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theme/themeOverride1.xml" ContentType="application/vnd.openxmlformats-officedocument.themeOverr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theme/themeOverride2.xml" ContentType="application/vnd.openxmlformats-officedocument.themeOverr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theme/themeOverride3.xml" ContentType="application/vnd.openxmlformats-officedocument.themeOverr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theme/themeOverride4.xml" ContentType="application/vnd.openxmlformats-officedocument.themeOverr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theme/themeOverride5.xml" ContentType="application/vnd.openxmlformats-officedocument.themeOverride+xml"/>
  <Override PartName="/ppt/notesSlides/notesSlide6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0"/>
  </p:notesMasterIdLst>
  <p:sldIdLst>
    <p:sldId id="398" r:id="rId2"/>
    <p:sldId id="265" r:id="rId3"/>
    <p:sldId id="266" r:id="rId4"/>
    <p:sldId id="267" r:id="rId5"/>
    <p:sldId id="290" r:id="rId6"/>
    <p:sldId id="274" r:id="rId7"/>
    <p:sldId id="333" r:id="rId8"/>
    <p:sldId id="295" r:id="rId9"/>
    <p:sldId id="294" r:id="rId10"/>
    <p:sldId id="296" r:id="rId11"/>
    <p:sldId id="276" r:id="rId12"/>
    <p:sldId id="277" r:id="rId13"/>
    <p:sldId id="278" r:id="rId14"/>
    <p:sldId id="279" r:id="rId15"/>
    <p:sldId id="455" r:id="rId16"/>
    <p:sldId id="456" r:id="rId17"/>
    <p:sldId id="457" r:id="rId18"/>
    <p:sldId id="300" r:id="rId19"/>
    <p:sldId id="332" r:id="rId20"/>
    <p:sldId id="342" r:id="rId21"/>
    <p:sldId id="339" r:id="rId22"/>
    <p:sldId id="401" r:id="rId23"/>
    <p:sldId id="321" r:id="rId24"/>
    <p:sldId id="330" r:id="rId25"/>
    <p:sldId id="343" r:id="rId26"/>
    <p:sldId id="424" r:id="rId27"/>
    <p:sldId id="322" r:id="rId28"/>
    <p:sldId id="323" r:id="rId29"/>
    <p:sldId id="345" r:id="rId30"/>
    <p:sldId id="334" r:id="rId31"/>
    <p:sldId id="337" r:id="rId32"/>
    <p:sldId id="338" r:id="rId33"/>
    <p:sldId id="402" r:id="rId34"/>
    <p:sldId id="328" r:id="rId35"/>
    <p:sldId id="403" r:id="rId36"/>
    <p:sldId id="404" r:id="rId37"/>
    <p:sldId id="422" r:id="rId38"/>
    <p:sldId id="364" r:id="rId39"/>
    <p:sldId id="409" r:id="rId40"/>
    <p:sldId id="365" r:id="rId41"/>
    <p:sldId id="331" r:id="rId42"/>
    <p:sldId id="327" r:id="rId43"/>
    <p:sldId id="367" r:id="rId44"/>
    <p:sldId id="423" r:id="rId45"/>
    <p:sldId id="433" r:id="rId46"/>
    <p:sldId id="434" r:id="rId47"/>
    <p:sldId id="435" r:id="rId48"/>
    <p:sldId id="428" r:id="rId49"/>
    <p:sldId id="348" r:id="rId50"/>
    <p:sldId id="310" r:id="rId51"/>
    <p:sldId id="369" r:id="rId52"/>
    <p:sldId id="370" r:id="rId53"/>
    <p:sldId id="420" r:id="rId54"/>
    <p:sldId id="371" r:id="rId55"/>
    <p:sldId id="419" r:id="rId56"/>
    <p:sldId id="373" r:id="rId57"/>
    <p:sldId id="376" r:id="rId58"/>
    <p:sldId id="377" r:id="rId59"/>
    <p:sldId id="311" r:id="rId60"/>
    <p:sldId id="410" r:id="rId61"/>
    <p:sldId id="416" r:id="rId62"/>
    <p:sldId id="414" r:id="rId63"/>
    <p:sldId id="378" r:id="rId64"/>
    <p:sldId id="421" r:id="rId65"/>
    <p:sldId id="380" r:id="rId66"/>
    <p:sldId id="379" r:id="rId67"/>
    <p:sldId id="427" r:id="rId68"/>
    <p:sldId id="381" r:id="rId69"/>
    <p:sldId id="429" r:id="rId70"/>
    <p:sldId id="382" r:id="rId71"/>
    <p:sldId id="383" r:id="rId72"/>
    <p:sldId id="384" r:id="rId73"/>
    <p:sldId id="385" r:id="rId74"/>
    <p:sldId id="386" r:id="rId75"/>
    <p:sldId id="387" r:id="rId76"/>
    <p:sldId id="388" r:id="rId77"/>
    <p:sldId id="389" r:id="rId78"/>
    <p:sldId id="392" r:id="rId79"/>
    <p:sldId id="393" r:id="rId80"/>
    <p:sldId id="396" r:id="rId81"/>
    <p:sldId id="438" r:id="rId82"/>
    <p:sldId id="436" r:id="rId83"/>
    <p:sldId id="439" r:id="rId84"/>
    <p:sldId id="441" r:id="rId85"/>
    <p:sldId id="442" r:id="rId86"/>
    <p:sldId id="443" r:id="rId87"/>
    <p:sldId id="444" r:id="rId88"/>
    <p:sldId id="395" r:id="rId89"/>
    <p:sldId id="397" r:id="rId90"/>
    <p:sldId id="406" r:id="rId91"/>
    <p:sldId id="259" r:id="rId92"/>
    <p:sldId id="284" r:id="rId93"/>
    <p:sldId id="460" r:id="rId94"/>
    <p:sldId id="462" r:id="rId95"/>
    <p:sldId id="463" r:id="rId96"/>
    <p:sldId id="287" r:id="rId97"/>
    <p:sldId id="288" r:id="rId98"/>
    <p:sldId id="464" r:id="rId9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71" autoAdjust="0"/>
    <p:restoredTop sz="94189" autoAdjust="0"/>
  </p:normalViewPr>
  <p:slideViewPr>
    <p:cSldViewPr>
      <p:cViewPr varScale="1">
        <p:scale>
          <a:sx n="63" d="100"/>
          <a:sy n="63" d="100"/>
        </p:scale>
        <p:origin x="-596" y="-52"/>
      </p:cViewPr>
      <p:guideLst>
        <p:guide orient="horz" pos="2160"/>
        <p:guide pos="2880"/>
      </p:guideLst>
    </p:cSldViewPr>
  </p:slideViewPr>
  <p:outlineViewPr>
    <p:cViewPr>
      <p:scale>
        <a:sx n="33" d="100"/>
        <a:sy n="33" d="100"/>
      </p:scale>
      <p:origin x="0" y="5693"/>
    </p:cViewPr>
  </p:outlineViewPr>
  <p:notesTextViewPr>
    <p:cViewPr>
      <p:scale>
        <a:sx n="3" d="2"/>
        <a:sy n="3" d="2"/>
      </p:scale>
      <p:origin x="0" y="0"/>
    </p:cViewPr>
  </p:notesTextViewPr>
  <p:sorterViewPr>
    <p:cViewPr>
      <p:scale>
        <a:sx n="100" d="100"/>
        <a:sy n="100" d="100"/>
      </p:scale>
      <p:origin x="0" y="15264"/>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6E3FB4-DBBD-4C97-AFA7-7A3FE3CB466E}" type="datetimeFigureOut">
              <a:rPr lang="en-US" smtClean="0"/>
              <a:pPr/>
              <a:t>2/8/2022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138570-469A-4F5F-810A-A900C81F450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en.wikipedia.org/wiki/Iroquois" TargetMode="External"/><Relationship Id="rId13" Type="http://schemas.openxmlformats.org/officeDocument/2006/relationships/hyperlink" Target="https://en.wikipedia.org/wiki/Cayuga_people" TargetMode="External"/><Relationship Id="rId3" Type="http://schemas.openxmlformats.org/officeDocument/2006/relationships/hyperlink" Target="https://en.wikipedia.org/wiki/Wabanaki_Confederacy" TargetMode="External"/><Relationship Id="rId7" Type="http://schemas.openxmlformats.org/officeDocument/2006/relationships/hyperlink" Target="https://en.wikipedia.org/wiki/Mohawk_people" TargetMode="External"/><Relationship Id="rId12" Type="http://schemas.openxmlformats.org/officeDocument/2006/relationships/hyperlink" Target="https://en.wikipedia.org/wiki/Oneida_people"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en.wikipedia.org/wiki/New_France" TargetMode="External"/><Relationship Id="rId11" Type="http://schemas.openxmlformats.org/officeDocument/2006/relationships/hyperlink" Target="https://en.wikipedia.org/wiki/Onondaga_people" TargetMode="External"/><Relationship Id="rId5" Type="http://schemas.openxmlformats.org/officeDocument/2006/relationships/hyperlink" Target="https://en.wikipedia.org/wiki/LaHave,_Nova_Scotia" TargetMode="External"/><Relationship Id="rId15" Type="http://schemas.openxmlformats.org/officeDocument/2006/relationships/hyperlink" Target="https://en.wikipedia.org/wiki/Tuscarora_people" TargetMode="External"/><Relationship Id="rId10" Type="http://schemas.openxmlformats.org/officeDocument/2006/relationships/hyperlink" Target="https://en.wikipedia.org/wiki/English_people" TargetMode="External"/><Relationship Id="rId4" Type="http://schemas.openxmlformats.org/officeDocument/2006/relationships/hyperlink" Target="https://en.wikipedia.org/wiki/Quebec_City" TargetMode="External"/><Relationship Id="rId9" Type="http://schemas.openxmlformats.org/officeDocument/2006/relationships/hyperlink" Target="https://en.wikipedia.org/wiki/French_people" TargetMode="External"/><Relationship Id="rId14" Type="http://schemas.openxmlformats.org/officeDocument/2006/relationships/hyperlink" Target="https://en.wikipedia.org/wiki/Seneca_peopl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biographi.ca/en/bio/rale_sebastien_2E.htm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biographi.ca/en/bio/rale_sebastien_2E.htm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biographi.ca/en/bio/rale_sebastien_2E.htm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biographi.ca/en/bio/rale_sebastien_2E.html"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3" Type="http://schemas.openxmlformats.org/officeDocument/2006/relationships/hyperlink" Target="https://en.wikipedia.org/wiki/New_Spain" TargetMode="External"/><Relationship Id="rId18" Type="http://schemas.openxmlformats.org/officeDocument/2006/relationships/hyperlink" Target="https://en.wikipedia.org/wiki/New_Brunswick" TargetMode="External"/><Relationship Id="rId26" Type="http://schemas.openxmlformats.org/officeDocument/2006/relationships/hyperlink" Target="https://en.wikipedia.org/wiki/Poitiers" TargetMode="External"/><Relationship Id="rId39" Type="http://schemas.openxmlformats.org/officeDocument/2006/relationships/hyperlink" Target="https://en.wikipedia.org/wiki/Raid_on_Dartmouth_(1751)" TargetMode="External"/><Relationship Id="rId21" Type="http://schemas.openxmlformats.org/officeDocument/2006/relationships/hyperlink" Target="https://en.wikipedia.org/wiki/King_George's_War" TargetMode="External"/><Relationship Id="rId34" Type="http://schemas.openxmlformats.org/officeDocument/2006/relationships/hyperlink" Target="https://en.wikipedia.org/wiki/Mi'kmaq_people" TargetMode="External"/><Relationship Id="rId42" Type="http://schemas.openxmlformats.org/officeDocument/2006/relationships/hyperlink" Target="https://en.wikipedia.org/wiki/Cape_Race" TargetMode="External"/><Relationship Id="rId47" Type="http://schemas.openxmlformats.org/officeDocument/2006/relationships/hyperlink" Target="https://en.wikipedia.org/wiki/Expulsion_of_the_Acadians" TargetMode="External"/><Relationship Id="rId50" Type="http://schemas.openxmlformats.org/officeDocument/2006/relationships/hyperlink" Target="https://en.wikipedia.org/wiki/Miramichi_Valley" TargetMode="External"/><Relationship Id="rId55" Type="http://schemas.openxmlformats.org/officeDocument/2006/relationships/hyperlink" Target="https://en.wikipedia.org/wiki/St._Martinville,_Louisiana" TargetMode="External"/><Relationship Id="rId63" Type="http://schemas.openxmlformats.org/officeDocument/2006/relationships/hyperlink" Target="https://en.wikipedia.org/wiki/BeauSoleil" TargetMode="External"/><Relationship Id="rId7" Type="http://schemas.openxmlformats.org/officeDocument/2006/relationships/hyperlink" Target="https://en.wikipedia.org/wiki/Acadia" TargetMode="External"/><Relationship Id="rId2" Type="http://schemas.openxmlformats.org/officeDocument/2006/relationships/slide" Target="../slides/slide34.xml"/><Relationship Id="rId16" Type="http://schemas.openxmlformats.org/officeDocument/2006/relationships/hyperlink" Target="https://en.wikipedia.org/wiki/Acadians" TargetMode="External"/><Relationship Id="rId20" Type="http://schemas.openxmlformats.org/officeDocument/2006/relationships/hyperlink" Target="https://en.wikipedia.org/wiki/Military_history_of_the_Acadians" TargetMode="External"/><Relationship Id="rId29" Type="http://schemas.openxmlformats.org/officeDocument/2006/relationships/hyperlink" Target="https://en.wikipedia.org/wiki/Petitcodiac_River" TargetMode="External"/><Relationship Id="rId41" Type="http://schemas.openxmlformats.org/officeDocument/2006/relationships/hyperlink" Target="https://en.wikipedia.org/wiki/Action_of_8_June_1755" TargetMode="External"/><Relationship Id="rId54" Type="http://schemas.openxmlformats.org/officeDocument/2006/relationships/hyperlink" Target="https://en.wikipedia.org/wiki/Saint-Domingue" TargetMode="External"/><Relationship Id="rId62" Type="http://schemas.openxmlformats.org/officeDocument/2006/relationships/hyperlink" Target="https://en.wikipedia.org/wiki/Cajun_music" TargetMode="External"/><Relationship Id="rId1" Type="http://schemas.openxmlformats.org/officeDocument/2006/relationships/notesMaster" Target="../notesMasters/notesMaster1.xml"/><Relationship Id="rId6" Type="http://schemas.openxmlformats.org/officeDocument/2006/relationships/hyperlink" Target="https://en.wikipedia.org/wiki/Port-Royal_(Acadia)" TargetMode="External"/><Relationship Id="rId11" Type="http://schemas.openxmlformats.org/officeDocument/2006/relationships/hyperlink" Target="https://en.wikipedia.org/wiki/Loreauville,_Louisiana" TargetMode="External"/><Relationship Id="rId24" Type="http://schemas.openxmlformats.org/officeDocument/2006/relationships/hyperlink" Target="https://en.wikipedia.org/wiki/United_States" TargetMode="External"/><Relationship Id="rId32" Type="http://schemas.openxmlformats.org/officeDocument/2006/relationships/hyperlink" Target="https://en.wikipedia.org/w/index.php?title=Joseph_Broussard&amp;action=edit&amp;section=2" TargetMode="External"/><Relationship Id="rId37" Type="http://schemas.openxmlformats.org/officeDocument/2006/relationships/hyperlink" Target="https://en.wikipedia.org/w/index.php?title=Joseph_Broussard&amp;action=edit&amp;section=3" TargetMode="External"/><Relationship Id="rId40" Type="http://schemas.openxmlformats.org/officeDocument/2006/relationships/hyperlink" Target="https://en.wikipedia.org/wiki/Battle_at_Chignecto" TargetMode="External"/><Relationship Id="rId45" Type="http://schemas.openxmlformats.org/officeDocument/2006/relationships/hyperlink" Target="https://en.wikipedia.org/wiki/Battle_of_Beausejour" TargetMode="External"/><Relationship Id="rId53" Type="http://schemas.openxmlformats.org/officeDocument/2006/relationships/hyperlink" Target="https://en.wikipedia.org/w/index.php?title=Joseph_Broussard&amp;action=edit&amp;section=5" TargetMode="External"/><Relationship Id="rId58" Type="http://schemas.openxmlformats.org/officeDocument/2006/relationships/hyperlink" Target="https://en.wikipedia.org/wiki/Married_and_maiden_names" TargetMode="External"/><Relationship Id="rId5" Type="http://schemas.openxmlformats.org/officeDocument/2006/relationships/hyperlink" Target="https://en.wikipedia.org/wiki/Herb_Roe" TargetMode="External"/><Relationship Id="rId15" Type="http://schemas.openxmlformats.org/officeDocument/2006/relationships/hyperlink" Target="https://en.wikipedia.org/wiki/Atakapa" TargetMode="External"/><Relationship Id="rId23" Type="http://schemas.openxmlformats.org/officeDocument/2006/relationships/hyperlink" Target="https://en.wikipedia.org/wiki/French_and_Indian_War" TargetMode="External"/><Relationship Id="rId28" Type="http://schemas.openxmlformats.org/officeDocument/2006/relationships/hyperlink" Target="https://en.wikipedia.org/wiki/Albert_County,_New_Brunswick" TargetMode="External"/><Relationship Id="rId36" Type="http://schemas.openxmlformats.org/officeDocument/2006/relationships/hyperlink" Target="https://en.wikipedia.org/wiki/History_of_the_Acadians" TargetMode="External"/><Relationship Id="rId49" Type="http://schemas.openxmlformats.org/officeDocument/2006/relationships/hyperlink" Target="https://en.wikipedia.org/wiki/Bay_of_Fundy" TargetMode="External"/><Relationship Id="rId57" Type="http://schemas.openxmlformats.org/officeDocument/2006/relationships/hyperlink" Target="https://en.wikipedia.org/wiki/Tina_Knowles" TargetMode="External"/><Relationship Id="rId61" Type="http://schemas.openxmlformats.org/officeDocument/2006/relationships/hyperlink" Target="https://en.wikipedia.org/w/index.php?title=Joseph_Broussard&amp;action=edit&amp;section=7" TargetMode="External"/><Relationship Id="rId10" Type="http://schemas.openxmlformats.org/officeDocument/2006/relationships/hyperlink" Target="https://en.wikipedia.org/wiki/Nova_Scotia" TargetMode="External"/><Relationship Id="rId19" Type="http://schemas.openxmlformats.org/officeDocument/2006/relationships/hyperlink" Target="https://en.wikipedia.org/wiki/Military_history_of_the_Mi%E2%80%99kmaq_people" TargetMode="External"/><Relationship Id="rId31" Type="http://schemas.openxmlformats.org/officeDocument/2006/relationships/hyperlink" Target="https://en.wikipedia.org/wiki/Annapolis_Royal,_Nova_Scotia" TargetMode="External"/><Relationship Id="rId44" Type="http://schemas.openxmlformats.org/officeDocument/2006/relationships/hyperlink" Target="https://en.wikipedia.org/wiki/Robert_Monckton" TargetMode="External"/><Relationship Id="rId52" Type="http://schemas.openxmlformats.org/officeDocument/2006/relationships/hyperlink" Target="https://en.wikipedia.org/wiki/City_of_Halifax" TargetMode="External"/><Relationship Id="rId60" Type="http://schemas.openxmlformats.org/officeDocument/2006/relationships/hyperlink" Target="https://en.wikipedia.org/wiki/Solange_Knowles" TargetMode="External"/><Relationship Id="rId4" Type="http://schemas.openxmlformats.org/officeDocument/2006/relationships/hyperlink" Target="https://en.wikipedia.org/wiki/Joseph_Eloi_Broussard" TargetMode="External"/><Relationship Id="rId9" Type="http://schemas.openxmlformats.org/officeDocument/2006/relationships/hyperlink" Target="https://en.wikipedia.org/wiki/Annapolis_Royal" TargetMode="External"/><Relationship Id="rId14" Type="http://schemas.openxmlformats.org/officeDocument/2006/relationships/hyperlink" Target="https://en.wikipedia.org/wiki/Louisiana" TargetMode="External"/><Relationship Id="rId22" Type="http://schemas.openxmlformats.org/officeDocument/2006/relationships/hyperlink" Target="https://en.wikipedia.org/wiki/Father_Le_Loutre's_War" TargetMode="External"/><Relationship Id="rId27" Type="http://schemas.openxmlformats.org/officeDocument/2006/relationships/hyperlink" Target="https://en.wikipedia.org/wiki/Stoney_Creek,_New_Brunswick" TargetMode="External"/><Relationship Id="rId30" Type="http://schemas.openxmlformats.org/officeDocument/2006/relationships/hyperlink" Target="https://en.wikipedia.org/wiki/Father_Rale's_War" TargetMode="External"/><Relationship Id="rId35" Type="http://schemas.openxmlformats.org/officeDocument/2006/relationships/hyperlink" Target="https://en.wikipedia.org/wiki/Battle_of_Grand_Pr%C3%A9" TargetMode="External"/><Relationship Id="rId43" Type="http://schemas.openxmlformats.org/officeDocument/2006/relationships/hyperlink" Target="https://en.wikipedia.org/wiki/Jean-Baptiste_Cope" TargetMode="External"/><Relationship Id="rId48" Type="http://schemas.openxmlformats.org/officeDocument/2006/relationships/hyperlink" Target="https://en.wikipedia.org/wiki/Charles_Deschamps_de_Boish%C3%A9bert_et_de_Raffetot" TargetMode="External"/><Relationship Id="rId56" Type="http://schemas.openxmlformats.org/officeDocument/2006/relationships/hyperlink" Target="https://en.wikipedia.org/w/index.php?title=Joseph_Broussard&amp;action=edit&amp;section=6" TargetMode="External"/><Relationship Id="rId8" Type="http://schemas.openxmlformats.org/officeDocument/2006/relationships/hyperlink" Target="https://en.wikipedia.org/wiki/New_France" TargetMode="External"/><Relationship Id="rId51" Type="http://schemas.openxmlformats.org/officeDocument/2006/relationships/hyperlink" Target="https://en.wikipedia.org/wiki/Fort_Edward_(Nova_Scotia)" TargetMode="External"/><Relationship Id="rId3" Type="http://schemas.openxmlformats.org/officeDocument/2006/relationships/hyperlink" Target="https://en.wikipedia.org/wiki/Joseph_Broussard" TargetMode="External"/><Relationship Id="rId12" Type="http://schemas.openxmlformats.org/officeDocument/2006/relationships/hyperlink" Target="https://en.wikipedia.org/wiki/Louisiana_(New_Spain)" TargetMode="External"/><Relationship Id="rId17" Type="http://schemas.openxmlformats.org/officeDocument/2006/relationships/hyperlink" Target="https://en.wikipedia.org/wiki/Prince_Edward_Island" TargetMode="External"/><Relationship Id="rId25" Type="http://schemas.openxmlformats.org/officeDocument/2006/relationships/hyperlink" Target="https://en.wikipedia.org/w/index.php?title=Joseph_Broussard&amp;action=edit&amp;section=1" TargetMode="External"/><Relationship Id="rId33" Type="http://schemas.openxmlformats.org/officeDocument/2006/relationships/hyperlink" Target="https://en.wikipedia.org/wiki/Jean-Louis_Le_Loutre" TargetMode="External"/><Relationship Id="rId38" Type="http://schemas.openxmlformats.org/officeDocument/2006/relationships/hyperlink" Target="https://en.wikipedia.org/wiki/Fort_Beausejour" TargetMode="External"/><Relationship Id="rId46" Type="http://schemas.openxmlformats.org/officeDocument/2006/relationships/hyperlink" Target="https://en.wikipedia.org/w/index.php?title=Joseph_Broussard&amp;action=edit&amp;section=4" TargetMode="External"/><Relationship Id="rId59" Type="http://schemas.openxmlformats.org/officeDocument/2006/relationships/hyperlink" Target="https://en.wikipedia.org/wiki/Beyonc%C3%A9_Knowles" TargetMode="External"/></Relationships>
</file>

<file path=ppt/notesSlides/_rels/notesSlide24.xml.rels><?xml version="1.0" encoding="UTF-8" standalone="yes"?>
<Relationships xmlns="http://schemas.openxmlformats.org/package/2006/relationships"><Relationship Id="rId13" Type="http://schemas.openxmlformats.org/officeDocument/2006/relationships/hyperlink" Target="https://en.wikipedia.org/wiki/New_Spain" TargetMode="External"/><Relationship Id="rId18" Type="http://schemas.openxmlformats.org/officeDocument/2006/relationships/hyperlink" Target="https://en.wikipedia.org/wiki/New_Brunswick" TargetMode="External"/><Relationship Id="rId26" Type="http://schemas.openxmlformats.org/officeDocument/2006/relationships/hyperlink" Target="https://en.wikipedia.org/wiki/Poitiers" TargetMode="External"/><Relationship Id="rId39" Type="http://schemas.openxmlformats.org/officeDocument/2006/relationships/hyperlink" Target="https://en.wikipedia.org/wiki/Raid_on_Dartmouth_(1751)" TargetMode="External"/><Relationship Id="rId21" Type="http://schemas.openxmlformats.org/officeDocument/2006/relationships/hyperlink" Target="https://en.wikipedia.org/wiki/King_George's_War" TargetMode="External"/><Relationship Id="rId34" Type="http://schemas.openxmlformats.org/officeDocument/2006/relationships/hyperlink" Target="https://en.wikipedia.org/wiki/Mi'kmaq_people" TargetMode="External"/><Relationship Id="rId42" Type="http://schemas.openxmlformats.org/officeDocument/2006/relationships/hyperlink" Target="https://en.wikipedia.org/wiki/Cape_Race" TargetMode="External"/><Relationship Id="rId47" Type="http://schemas.openxmlformats.org/officeDocument/2006/relationships/hyperlink" Target="https://en.wikipedia.org/wiki/Expulsion_of_the_Acadians" TargetMode="External"/><Relationship Id="rId50" Type="http://schemas.openxmlformats.org/officeDocument/2006/relationships/hyperlink" Target="https://en.wikipedia.org/wiki/Miramichi_Valley" TargetMode="External"/><Relationship Id="rId55" Type="http://schemas.openxmlformats.org/officeDocument/2006/relationships/hyperlink" Target="https://en.wikipedia.org/wiki/St._Martinville,_Louisiana" TargetMode="External"/><Relationship Id="rId63" Type="http://schemas.openxmlformats.org/officeDocument/2006/relationships/hyperlink" Target="https://en.wikipedia.org/wiki/BeauSoleil" TargetMode="External"/><Relationship Id="rId7" Type="http://schemas.openxmlformats.org/officeDocument/2006/relationships/hyperlink" Target="https://en.wikipedia.org/wiki/Acadia" TargetMode="External"/><Relationship Id="rId2" Type="http://schemas.openxmlformats.org/officeDocument/2006/relationships/slide" Target="../slides/slide35.xml"/><Relationship Id="rId16" Type="http://schemas.openxmlformats.org/officeDocument/2006/relationships/hyperlink" Target="https://en.wikipedia.org/wiki/Acadians" TargetMode="External"/><Relationship Id="rId20" Type="http://schemas.openxmlformats.org/officeDocument/2006/relationships/hyperlink" Target="https://en.wikipedia.org/wiki/Military_history_of_the_Acadians" TargetMode="External"/><Relationship Id="rId29" Type="http://schemas.openxmlformats.org/officeDocument/2006/relationships/hyperlink" Target="https://en.wikipedia.org/wiki/Petitcodiac_River" TargetMode="External"/><Relationship Id="rId41" Type="http://schemas.openxmlformats.org/officeDocument/2006/relationships/hyperlink" Target="https://en.wikipedia.org/wiki/Action_of_8_June_1755" TargetMode="External"/><Relationship Id="rId54" Type="http://schemas.openxmlformats.org/officeDocument/2006/relationships/hyperlink" Target="https://en.wikipedia.org/wiki/Saint-Domingue" TargetMode="External"/><Relationship Id="rId62" Type="http://schemas.openxmlformats.org/officeDocument/2006/relationships/hyperlink" Target="https://en.wikipedia.org/wiki/Cajun_music" TargetMode="External"/><Relationship Id="rId1" Type="http://schemas.openxmlformats.org/officeDocument/2006/relationships/notesMaster" Target="../notesMasters/notesMaster1.xml"/><Relationship Id="rId6" Type="http://schemas.openxmlformats.org/officeDocument/2006/relationships/hyperlink" Target="https://en.wikipedia.org/wiki/Port-Royal_(Acadia)" TargetMode="External"/><Relationship Id="rId11" Type="http://schemas.openxmlformats.org/officeDocument/2006/relationships/hyperlink" Target="https://en.wikipedia.org/wiki/Loreauville,_Louisiana" TargetMode="External"/><Relationship Id="rId24" Type="http://schemas.openxmlformats.org/officeDocument/2006/relationships/hyperlink" Target="https://en.wikipedia.org/wiki/United_States" TargetMode="External"/><Relationship Id="rId32" Type="http://schemas.openxmlformats.org/officeDocument/2006/relationships/hyperlink" Target="https://en.wikipedia.org/w/index.php?title=Joseph_Broussard&amp;action=edit&amp;section=2" TargetMode="External"/><Relationship Id="rId37" Type="http://schemas.openxmlformats.org/officeDocument/2006/relationships/hyperlink" Target="https://en.wikipedia.org/w/index.php?title=Joseph_Broussard&amp;action=edit&amp;section=3" TargetMode="External"/><Relationship Id="rId40" Type="http://schemas.openxmlformats.org/officeDocument/2006/relationships/hyperlink" Target="https://en.wikipedia.org/wiki/Battle_at_Chignecto" TargetMode="External"/><Relationship Id="rId45" Type="http://schemas.openxmlformats.org/officeDocument/2006/relationships/hyperlink" Target="https://en.wikipedia.org/wiki/Battle_of_Beausejour" TargetMode="External"/><Relationship Id="rId53" Type="http://schemas.openxmlformats.org/officeDocument/2006/relationships/hyperlink" Target="https://en.wikipedia.org/w/index.php?title=Joseph_Broussard&amp;action=edit&amp;section=5" TargetMode="External"/><Relationship Id="rId58" Type="http://schemas.openxmlformats.org/officeDocument/2006/relationships/hyperlink" Target="https://en.wikipedia.org/wiki/Married_and_maiden_names" TargetMode="External"/><Relationship Id="rId5" Type="http://schemas.openxmlformats.org/officeDocument/2006/relationships/hyperlink" Target="https://en.wikipedia.org/wiki/Herb_Roe" TargetMode="External"/><Relationship Id="rId15" Type="http://schemas.openxmlformats.org/officeDocument/2006/relationships/hyperlink" Target="https://en.wikipedia.org/wiki/Atakapa" TargetMode="External"/><Relationship Id="rId23" Type="http://schemas.openxmlformats.org/officeDocument/2006/relationships/hyperlink" Target="https://en.wikipedia.org/wiki/French_and_Indian_War" TargetMode="External"/><Relationship Id="rId28" Type="http://schemas.openxmlformats.org/officeDocument/2006/relationships/hyperlink" Target="https://en.wikipedia.org/wiki/Albert_County,_New_Brunswick" TargetMode="External"/><Relationship Id="rId36" Type="http://schemas.openxmlformats.org/officeDocument/2006/relationships/hyperlink" Target="https://en.wikipedia.org/wiki/History_of_the_Acadians" TargetMode="External"/><Relationship Id="rId49" Type="http://schemas.openxmlformats.org/officeDocument/2006/relationships/hyperlink" Target="https://en.wikipedia.org/wiki/Bay_of_Fundy" TargetMode="External"/><Relationship Id="rId57" Type="http://schemas.openxmlformats.org/officeDocument/2006/relationships/hyperlink" Target="https://en.wikipedia.org/wiki/Tina_Knowles" TargetMode="External"/><Relationship Id="rId61" Type="http://schemas.openxmlformats.org/officeDocument/2006/relationships/hyperlink" Target="https://en.wikipedia.org/w/index.php?title=Joseph_Broussard&amp;action=edit&amp;section=7" TargetMode="External"/><Relationship Id="rId10" Type="http://schemas.openxmlformats.org/officeDocument/2006/relationships/hyperlink" Target="https://en.wikipedia.org/wiki/Nova_Scotia" TargetMode="External"/><Relationship Id="rId19" Type="http://schemas.openxmlformats.org/officeDocument/2006/relationships/hyperlink" Target="https://en.wikipedia.org/wiki/Military_history_of_the_Mi%E2%80%99kmaq_people" TargetMode="External"/><Relationship Id="rId31" Type="http://schemas.openxmlformats.org/officeDocument/2006/relationships/hyperlink" Target="https://en.wikipedia.org/wiki/Annapolis_Royal,_Nova_Scotia" TargetMode="External"/><Relationship Id="rId44" Type="http://schemas.openxmlformats.org/officeDocument/2006/relationships/hyperlink" Target="https://en.wikipedia.org/wiki/Robert_Monckton" TargetMode="External"/><Relationship Id="rId52" Type="http://schemas.openxmlformats.org/officeDocument/2006/relationships/hyperlink" Target="https://en.wikipedia.org/wiki/City_of_Halifax" TargetMode="External"/><Relationship Id="rId60" Type="http://schemas.openxmlformats.org/officeDocument/2006/relationships/hyperlink" Target="https://en.wikipedia.org/wiki/Solange_Knowles" TargetMode="External"/><Relationship Id="rId4" Type="http://schemas.openxmlformats.org/officeDocument/2006/relationships/hyperlink" Target="https://en.wikipedia.org/wiki/Joseph_Eloi_Broussard" TargetMode="External"/><Relationship Id="rId9" Type="http://schemas.openxmlformats.org/officeDocument/2006/relationships/hyperlink" Target="https://en.wikipedia.org/wiki/Annapolis_Royal" TargetMode="External"/><Relationship Id="rId14" Type="http://schemas.openxmlformats.org/officeDocument/2006/relationships/hyperlink" Target="https://en.wikipedia.org/wiki/Louisiana" TargetMode="External"/><Relationship Id="rId22" Type="http://schemas.openxmlformats.org/officeDocument/2006/relationships/hyperlink" Target="https://en.wikipedia.org/wiki/Father_Le_Loutre's_War" TargetMode="External"/><Relationship Id="rId27" Type="http://schemas.openxmlformats.org/officeDocument/2006/relationships/hyperlink" Target="https://en.wikipedia.org/wiki/Stoney_Creek,_New_Brunswick" TargetMode="External"/><Relationship Id="rId30" Type="http://schemas.openxmlformats.org/officeDocument/2006/relationships/hyperlink" Target="https://en.wikipedia.org/wiki/Father_Rale's_War" TargetMode="External"/><Relationship Id="rId35" Type="http://schemas.openxmlformats.org/officeDocument/2006/relationships/hyperlink" Target="https://en.wikipedia.org/wiki/Battle_of_Grand_Pr%C3%A9" TargetMode="External"/><Relationship Id="rId43" Type="http://schemas.openxmlformats.org/officeDocument/2006/relationships/hyperlink" Target="https://en.wikipedia.org/wiki/Jean-Baptiste_Cope" TargetMode="External"/><Relationship Id="rId48" Type="http://schemas.openxmlformats.org/officeDocument/2006/relationships/hyperlink" Target="https://en.wikipedia.org/wiki/Charles_Deschamps_de_Boish%C3%A9bert_et_de_Raffetot" TargetMode="External"/><Relationship Id="rId56" Type="http://schemas.openxmlformats.org/officeDocument/2006/relationships/hyperlink" Target="https://en.wikipedia.org/w/index.php?title=Joseph_Broussard&amp;action=edit&amp;section=6" TargetMode="External"/><Relationship Id="rId8" Type="http://schemas.openxmlformats.org/officeDocument/2006/relationships/hyperlink" Target="https://en.wikipedia.org/wiki/New_France" TargetMode="External"/><Relationship Id="rId51" Type="http://schemas.openxmlformats.org/officeDocument/2006/relationships/hyperlink" Target="https://en.wikipedia.org/wiki/Fort_Edward_(Nova_Scotia)" TargetMode="External"/><Relationship Id="rId3" Type="http://schemas.openxmlformats.org/officeDocument/2006/relationships/hyperlink" Target="https://en.wikipedia.org/wiki/Joseph_Broussard" TargetMode="External"/><Relationship Id="rId12" Type="http://schemas.openxmlformats.org/officeDocument/2006/relationships/hyperlink" Target="https://en.wikipedia.org/wiki/Louisiana_(New_Spain)" TargetMode="External"/><Relationship Id="rId17" Type="http://schemas.openxmlformats.org/officeDocument/2006/relationships/hyperlink" Target="https://en.wikipedia.org/wiki/Prince_Edward_Island" TargetMode="External"/><Relationship Id="rId25" Type="http://schemas.openxmlformats.org/officeDocument/2006/relationships/hyperlink" Target="https://en.wikipedia.org/w/index.php?title=Joseph_Broussard&amp;action=edit&amp;section=1" TargetMode="External"/><Relationship Id="rId33" Type="http://schemas.openxmlformats.org/officeDocument/2006/relationships/hyperlink" Target="https://en.wikipedia.org/wiki/Jean-Louis_Le_Loutre" TargetMode="External"/><Relationship Id="rId38" Type="http://schemas.openxmlformats.org/officeDocument/2006/relationships/hyperlink" Target="https://en.wikipedia.org/wiki/Fort_Beausejour" TargetMode="External"/><Relationship Id="rId46" Type="http://schemas.openxmlformats.org/officeDocument/2006/relationships/hyperlink" Target="https://en.wikipedia.org/w/index.php?title=Joseph_Broussard&amp;action=edit&amp;section=4" TargetMode="External"/><Relationship Id="rId59" Type="http://schemas.openxmlformats.org/officeDocument/2006/relationships/hyperlink" Target="https://en.wikipedia.org/wiki/Beyonc%C3%A9_Knowles" TargetMode="External"/></Relationships>
</file>

<file path=ppt/notesSlides/_rels/notesSlide25.xml.rels><?xml version="1.0" encoding="UTF-8" standalone="yes"?>
<Relationships xmlns="http://schemas.openxmlformats.org/package/2006/relationships"><Relationship Id="rId13" Type="http://schemas.openxmlformats.org/officeDocument/2006/relationships/hyperlink" Target="https://en.wikipedia.org/wiki/New_Spain" TargetMode="External"/><Relationship Id="rId18" Type="http://schemas.openxmlformats.org/officeDocument/2006/relationships/hyperlink" Target="https://en.wikipedia.org/wiki/New_Brunswick" TargetMode="External"/><Relationship Id="rId26" Type="http://schemas.openxmlformats.org/officeDocument/2006/relationships/hyperlink" Target="https://en.wikipedia.org/wiki/Poitiers" TargetMode="External"/><Relationship Id="rId39" Type="http://schemas.openxmlformats.org/officeDocument/2006/relationships/hyperlink" Target="https://en.wikipedia.org/wiki/Raid_on_Dartmouth_(1751)" TargetMode="External"/><Relationship Id="rId21" Type="http://schemas.openxmlformats.org/officeDocument/2006/relationships/hyperlink" Target="https://en.wikipedia.org/wiki/King_George's_War" TargetMode="External"/><Relationship Id="rId34" Type="http://schemas.openxmlformats.org/officeDocument/2006/relationships/hyperlink" Target="https://en.wikipedia.org/wiki/Mi'kmaq_people" TargetMode="External"/><Relationship Id="rId42" Type="http://schemas.openxmlformats.org/officeDocument/2006/relationships/hyperlink" Target="https://en.wikipedia.org/wiki/Cape_Race" TargetMode="External"/><Relationship Id="rId47" Type="http://schemas.openxmlformats.org/officeDocument/2006/relationships/hyperlink" Target="https://en.wikipedia.org/wiki/Expulsion_of_the_Acadians" TargetMode="External"/><Relationship Id="rId50" Type="http://schemas.openxmlformats.org/officeDocument/2006/relationships/hyperlink" Target="https://en.wikipedia.org/wiki/Miramichi_Valley" TargetMode="External"/><Relationship Id="rId55" Type="http://schemas.openxmlformats.org/officeDocument/2006/relationships/hyperlink" Target="https://en.wikipedia.org/wiki/St._Martinville,_Louisiana" TargetMode="External"/><Relationship Id="rId63" Type="http://schemas.openxmlformats.org/officeDocument/2006/relationships/hyperlink" Target="https://en.wikipedia.org/wiki/BeauSoleil" TargetMode="External"/><Relationship Id="rId7" Type="http://schemas.openxmlformats.org/officeDocument/2006/relationships/hyperlink" Target="https://en.wikipedia.org/wiki/Acadia" TargetMode="External"/><Relationship Id="rId2" Type="http://schemas.openxmlformats.org/officeDocument/2006/relationships/slide" Target="../slides/slide36.xml"/><Relationship Id="rId16" Type="http://schemas.openxmlformats.org/officeDocument/2006/relationships/hyperlink" Target="https://en.wikipedia.org/wiki/Acadians" TargetMode="External"/><Relationship Id="rId20" Type="http://schemas.openxmlformats.org/officeDocument/2006/relationships/hyperlink" Target="https://en.wikipedia.org/wiki/Military_history_of_the_Acadians" TargetMode="External"/><Relationship Id="rId29" Type="http://schemas.openxmlformats.org/officeDocument/2006/relationships/hyperlink" Target="https://en.wikipedia.org/wiki/Petitcodiac_River" TargetMode="External"/><Relationship Id="rId41" Type="http://schemas.openxmlformats.org/officeDocument/2006/relationships/hyperlink" Target="https://en.wikipedia.org/wiki/Action_of_8_June_1755" TargetMode="External"/><Relationship Id="rId54" Type="http://schemas.openxmlformats.org/officeDocument/2006/relationships/hyperlink" Target="https://en.wikipedia.org/wiki/Saint-Domingue" TargetMode="External"/><Relationship Id="rId62" Type="http://schemas.openxmlformats.org/officeDocument/2006/relationships/hyperlink" Target="https://en.wikipedia.org/wiki/Cajun_music" TargetMode="External"/><Relationship Id="rId1" Type="http://schemas.openxmlformats.org/officeDocument/2006/relationships/notesMaster" Target="../notesMasters/notesMaster1.xml"/><Relationship Id="rId6" Type="http://schemas.openxmlformats.org/officeDocument/2006/relationships/hyperlink" Target="https://en.wikipedia.org/wiki/Port-Royal_(Acadia)" TargetMode="External"/><Relationship Id="rId11" Type="http://schemas.openxmlformats.org/officeDocument/2006/relationships/hyperlink" Target="https://en.wikipedia.org/wiki/Loreauville,_Louisiana" TargetMode="External"/><Relationship Id="rId24" Type="http://schemas.openxmlformats.org/officeDocument/2006/relationships/hyperlink" Target="https://en.wikipedia.org/wiki/United_States" TargetMode="External"/><Relationship Id="rId32" Type="http://schemas.openxmlformats.org/officeDocument/2006/relationships/hyperlink" Target="https://en.wikipedia.org/w/index.php?title=Joseph_Broussard&amp;action=edit&amp;section=2" TargetMode="External"/><Relationship Id="rId37" Type="http://schemas.openxmlformats.org/officeDocument/2006/relationships/hyperlink" Target="https://en.wikipedia.org/w/index.php?title=Joseph_Broussard&amp;action=edit&amp;section=3" TargetMode="External"/><Relationship Id="rId40" Type="http://schemas.openxmlformats.org/officeDocument/2006/relationships/hyperlink" Target="https://en.wikipedia.org/wiki/Battle_at_Chignecto" TargetMode="External"/><Relationship Id="rId45" Type="http://schemas.openxmlformats.org/officeDocument/2006/relationships/hyperlink" Target="https://en.wikipedia.org/wiki/Battle_of_Beausejour" TargetMode="External"/><Relationship Id="rId53" Type="http://schemas.openxmlformats.org/officeDocument/2006/relationships/hyperlink" Target="https://en.wikipedia.org/w/index.php?title=Joseph_Broussard&amp;action=edit&amp;section=5" TargetMode="External"/><Relationship Id="rId58" Type="http://schemas.openxmlformats.org/officeDocument/2006/relationships/hyperlink" Target="https://en.wikipedia.org/wiki/Married_and_maiden_names" TargetMode="External"/><Relationship Id="rId5" Type="http://schemas.openxmlformats.org/officeDocument/2006/relationships/hyperlink" Target="https://en.wikipedia.org/wiki/Herb_Roe" TargetMode="External"/><Relationship Id="rId15" Type="http://schemas.openxmlformats.org/officeDocument/2006/relationships/hyperlink" Target="https://en.wikipedia.org/wiki/Atakapa" TargetMode="External"/><Relationship Id="rId23" Type="http://schemas.openxmlformats.org/officeDocument/2006/relationships/hyperlink" Target="https://en.wikipedia.org/wiki/French_and_Indian_War" TargetMode="External"/><Relationship Id="rId28" Type="http://schemas.openxmlformats.org/officeDocument/2006/relationships/hyperlink" Target="https://en.wikipedia.org/wiki/Albert_County,_New_Brunswick" TargetMode="External"/><Relationship Id="rId36" Type="http://schemas.openxmlformats.org/officeDocument/2006/relationships/hyperlink" Target="https://en.wikipedia.org/wiki/History_of_the_Acadians" TargetMode="External"/><Relationship Id="rId49" Type="http://schemas.openxmlformats.org/officeDocument/2006/relationships/hyperlink" Target="https://en.wikipedia.org/wiki/Bay_of_Fundy" TargetMode="External"/><Relationship Id="rId57" Type="http://schemas.openxmlformats.org/officeDocument/2006/relationships/hyperlink" Target="https://en.wikipedia.org/wiki/Tina_Knowles" TargetMode="External"/><Relationship Id="rId61" Type="http://schemas.openxmlformats.org/officeDocument/2006/relationships/hyperlink" Target="https://en.wikipedia.org/w/index.php?title=Joseph_Broussard&amp;action=edit&amp;section=7" TargetMode="External"/><Relationship Id="rId10" Type="http://schemas.openxmlformats.org/officeDocument/2006/relationships/hyperlink" Target="https://en.wikipedia.org/wiki/Nova_Scotia" TargetMode="External"/><Relationship Id="rId19" Type="http://schemas.openxmlformats.org/officeDocument/2006/relationships/hyperlink" Target="https://en.wikipedia.org/wiki/Military_history_of_the_Mi%E2%80%99kmaq_people" TargetMode="External"/><Relationship Id="rId31" Type="http://schemas.openxmlformats.org/officeDocument/2006/relationships/hyperlink" Target="https://en.wikipedia.org/wiki/Annapolis_Royal,_Nova_Scotia" TargetMode="External"/><Relationship Id="rId44" Type="http://schemas.openxmlformats.org/officeDocument/2006/relationships/hyperlink" Target="https://en.wikipedia.org/wiki/Robert_Monckton" TargetMode="External"/><Relationship Id="rId52" Type="http://schemas.openxmlformats.org/officeDocument/2006/relationships/hyperlink" Target="https://en.wikipedia.org/wiki/City_of_Halifax" TargetMode="External"/><Relationship Id="rId60" Type="http://schemas.openxmlformats.org/officeDocument/2006/relationships/hyperlink" Target="https://en.wikipedia.org/wiki/Solange_Knowles" TargetMode="External"/><Relationship Id="rId4" Type="http://schemas.openxmlformats.org/officeDocument/2006/relationships/hyperlink" Target="https://en.wikipedia.org/wiki/Joseph_Eloi_Broussard" TargetMode="External"/><Relationship Id="rId9" Type="http://schemas.openxmlformats.org/officeDocument/2006/relationships/hyperlink" Target="https://en.wikipedia.org/wiki/Annapolis_Royal" TargetMode="External"/><Relationship Id="rId14" Type="http://schemas.openxmlformats.org/officeDocument/2006/relationships/hyperlink" Target="https://en.wikipedia.org/wiki/Louisiana" TargetMode="External"/><Relationship Id="rId22" Type="http://schemas.openxmlformats.org/officeDocument/2006/relationships/hyperlink" Target="https://en.wikipedia.org/wiki/Father_Le_Loutre's_War" TargetMode="External"/><Relationship Id="rId27" Type="http://schemas.openxmlformats.org/officeDocument/2006/relationships/hyperlink" Target="https://en.wikipedia.org/wiki/Stoney_Creek,_New_Brunswick" TargetMode="External"/><Relationship Id="rId30" Type="http://schemas.openxmlformats.org/officeDocument/2006/relationships/hyperlink" Target="https://en.wikipedia.org/wiki/Father_Rale's_War" TargetMode="External"/><Relationship Id="rId35" Type="http://schemas.openxmlformats.org/officeDocument/2006/relationships/hyperlink" Target="https://en.wikipedia.org/wiki/Battle_of_Grand_Pr%C3%A9" TargetMode="External"/><Relationship Id="rId43" Type="http://schemas.openxmlformats.org/officeDocument/2006/relationships/hyperlink" Target="https://en.wikipedia.org/wiki/Jean-Baptiste_Cope" TargetMode="External"/><Relationship Id="rId48" Type="http://schemas.openxmlformats.org/officeDocument/2006/relationships/hyperlink" Target="https://en.wikipedia.org/wiki/Charles_Deschamps_de_Boish%C3%A9bert_et_de_Raffetot" TargetMode="External"/><Relationship Id="rId56" Type="http://schemas.openxmlformats.org/officeDocument/2006/relationships/hyperlink" Target="https://en.wikipedia.org/w/index.php?title=Joseph_Broussard&amp;action=edit&amp;section=6" TargetMode="External"/><Relationship Id="rId8" Type="http://schemas.openxmlformats.org/officeDocument/2006/relationships/hyperlink" Target="https://en.wikipedia.org/wiki/New_France" TargetMode="External"/><Relationship Id="rId51" Type="http://schemas.openxmlformats.org/officeDocument/2006/relationships/hyperlink" Target="https://en.wikipedia.org/wiki/Fort_Edward_(Nova_Scotia)" TargetMode="External"/><Relationship Id="rId3" Type="http://schemas.openxmlformats.org/officeDocument/2006/relationships/hyperlink" Target="https://en.wikipedia.org/wiki/Joseph_Broussard" TargetMode="External"/><Relationship Id="rId12" Type="http://schemas.openxmlformats.org/officeDocument/2006/relationships/hyperlink" Target="https://en.wikipedia.org/wiki/Louisiana_(New_Spain)" TargetMode="External"/><Relationship Id="rId17" Type="http://schemas.openxmlformats.org/officeDocument/2006/relationships/hyperlink" Target="https://en.wikipedia.org/wiki/Prince_Edward_Island" TargetMode="External"/><Relationship Id="rId25" Type="http://schemas.openxmlformats.org/officeDocument/2006/relationships/hyperlink" Target="https://en.wikipedia.org/w/index.php?title=Joseph_Broussard&amp;action=edit&amp;section=1" TargetMode="External"/><Relationship Id="rId33" Type="http://schemas.openxmlformats.org/officeDocument/2006/relationships/hyperlink" Target="https://en.wikipedia.org/wiki/Jean-Louis_Le_Loutre" TargetMode="External"/><Relationship Id="rId38" Type="http://schemas.openxmlformats.org/officeDocument/2006/relationships/hyperlink" Target="https://en.wikipedia.org/wiki/Fort_Beausejour" TargetMode="External"/><Relationship Id="rId46" Type="http://schemas.openxmlformats.org/officeDocument/2006/relationships/hyperlink" Target="https://en.wikipedia.org/w/index.php?title=Joseph_Broussard&amp;action=edit&amp;section=4" TargetMode="External"/><Relationship Id="rId59" Type="http://schemas.openxmlformats.org/officeDocument/2006/relationships/hyperlink" Target="https://en.wikipedia.org/wiki/Beyonc%C3%A9_Knowles" TargetMode="Externa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en.wikipedia.org/wiki/Avalon_Peninsula_Campaign" TargetMode="External"/><Relationship Id="rId3" Type="http://schemas.openxmlformats.org/officeDocument/2006/relationships/hyperlink" Target="https://en.wikipedia.org/wiki/Raid_on_Chignecto_(1696)" TargetMode="External"/><Relationship Id="rId7" Type="http://schemas.openxmlformats.org/officeDocument/2006/relationships/hyperlink" Target="https://en.wikipedia.org/wiki/Siege_of_Pemaquid_(1696)"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en.wikipedia.org/wiki/Military_history_of_the_Acadians" TargetMode="External"/><Relationship Id="rId5" Type="http://schemas.openxmlformats.org/officeDocument/2006/relationships/hyperlink" Target="https://en.wikipedia.org/wiki/Beaubassin" TargetMode="External"/><Relationship Id="rId4" Type="http://schemas.openxmlformats.org/officeDocument/2006/relationships/hyperlink" Target="https://en.wikipedia.org/wiki/Benjamin_Church_(ranger)" TargetMode="Externa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s://en.wikipedia.org/wiki/Avalon_Peninsula_Campaign" TargetMode="External"/><Relationship Id="rId3" Type="http://schemas.openxmlformats.org/officeDocument/2006/relationships/hyperlink" Target="https://en.wikipedia.org/wiki/Raid_on_Chignecto_(1696)" TargetMode="External"/><Relationship Id="rId7" Type="http://schemas.openxmlformats.org/officeDocument/2006/relationships/hyperlink" Target="https://en.wikipedia.org/wiki/Siege_of_Pemaquid_(1696)"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en.wikipedia.org/wiki/Military_history_of_the_Acadians" TargetMode="External"/><Relationship Id="rId5" Type="http://schemas.openxmlformats.org/officeDocument/2006/relationships/hyperlink" Target="https://en.wikipedia.org/wiki/Beaubassin" TargetMode="External"/><Relationship Id="rId4" Type="http://schemas.openxmlformats.org/officeDocument/2006/relationships/hyperlink" Target="https://en.wikipedia.org/wiki/Benjamin_Church_(ranger)"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cbc.ca/history/EPCONTENTSE1EP3CH4PA1LE.html"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8" Type="http://schemas.openxmlformats.org/officeDocument/2006/relationships/hyperlink" Target="https://en.wikipedia.org/wiki/Anne,_Queen_of_Great_Britain" TargetMode="External"/><Relationship Id="rId3" Type="http://schemas.openxmlformats.org/officeDocument/2006/relationships/hyperlink" Target="https://en.wikipedia.org/wiki/Northern_Germany" TargetMode="External"/><Relationship Id="rId7" Type="http://schemas.openxmlformats.org/officeDocument/2006/relationships/hyperlink" Target="https://en.wikipedia.org/wiki/Protestant" TargetMode="External"/><Relationship Id="rId2" Type="http://schemas.openxmlformats.org/officeDocument/2006/relationships/slide" Target="../slides/slide63.xml"/><Relationship Id="rId1" Type="http://schemas.openxmlformats.org/officeDocument/2006/relationships/notesMaster" Target="../notesMasters/notesMaster1.xml"/><Relationship Id="rId6" Type="http://schemas.openxmlformats.org/officeDocument/2006/relationships/hyperlink" Target="https://en.wikipedia.org/wiki/Sophia_of_Hanover" TargetMode="External"/><Relationship Id="rId5" Type="http://schemas.openxmlformats.org/officeDocument/2006/relationships/hyperlink" Target="https://en.wikipedia.org/wiki/Acts_of_Union_1707" TargetMode="External"/><Relationship Id="rId4" Type="http://schemas.openxmlformats.org/officeDocument/2006/relationships/hyperlink" Target="https://en.wikipedia.org/wiki/Act_of_Settlement_1701" TargetMode="External"/><Relationship Id="rId9" Type="http://schemas.openxmlformats.org/officeDocument/2006/relationships/hyperlink" Target="https://en.wikipedia.org/wiki/George_I_of_Great_Britain" TargetMode="External"/></Relationships>
</file>

<file path=ppt/notesSlides/_rels/notesSlide46.xml.rels><?xml version="1.0" encoding="UTF-8" standalone="yes"?>
<Relationships xmlns="http://schemas.openxmlformats.org/package/2006/relationships"><Relationship Id="rId8" Type="http://schemas.openxmlformats.org/officeDocument/2006/relationships/hyperlink" Target="https://en.wikipedia.org/wiki/Fortress_Louisbourg" TargetMode="External"/><Relationship Id="rId13" Type="http://schemas.openxmlformats.org/officeDocument/2006/relationships/hyperlink" Target="https://en.wikipedia.org/wiki/Edward_Cornwallis" TargetMode="External"/><Relationship Id="rId18" Type="http://schemas.openxmlformats.org/officeDocument/2006/relationships/hyperlink" Target="https://en.wikipedia.org/wiki/Citadel_Hill_(Fort_George)" TargetMode="External"/><Relationship Id="rId26" Type="http://schemas.openxmlformats.org/officeDocument/2006/relationships/hyperlink" Target="https://en.wikipedia.org/wiki/Fort_Lawrence" TargetMode="External"/><Relationship Id="rId3" Type="http://schemas.openxmlformats.org/officeDocument/2006/relationships/hyperlink" Target="https://en.wikipedia.org/wiki/Help:IPA/French" TargetMode="External"/><Relationship Id="rId21" Type="http://schemas.openxmlformats.org/officeDocument/2006/relationships/hyperlink" Target="https://en.wikipedia.org/wiki/Windsor,_Nova_Scotia" TargetMode="External"/><Relationship Id="rId7" Type="http://schemas.openxmlformats.org/officeDocument/2006/relationships/hyperlink" Target="https://en.wikipedia.org/wiki/Viceroys_of_Nova_Scotia" TargetMode="External"/><Relationship Id="rId12" Type="http://schemas.openxmlformats.org/officeDocument/2006/relationships/hyperlink" Target="https://en.wikipedia.org/wiki/Halifax_Harbour" TargetMode="External"/><Relationship Id="rId17" Type="http://schemas.openxmlformats.org/officeDocument/2006/relationships/hyperlink" Target="https://en.wikipedia.org/wiki/Downtown_Halifax" TargetMode="External"/><Relationship Id="rId25" Type="http://schemas.openxmlformats.org/officeDocument/2006/relationships/hyperlink" Target="https://en.wikipedia.org/wiki/Isthmus_of_Chignecto" TargetMode="External"/><Relationship Id="rId2" Type="http://schemas.openxmlformats.org/officeDocument/2006/relationships/slide" Target="../slides/slide64.xml"/><Relationship Id="rId16" Type="http://schemas.openxmlformats.org/officeDocument/2006/relationships/hyperlink" Target="https://en.wikipedia.org/wiki/Dartmouth,_Nova_Scotia" TargetMode="External"/><Relationship Id="rId20" Type="http://schemas.openxmlformats.org/officeDocument/2006/relationships/hyperlink" Target="https://en.wikipedia.org/wiki/Pisiguit" TargetMode="External"/><Relationship Id="rId29" Type="http://schemas.openxmlformats.org/officeDocument/2006/relationships/hyperlink" Target="https://en.wikipedia.org/wiki/Fort_Gaspareaux" TargetMode="External"/><Relationship Id="rId1" Type="http://schemas.openxmlformats.org/officeDocument/2006/relationships/notesMaster" Target="../notesMasters/notesMaster1.xml"/><Relationship Id="rId6" Type="http://schemas.openxmlformats.org/officeDocument/2006/relationships/hyperlink" Target="https://en.wikipedia.org/wiki/British_Government" TargetMode="External"/><Relationship Id="rId11" Type="http://schemas.openxmlformats.org/officeDocument/2006/relationships/hyperlink" Target="https://en.wikipedia.org/wiki/HMS_Winchelsea_(1740)" TargetMode="External"/><Relationship Id="rId24" Type="http://schemas.openxmlformats.org/officeDocument/2006/relationships/hyperlink" Target="https://en.wikipedia.org/wiki/Fort_Vieux_Logis" TargetMode="External"/><Relationship Id="rId5" Type="http://schemas.openxmlformats.org/officeDocument/2006/relationships/hyperlink" Target="https://en.wikipedia.org/wiki/Star_fort" TargetMode="External"/><Relationship Id="rId15" Type="http://schemas.openxmlformats.org/officeDocument/2006/relationships/hyperlink" Target="https://en.wikipedia.org/wiki/Bedford_Basin" TargetMode="External"/><Relationship Id="rId23" Type="http://schemas.openxmlformats.org/officeDocument/2006/relationships/hyperlink" Target="https://en.wikipedia.org/wiki/Grand_Pr%C3%A9,_Nova_Scotia" TargetMode="External"/><Relationship Id="rId28" Type="http://schemas.openxmlformats.org/officeDocument/2006/relationships/hyperlink" Target="https://en.wikipedia.org/wiki/Fort_Beaus%C3%A9jour" TargetMode="External"/><Relationship Id="rId10" Type="http://schemas.openxmlformats.org/officeDocument/2006/relationships/hyperlink" Target="https://en.wikipedia.org/wiki/HMS_Baltimore_(1742)" TargetMode="External"/><Relationship Id="rId19" Type="http://schemas.openxmlformats.org/officeDocument/2006/relationships/hyperlink" Target="https://en.wikipedia.org/wiki/George_Montagu-Dunk,_2nd_Earl_of_Halifax" TargetMode="External"/><Relationship Id="rId31" Type="http://schemas.openxmlformats.org/officeDocument/2006/relationships/hyperlink" Target="https://en.wikipedia.org/wiki/Raid_on_Dartmouth_(1749)" TargetMode="External"/><Relationship Id="rId4" Type="http://schemas.openxmlformats.org/officeDocument/2006/relationships/hyperlink" Target="https://en.wikipedia.org/wiki/Bastion" TargetMode="External"/><Relationship Id="rId9" Type="http://schemas.openxmlformats.org/officeDocument/2006/relationships/hyperlink" Target="https://en.wikipedia.org/wiki/HMS_Sphinx_(1748)" TargetMode="External"/><Relationship Id="rId14" Type="http://schemas.openxmlformats.org/officeDocument/2006/relationships/hyperlink" Target="https://en.wikipedia.org/wiki/Point_Pleasant_Park" TargetMode="External"/><Relationship Id="rId22" Type="http://schemas.openxmlformats.org/officeDocument/2006/relationships/hyperlink" Target="https://en.wikipedia.org/wiki/Fort_Edward_(Nova_Scotia)" TargetMode="External"/><Relationship Id="rId27" Type="http://schemas.openxmlformats.org/officeDocument/2006/relationships/hyperlink" Target="https://en.wikipedia.org/wiki/Saint_John,_New_Brunswick" TargetMode="External"/><Relationship Id="rId30" Type="http://schemas.openxmlformats.org/officeDocument/2006/relationships/hyperlink" Target="https://en.wikipedia.org/wiki/Canso,_Nova_Scotia" TargetMode="External"/></Relationships>
</file>

<file path=ppt/notesSlides/_rels/notesSlide47.xml.rels><?xml version="1.0" encoding="UTF-8" standalone="yes"?>
<Relationships xmlns="http://schemas.openxmlformats.org/package/2006/relationships"><Relationship Id="rId8" Type="http://schemas.openxmlformats.org/officeDocument/2006/relationships/hyperlink" Target="https://en.wikipedia.org/wiki/Fort_Sackville_(Nova_Scotia)" TargetMode="External"/><Relationship Id="rId13" Type="http://schemas.openxmlformats.org/officeDocument/2006/relationships/hyperlink" Target="https://en.wikipedia.org/wiki/Lunenburg,_Nova_Scotia" TargetMode="External"/><Relationship Id="rId3" Type="http://schemas.openxmlformats.org/officeDocument/2006/relationships/hyperlink" Target="https://en.wikipedia.org/wiki/Father_Le_Loutre's_War" TargetMode="External"/><Relationship Id="rId7" Type="http://schemas.openxmlformats.org/officeDocument/2006/relationships/hyperlink" Target="https://en.wikipedia.org/wiki/Citadel_Hill_(Fort_George)" TargetMode="External"/><Relationship Id="rId12" Type="http://schemas.openxmlformats.org/officeDocument/2006/relationships/hyperlink" Target="https://en.wikipedia.org/wiki/French_Village,_Nova_Scotia" TargetMode="External"/><Relationship Id="rId2" Type="http://schemas.openxmlformats.org/officeDocument/2006/relationships/slide" Target="../slides/slide65.xml"/><Relationship Id="rId1" Type="http://schemas.openxmlformats.org/officeDocument/2006/relationships/notesMaster" Target="../notesMasters/notesMaster1.xml"/><Relationship Id="rId6" Type="http://schemas.openxmlformats.org/officeDocument/2006/relationships/hyperlink" Target="https://en.wikipedia.org/wiki/Halifax,_Nova_Scotia" TargetMode="External"/><Relationship Id="rId11" Type="http://schemas.openxmlformats.org/officeDocument/2006/relationships/hyperlink" Target="https://en.wikipedia.org/wiki/Foreign_Protestants" TargetMode="External"/><Relationship Id="rId5" Type="http://schemas.openxmlformats.org/officeDocument/2006/relationships/hyperlink" Target="https://en.wikipedia.org/wiki/Father_Rale's_War" TargetMode="External"/><Relationship Id="rId10" Type="http://schemas.openxmlformats.org/officeDocument/2006/relationships/hyperlink" Target="https://en.wikipedia.org/wiki/St._Margarets_Bay,_Nova_Scotia" TargetMode="External"/><Relationship Id="rId4" Type="http://schemas.openxmlformats.org/officeDocument/2006/relationships/hyperlink" Target="https://en.wikipedia.org/wiki/Edward_Cornwallis" TargetMode="External"/><Relationship Id="rId9" Type="http://schemas.openxmlformats.org/officeDocument/2006/relationships/hyperlink" Target="https://en.wikipedia.org/wiki/Lawrencetown,_Halifax_County,_Nova_Scotia"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fr.wikipedia.org/wiki/Acadie_(Nouvelle-France)"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fr.wikipedia.org/wiki/Colonisation_europ%C3%A9enne_des_Am%C3%A9riques" TargetMode="External"/><Relationship Id="rId5" Type="http://schemas.openxmlformats.org/officeDocument/2006/relationships/hyperlink" Target="https://fr.wikipedia.org/wiki/Guerres_de_religion_(France)" TargetMode="External"/><Relationship Id="rId4" Type="http://schemas.openxmlformats.org/officeDocument/2006/relationships/hyperlink" Target="https://fr.wikipedia.org/wiki/Royaume_de_France"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pc.gc.ca/en/lhn-nhs/ns/beaubassin/info"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3" Type="http://schemas.openxmlformats.org/officeDocument/2006/relationships/hyperlink" Target="https://en.wikipedia.org/wiki/New_Spain" TargetMode="External"/><Relationship Id="rId18" Type="http://schemas.openxmlformats.org/officeDocument/2006/relationships/hyperlink" Target="https://en.wikipedia.org/wiki/New_Brunswick" TargetMode="External"/><Relationship Id="rId26" Type="http://schemas.openxmlformats.org/officeDocument/2006/relationships/hyperlink" Target="https://en.wikipedia.org/wiki/Poitiers" TargetMode="External"/><Relationship Id="rId39" Type="http://schemas.openxmlformats.org/officeDocument/2006/relationships/hyperlink" Target="https://en.wikipedia.org/wiki/Raid_on_Dartmouth_(1751)" TargetMode="External"/><Relationship Id="rId21" Type="http://schemas.openxmlformats.org/officeDocument/2006/relationships/hyperlink" Target="https://en.wikipedia.org/wiki/King_George's_War" TargetMode="External"/><Relationship Id="rId34" Type="http://schemas.openxmlformats.org/officeDocument/2006/relationships/hyperlink" Target="https://en.wikipedia.org/wiki/Mi'kmaq_people" TargetMode="External"/><Relationship Id="rId42" Type="http://schemas.openxmlformats.org/officeDocument/2006/relationships/hyperlink" Target="https://en.wikipedia.org/wiki/Cape_Race" TargetMode="External"/><Relationship Id="rId47" Type="http://schemas.openxmlformats.org/officeDocument/2006/relationships/hyperlink" Target="https://en.wikipedia.org/wiki/Expulsion_of_the_Acadians" TargetMode="External"/><Relationship Id="rId50" Type="http://schemas.openxmlformats.org/officeDocument/2006/relationships/hyperlink" Target="https://en.wikipedia.org/wiki/Miramichi_Valley" TargetMode="External"/><Relationship Id="rId55" Type="http://schemas.openxmlformats.org/officeDocument/2006/relationships/hyperlink" Target="https://en.wikipedia.org/wiki/St._Martinville,_Louisiana" TargetMode="External"/><Relationship Id="rId63" Type="http://schemas.openxmlformats.org/officeDocument/2006/relationships/hyperlink" Target="https://en.wikipedia.org/wiki/BeauSoleil" TargetMode="External"/><Relationship Id="rId7" Type="http://schemas.openxmlformats.org/officeDocument/2006/relationships/hyperlink" Target="https://en.wikipedia.org/wiki/Acadia" TargetMode="External"/><Relationship Id="rId2" Type="http://schemas.openxmlformats.org/officeDocument/2006/relationships/slide" Target="../slides/slide79.xml"/><Relationship Id="rId16" Type="http://schemas.openxmlformats.org/officeDocument/2006/relationships/hyperlink" Target="https://en.wikipedia.org/wiki/Acadians" TargetMode="External"/><Relationship Id="rId20" Type="http://schemas.openxmlformats.org/officeDocument/2006/relationships/hyperlink" Target="https://en.wikipedia.org/wiki/Military_history_of_the_Acadians" TargetMode="External"/><Relationship Id="rId29" Type="http://schemas.openxmlformats.org/officeDocument/2006/relationships/hyperlink" Target="https://en.wikipedia.org/wiki/Petitcodiac_River" TargetMode="External"/><Relationship Id="rId41" Type="http://schemas.openxmlformats.org/officeDocument/2006/relationships/hyperlink" Target="https://en.wikipedia.org/wiki/Action_of_8_June_1755" TargetMode="External"/><Relationship Id="rId54" Type="http://schemas.openxmlformats.org/officeDocument/2006/relationships/hyperlink" Target="https://en.wikipedia.org/wiki/Saint-Domingue" TargetMode="External"/><Relationship Id="rId62" Type="http://schemas.openxmlformats.org/officeDocument/2006/relationships/hyperlink" Target="https://en.wikipedia.org/wiki/Cajun_music" TargetMode="External"/><Relationship Id="rId1" Type="http://schemas.openxmlformats.org/officeDocument/2006/relationships/notesMaster" Target="../notesMasters/notesMaster1.xml"/><Relationship Id="rId6" Type="http://schemas.openxmlformats.org/officeDocument/2006/relationships/hyperlink" Target="https://en.wikipedia.org/wiki/Port-Royal_(Acadia)" TargetMode="External"/><Relationship Id="rId11" Type="http://schemas.openxmlformats.org/officeDocument/2006/relationships/hyperlink" Target="https://en.wikipedia.org/wiki/Loreauville,_Louisiana" TargetMode="External"/><Relationship Id="rId24" Type="http://schemas.openxmlformats.org/officeDocument/2006/relationships/hyperlink" Target="https://en.wikipedia.org/wiki/United_States" TargetMode="External"/><Relationship Id="rId32" Type="http://schemas.openxmlformats.org/officeDocument/2006/relationships/hyperlink" Target="https://en.wikipedia.org/w/index.php?title=Joseph_Broussard&amp;action=edit&amp;section=2" TargetMode="External"/><Relationship Id="rId37" Type="http://schemas.openxmlformats.org/officeDocument/2006/relationships/hyperlink" Target="https://en.wikipedia.org/w/index.php?title=Joseph_Broussard&amp;action=edit&amp;section=3" TargetMode="External"/><Relationship Id="rId40" Type="http://schemas.openxmlformats.org/officeDocument/2006/relationships/hyperlink" Target="https://en.wikipedia.org/wiki/Battle_at_Chignecto" TargetMode="External"/><Relationship Id="rId45" Type="http://schemas.openxmlformats.org/officeDocument/2006/relationships/hyperlink" Target="https://en.wikipedia.org/wiki/Battle_of_Beausejour" TargetMode="External"/><Relationship Id="rId53" Type="http://schemas.openxmlformats.org/officeDocument/2006/relationships/hyperlink" Target="https://en.wikipedia.org/w/index.php?title=Joseph_Broussard&amp;action=edit&amp;section=5" TargetMode="External"/><Relationship Id="rId58" Type="http://schemas.openxmlformats.org/officeDocument/2006/relationships/hyperlink" Target="https://en.wikipedia.org/wiki/Married_and_maiden_names" TargetMode="External"/><Relationship Id="rId5" Type="http://schemas.openxmlformats.org/officeDocument/2006/relationships/hyperlink" Target="https://en.wikipedia.org/wiki/Herb_Roe" TargetMode="External"/><Relationship Id="rId15" Type="http://schemas.openxmlformats.org/officeDocument/2006/relationships/hyperlink" Target="https://en.wikipedia.org/wiki/Atakapa" TargetMode="External"/><Relationship Id="rId23" Type="http://schemas.openxmlformats.org/officeDocument/2006/relationships/hyperlink" Target="https://en.wikipedia.org/wiki/French_and_Indian_War" TargetMode="External"/><Relationship Id="rId28" Type="http://schemas.openxmlformats.org/officeDocument/2006/relationships/hyperlink" Target="https://en.wikipedia.org/wiki/Albert_County,_New_Brunswick" TargetMode="External"/><Relationship Id="rId36" Type="http://schemas.openxmlformats.org/officeDocument/2006/relationships/hyperlink" Target="https://en.wikipedia.org/wiki/History_of_the_Acadians" TargetMode="External"/><Relationship Id="rId49" Type="http://schemas.openxmlformats.org/officeDocument/2006/relationships/hyperlink" Target="https://en.wikipedia.org/wiki/Bay_of_Fundy" TargetMode="External"/><Relationship Id="rId57" Type="http://schemas.openxmlformats.org/officeDocument/2006/relationships/hyperlink" Target="https://en.wikipedia.org/wiki/Tina_Knowles" TargetMode="External"/><Relationship Id="rId61" Type="http://schemas.openxmlformats.org/officeDocument/2006/relationships/hyperlink" Target="https://en.wikipedia.org/w/index.php?title=Joseph_Broussard&amp;action=edit&amp;section=7" TargetMode="External"/><Relationship Id="rId10" Type="http://schemas.openxmlformats.org/officeDocument/2006/relationships/hyperlink" Target="https://en.wikipedia.org/wiki/Nova_Scotia" TargetMode="External"/><Relationship Id="rId19" Type="http://schemas.openxmlformats.org/officeDocument/2006/relationships/hyperlink" Target="https://en.wikipedia.org/wiki/Military_history_of_the_Mi%E2%80%99kmaq_people" TargetMode="External"/><Relationship Id="rId31" Type="http://schemas.openxmlformats.org/officeDocument/2006/relationships/hyperlink" Target="https://en.wikipedia.org/wiki/Annapolis_Royal,_Nova_Scotia" TargetMode="External"/><Relationship Id="rId44" Type="http://schemas.openxmlformats.org/officeDocument/2006/relationships/hyperlink" Target="https://en.wikipedia.org/wiki/Robert_Monckton" TargetMode="External"/><Relationship Id="rId52" Type="http://schemas.openxmlformats.org/officeDocument/2006/relationships/hyperlink" Target="https://en.wikipedia.org/wiki/City_of_Halifax" TargetMode="External"/><Relationship Id="rId60" Type="http://schemas.openxmlformats.org/officeDocument/2006/relationships/hyperlink" Target="https://en.wikipedia.org/wiki/Solange_Knowles" TargetMode="External"/><Relationship Id="rId4" Type="http://schemas.openxmlformats.org/officeDocument/2006/relationships/hyperlink" Target="https://en.wikipedia.org/wiki/Joseph_Eloi_Broussard" TargetMode="External"/><Relationship Id="rId9" Type="http://schemas.openxmlformats.org/officeDocument/2006/relationships/hyperlink" Target="https://en.wikipedia.org/wiki/Annapolis_Royal" TargetMode="External"/><Relationship Id="rId14" Type="http://schemas.openxmlformats.org/officeDocument/2006/relationships/hyperlink" Target="https://en.wikipedia.org/wiki/Louisiana" TargetMode="External"/><Relationship Id="rId22" Type="http://schemas.openxmlformats.org/officeDocument/2006/relationships/hyperlink" Target="https://en.wikipedia.org/wiki/Father_Le_Loutre's_War" TargetMode="External"/><Relationship Id="rId27" Type="http://schemas.openxmlformats.org/officeDocument/2006/relationships/hyperlink" Target="https://en.wikipedia.org/wiki/Stoney_Creek,_New_Brunswick" TargetMode="External"/><Relationship Id="rId30" Type="http://schemas.openxmlformats.org/officeDocument/2006/relationships/hyperlink" Target="https://en.wikipedia.org/wiki/Father_Rale's_War" TargetMode="External"/><Relationship Id="rId35" Type="http://schemas.openxmlformats.org/officeDocument/2006/relationships/hyperlink" Target="https://en.wikipedia.org/wiki/Battle_of_Grand_Pr%C3%A9" TargetMode="External"/><Relationship Id="rId43" Type="http://schemas.openxmlformats.org/officeDocument/2006/relationships/hyperlink" Target="https://en.wikipedia.org/wiki/Jean-Baptiste_Cope" TargetMode="External"/><Relationship Id="rId48" Type="http://schemas.openxmlformats.org/officeDocument/2006/relationships/hyperlink" Target="https://en.wikipedia.org/wiki/Charles_Deschamps_de_Boish%C3%A9bert_et_de_Raffetot" TargetMode="External"/><Relationship Id="rId56" Type="http://schemas.openxmlformats.org/officeDocument/2006/relationships/hyperlink" Target="https://en.wikipedia.org/w/index.php?title=Joseph_Broussard&amp;action=edit&amp;section=6" TargetMode="External"/><Relationship Id="rId8" Type="http://schemas.openxmlformats.org/officeDocument/2006/relationships/hyperlink" Target="https://en.wikipedia.org/wiki/New_France" TargetMode="External"/><Relationship Id="rId51" Type="http://schemas.openxmlformats.org/officeDocument/2006/relationships/hyperlink" Target="https://en.wikipedia.org/wiki/Fort_Edward_(Nova_Scotia)" TargetMode="External"/><Relationship Id="rId3" Type="http://schemas.openxmlformats.org/officeDocument/2006/relationships/hyperlink" Target="https://en.wikipedia.org/wiki/Joseph_Broussard" TargetMode="External"/><Relationship Id="rId12" Type="http://schemas.openxmlformats.org/officeDocument/2006/relationships/hyperlink" Target="https://en.wikipedia.org/wiki/Louisiana_(New_Spain)" TargetMode="External"/><Relationship Id="rId17" Type="http://schemas.openxmlformats.org/officeDocument/2006/relationships/hyperlink" Target="https://en.wikipedia.org/wiki/Prince_Edward_Island" TargetMode="External"/><Relationship Id="rId25" Type="http://schemas.openxmlformats.org/officeDocument/2006/relationships/hyperlink" Target="https://en.wikipedia.org/w/index.php?title=Joseph_Broussard&amp;action=edit&amp;section=1" TargetMode="External"/><Relationship Id="rId33" Type="http://schemas.openxmlformats.org/officeDocument/2006/relationships/hyperlink" Target="https://en.wikipedia.org/wiki/Jean-Louis_Le_Loutre" TargetMode="External"/><Relationship Id="rId38" Type="http://schemas.openxmlformats.org/officeDocument/2006/relationships/hyperlink" Target="https://en.wikipedia.org/wiki/Fort_Beausejour" TargetMode="External"/><Relationship Id="rId46" Type="http://schemas.openxmlformats.org/officeDocument/2006/relationships/hyperlink" Target="https://en.wikipedia.org/w/index.php?title=Joseph_Broussard&amp;action=edit&amp;section=4" TargetMode="External"/><Relationship Id="rId59" Type="http://schemas.openxmlformats.org/officeDocument/2006/relationships/hyperlink" Target="https://en.wikipedia.org/wiki/Beyonc%C3%A9_Knowles"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8" Type="http://schemas.openxmlformats.org/officeDocument/2006/relationships/hyperlink" Target="https://en.wikipedia.org/wiki/John_Hamilton_(British_army_officer)" TargetMode="External"/><Relationship Id="rId3" Type="http://schemas.openxmlformats.org/officeDocument/2006/relationships/hyperlink" Target="https://en.wikipedia.org/w/index.php?title=Fort_Beaus%C3%A9jour&amp;action=edit&amp;section=3" TargetMode="External"/><Relationship Id="rId7" Type="http://schemas.openxmlformats.org/officeDocument/2006/relationships/hyperlink" Target="https://en.wikipedia.org/wiki/Fort_Beaus%C3%A9jour" TargetMode="External"/><Relationship Id="rId12" Type="http://schemas.openxmlformats.org/officeDocument/2006/relationships/hyperlink" Target="https://en.wikipedia.org/wiki/Court-martial" TargetMode="External"/><Relationship Id="rId2" Type="http://schemas.openxmlformats.org/officeDocument/2006/relationships/slide" Target="../slides/slide81.xml"/><Relationship Id="rId1" Type="http://schemas.openxmlformats.org/officeDocument/2006/relationships/notesMaster" Target="../notesMasters/notesMaster1.xml"/><Relationship Id="rId6" Type="http://schemas.openxmlformats.org/officeDocument/2006/relationships/hyperlink" Target="https://en.wikipedia.org/wiki/Robert_Monckton" TargetMode="External"/><Relationship Id="rId11" Type="http://schemas.openxmlformats.org/officeDocument/2006/relationships/hyperlink" Target="https://en.wikipedia.org/wiki/Compagnies_Franches_de_la_Marine" TargetMode="External"/><Relationship Id="rId5" Type="http://schemas.openxmlformats.org/officeDocument/2006/relationships/hyperlink" Target="https://en.wikipedia.org/wiki/Thomas_Pichon" TargetMode="External"/><Relationship Id="rId10" Type="http://schemas.openxmlformats.org/officeDocument/2006/relationships/hyperlink" Target="https://en.wikipedia.org/wiki/New_England" TargetMode="External"/><Relationship Id="rId4" Type="http://schemas.openxmlformats.org/officeDocument/2006/relationships/hyperlink" Target="https://en.wikipedia.org/wiki/Battle_of_Fort_Beaus%C3%A9jour" TargetMode="External"/><Relationship Id="rId9" Type="http://schemas.openxmlformats.org/officeDocument/2006/relationships/hyperlink" Target="https://en.wikipedia.org/wiki/Boston" TargetMode="External"/></Relationships>
</file>

<file path=ppt/notesSlides/_rels/notesSlide64.xml.rels><?xml version="1.0" encoding="UTF-8" standalone="yes"?>
<Relationships xmlns="http://schemas.openxmlformats.org/package/2006/relationships"><Relationship Id="rId8" Type="http://schemas.openxmlformats.org/officeDocument/2006/relationships/hyperlink" Target="https://en.wikipedia.org/wiki/Shepody,_New_Brunswick" TargetMode="External"/><Relationship Id="rId13" Type="http://schemas.openxmlformats.org/officeDocument/2006/relationships/hyperlink" Target="https://en.wikipedia.org/wiki/Restigouche_River" TargetMode="External"/><Relationship Id="rId3" Type="http://schemas.openxmlformats.org/officeDocument/2006/relationships/hyperlink" Target="https://en.wikipedia.org/wiki/Battle_of_Petitcodiac" TargetMode="External"/><Relationship Id="rId7" Type="http://schemas.openxmlformats.org/officeDocument/2006/relationships/hyperlink" Target="https://en.wikipedia.org/wiki/Petitcodiac_River" TargetMode="External"/><Relationship Id="rId12" Type="http://schemas.openxmlformats.org/officeDocument/2006/relationships/hyperlink" Target="https://en.wikipedia.org/wiki/Chaleur_Bay" TargetMode="External"/><Relationship Id="rId17" Type="http://schemas.openxmlformats.org/officeDocument/2006/relationships/hyperlink" Target="https://en.wikipedia.org/wiki/National_Historic_Site_of_Canada" TargetMode="External"/><Relationship Id="rId2" Type="http://schemas.openxmlformats.org/officeDocument/2006/relationships/slide" Target="../slides/slide82.xml"/><Relationship Id="rId16" Type="http://schemas.openxmlformats.org/officeDocument/2006/relationships/hyperlink" Target="https://en.wikipedia.org/wiki/Petitcodiac_River_Campaign" TargetMode="External"/><Relationship Id="rId1" Type="http://schemas.openxmlformats.org/officeDocument/2006/relationships/notesMaster" Target="../notesMasters/notesMaster1.xml"/><Relationship Id="rId6" Type="http://schemas.openxmlformats.org/officeDocument/2006/relationships/hyperlink" Target="https://en.wikipedia.org/wiki/Joseph_Frye" TargetMode="External"/><Relationship Id="rId11" Type="http://schemas.openxmlformats.org/officeDocument/2006/relationships/hyperlink" Target="https://en.wikipedia.org/wiki/Miramichi,_New_Brunswick" TargetMode="External"/><Relationship Id="rId5" Type="http://schemas.openxmlformats.org/officeDocument/2006/relationships/hyperlink" Target="https://en.wikipedia.org/wiki/Miramichi_River" TargetMode="External"/><Relationship Id="rId15" Type="http://schemas.openxmlformats.org/officeDocument/2006/relationships/hyperlink" Target="https://en.wikipedia.org/wiki/Battle_of_the_Plains_of_Abraham" TargetMode="External"/><Relationship Id="rId10" Type="http://schemas.openxmlformats.org/officeDocument/2006/relationships/hyperlink" Target="https://en.wikipedia.org/wiki/Beaubears_Island" TargetMode="External"/><Relationship Id="rId4" Type="http://schemas.openxmlformats.org/officeDocument/2006/relationships/hyperlink" Target="https://en.wikipedia.org/wiki/Charles_Deschamps_de_Boish%C3%A9bert_et_de_Raffetot" TargetMode="External"/><Relationship Id="rId9" Type="http://schemas.openxmlformats.org/officeDocument/2006/relationships/hyperlink" Target="https://en.wikipedia.org/wiki/Joseph_Gorham" TargetMode="External"/><Relationship Id="rId14" Type="http://schemas.openxmlformats.org/officeDocument/2006/relationships/hyperlink" Target="https://en.wikipedia.org/wiki/Pointe-%C3%A0-la-Croix,_Quebec" TargetMode="External"/></Relationships>
</file>

<file path=ppt/notesSlides/_rels/notesSlide65.xml.rels><?xml version="1.0" encoding="UTF-8" standalone="yes"?>
<Relationships xmlns="http://schemas.openxmlformats.org/package/2006/relationships"><Relationship Id="rId8" Type="http://schemas.openxmlformats.org/officeDocument/2006/relationships/hyperlink" Target="https://en.wikipedia.org/wiki/Sackville,_New_Brunswick" TargetMode="External"/><Relationship Id="rId3" Type="http://schemas.openxmlformats.org/officeDocument/2006/relationships/hyperlink" Target="https://en.wikipedia.org/wiki/New_England_Planters" TargetMode="External"/><Relationship Id="rId7" Type="http://schemas.openxmlformats.org/officeDocument/2006/relationships/hyperlink" Target="https://en.wikipedia.org/wiki/Yorkshire_Emigration_to_Nova_Scotia" TargetMode="External"/><Relationship Id="rId2" Type="http://schemas.openxmlformats.org/officeDocument/2006/relationships/slide" Target="../slides/slide83.xml"/><Relationship Id="rId1" Type="http://schemas.openxmlformats.org/officeDocument/2006/relationships/notesMaster" Target="../notesMasters/notesMaster1.xml"/><Relationship Id="rId6" Type="http://schemas.openxmlformats.org/officeDocument/2006/relationships/hyperlink" Target="https://en.wikipedia.org/wiki/Baptist" TargetMode="External"/><Relationship Id="rId5" Type="http://schemas.openxmlformats.org/officeDocument/2006/relationships/hyperlink" Target="https://en.wikipedia.org/wiki/Swansea,_Massachusetts" TargetMode="External"/><Relationship Id="rId4" Type="http://schemas.openxmlformats.org/officeDocument/2006/relationships/hyperlink" Target="https://en.wikipedia.org/wiki/Rhode_Island" TargetMode="External"/></Relationships>
</file>

<file path=ppt/notesSlides/_rels/notesSlide66.xml.rels><?xml version="1.0" encoding="UTF-8" standalone="yes"?>
<Relationships xmlns="http://schemas.openxmlformats.org/package/2006/relationships"><Relationship Id="rId8" Type="http://schemas.openxmlformats.org/officeDocument/2006/relationships/hyperlink" Target="https://en.wikipedia.org/wiki/Sackville,_New_Brunswick" TargetMode="External"/><Relationship Id="rId13" Type="http://schemas.openxmlformats.org/officeDocument/2006/relationships/hyperlink" Target="https://en.wikipedia.org/wiki/Jolicure,_New_Brunswick" TargetMode="External"/><Relationship Id="rId3" Type="http://schemas.openxmlformats.org/officeDocument/2006/relationships/hyperlink" Target="https://en.wikipedia.org/wiki/New_England_Planters" TargetMode="External"/><Relationship Id="rId7" Type="http://schemas.openxmlformats.org/officeDocument/2006/relationships/hyperlink" Target="https://en.wikipedia.org/wiki/Yorkshire_Emigration_to_Nova_Scotia" TargetMode="External"/><Relationship Id="rId12" Type="http://schemas.openxmlformats.org/officeDocument/2006/relationships/hyperlink" Target="https://en.wikipedia.org/wiki/Fort_Beaus%C3%A9jour" TargetMode="External"/><Relationship Id="rId17" Type="http://schemas.openxmlformats.org/officeDocument/2006/relationships/hyperlink" Target="https://en.wikipedia.org/wiki/Battle_of_the_Plains_of_Abraham" TargetMode="External"/><Relationship Id="rId2" Type="http://schemas.openxmlformats.org/officeDocument/2006/relationships/slide" Target="../slides/slide84.xml"/><Relationship Id="rId16" Type="http://schemas.openxmlformats.org/officeDocument/2006/relationships/hyperlink" Target="https://en.wikipedia.org/wiki/Battle_of_Bloody_Creek_(1757)" TargetMode="External"/><Relationship Id="rId1" Type="http://schemas.openxmlformats.org/officeDocument/2006/relationships/notesMaster" Target="../notesMasters/notesMaster1.xml"/><Relationship Id="rId6" Type="http://schemas.openxmlformats.org/officeDocument/2006/relationships/hyperlink" Target="https://en.wikipedia.org/wiki/Baptist" TargetMode="External"/><Relationship Id="rId11" Type="http://schemas.openxmlformats.org/officeDocument/2006/relationships/hyperlink" Target="https://en.wikipedia.org/wiki/Fort_Gaspareaux" TargetMode="External"/><Relationship Id="rId5" Type="http://schemas.openxmlformats.org/officeDocument/2006/relationships/hyperlink" Target="https://en.wikipedia.org/wiki/Swansea,_Massachusetts" TargetMode="External"/><Relationship Id="rId15" Type="http://schemas.openxmlformats.org/officeDocument/2006/relationships/hyperlink" Target="https://en.wikipedia.org/wiki/Charles_Deschamps_de_Boish%C3%A9bert_et_de_Raffetot" TargetMode="External"/><Relationship Id="rId10" Type="http://schemas.openxmlformats.org/officeDocument/2006/relationships/hyperlink" Target="https://en.wikipedia.org/wiki/Battle_of_Petitcodiac" TargetMode="External"/><Relationship Id="rId4" Type="http://schemas.openxmlformats.org/officeDocument/2006/relationships/hyperlink" Target="https://en.wikipedia.org/wiki/Rhode_Island" TargetMode="External"/><Relationship Id="rId9" Type="http://schemas.openxmlformats.org/officeDocument/2006/relationships/hyperlink" Target="https://en.wikipedia.org/wiki/Expulsion_of_the_Acadians" TargetMode="External"/><Relationship Id="rId14" Type="http://schemas.openxmlformats.org/officeDocument/2006/relationships/hyperlink" Target="https://en.wikipedia.org/wiki/Scalping" TargetMode="External"/></Relationships>
</file>

<file path=ppt/notesSlides/_rels/notesSlide67.xml.rels><?xml version="1.0" encoding="UTF-8" standalone="yes"?>
<Relationships xmlns="http://schemas.openxmlformats.org/package/2006/relationships"><Relationship Id="rId8" Type="http://schemas.openxmlformats.org/officeDocument/2006/relationships/hyperlink" Target="https://en.wikipedia.org/wiki/Sackville,_New_Brunswick" TargetMode="External"/><Relationship Id="rId3" Type="http://schemas.openxmlformats.org/officeDocument/2006/relationships/hyperlink" Target="https://en.wikipedia.org/wiki/New_England_Planters" TargetMode="External"/><Relationship Id="rId7" Type="http://schemas.openxmlformats.org/officeDocument/2006/relationships/hyperlink" Target="https://en.wikipedia.org/wiki/Yorkshire_Emigration_to_Nova_Scotia" TargetMode="External"/><Relationship Id="rId2" Type="http://schemas.openxmlformats.org/officeDocument/2006/relationships/slide" Target="../slides/slide85.xml"/><Relationship Id="rId1" Type="http://schemas.openxmlformats.org/officeDocument/2006/relationships/notesMaster" Target="../notesMasters/notesMaster1.xml"/><Relationship Id="rId6" Type="http://schemas.openxmlformats.org/officeDocument/2006/relationships/hyperlink" Target="https://en.wikipedia.org/wiki/Baptist" TargetMode="External"/><Relationship Id="rId5" Type="http://schemas.openxmlformats.org/officeDocument/2006/relationships/hyperlink" Target="https://en.wikipedia.org/wiki/Swansea,_Massachusetts" TargetMode="External"/><Relationship Id="rId4" Type="http://schemas.openxmlformats.org/officeDocument/2006/relationships/hyperlink" Target="https://en.wikipedia.org/wiki/Rhode_Island" TargetMode="External"/></Relationships>
</file>

<file path=ppt/notesSlides/_rels/notesSlide68.xml.rels><?xml version="1.0" encoding="UTF-8" standalone="yes"?>
<Relationships xmlns="http://schemas.openxmlformats.org/package/2006/relationships"><Relationship Id="rId8" Type="http://schemas.openxmlformats.org/officeDocument/2006/relationships/hyperlink" Target="https://en.wikipedia.org/wiki/Sackville,_New_Brunswick" TargetMode="External"/><Relationship Id="rId3" Type="http://schemas.openxmlformats.org/officeDocument/2006/relationships/hyperlink" Target="https://en.wikipedia.org/wiki/New_England_Planters" TargetMode="External"/><Relationship Id="rId7" Type="http://schemas.openxmlformats.org/officeDocument/2006/relationships/hyperlink" Target="https://en.wikipedia.org/wiki/Yorkshire_Emigration_to_Nova_Scotia" TargetMode="External"/><Relationship Id="rId2" Type="http://schemas.openxmlformats.org/officeDocument/2006/relationships/slide" Target="../slides/slide86.xml"/><Relationship Id="rId1" Type="http://schemas.openxmlformats.org/officeDocument/2006/relationships/notesMaster" Target="../notesMasters/notesMaster1.xml"/><Relationship Id="rId6" Type="http://schemas.openxmlformats.org/officeDocument/2006/relationships/hyperlink" Target="https://en.wikipedia.org/wiki/Baptist" TargetMode="External"/><Relationship Id="rId5" Type="http://schemas.openxmlformats.org/officeDocument/2006/relationships/hyperlink" Target="https://en.wikipedia.org/wiki/Swansea,_Massachusetts" TargetMode="External"/><Relationship Id="rId4" Type="http://schemas.openxmlformats.org/officeDocument/2006/relationships/hyperlink" Target="https://en.wikipedia.org/wiki/Rhode_Island" TargetMode="External"/></Relationships>
</file>

<file path=ppt/notesSlides/_rels/notesSlide69.xml.rels><?xml version="1.0" encoding="UTF-8" standalone="yes"?>
<Relationships xmlns="http://schemas.openxmlformats.org/package/2006/relationships"><Relationship Id="rId8" Type="http://schemas.openxmlformats.org/officeDocument/2006/relationships/hyperlink" Target="https://en.wikipedia.org/wiki/Sackville,_New_Brunswick" TargetMode="External"/><Relationship Id="rId3" Type="http://schemas.openxmlformats.org/officeDocument/2006/relationships/hyperlink" Target="https://en.wikipedia.org/wiki/New_England_Planters" TargetMode="External"/><Relationship Id="rId7" Type="http://schemas.openxmlformats.org/officeDocument/2006/relationships/hyperlink" Target="https://en.wikipedia.org/wiki/Yorkshire_Emigration_to_Nova_Scotia"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en.wikipedia.org/wiki/Baptist" TargetMode="External"/><Relationship Id="rId5" Type="http://schemas.openxmlformats.org/officeDocument/2006/relationships/hyperlink" Target="https://en.wikipedia.org/wiki/Swansea,_Massachusetts" TargetMode="External"/><Relationship Id="rId4" Type="http://schemas.openxmlformats.org/officeDocument/2006/relationships/hyperlink" Target="https://en.wikipedia.org/wiki/Rhode_Island"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en.wikipedia.org/wiki/French_and_Indian_War" TargetMode="External"/><Relationship Id="rId2" Type="http://schemas.openxmlformats.org/officeDocument/2006/relationships/slide" Target="../slides/slide88.xml"/><Relationship Id="rId1" Type="http://schemas.openxmlformats.org/officeDocument/2006/relationships/notesMaster" Target="../notesMasters/notesMaster1.xml"/><Relationship Id="rId5" Type="http://schemas.openxmlformats.org/officeDocument/2006/relationships/hyperlink" Target="https://en.wikipedia.org/wiki/Charles_Lawrence_(British_Army_officer)" TargetMode="External"/><Relationship Id="rId4" Type="http://schemas.openxmlformats.org/officeDocument/2006/relationships/hyperlink" Target="https://en.wikipedia.org/wiki/New_England_Planters"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https://www.youtube.com/watch?v=07jF_EVink4</a:t>
            </a:r>
            <a:endParaRPr lang="en-US" dirty="0"/>
          </a:p>
          <a:p>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1710 – Stays British from this point on</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From Jim Bradshaw’s journal </a:t>
            </a:r>
            <a:r>
              <a:rPr lang="en-US" dirty="0"/>
              <a:t>Vetch wrote to his superiors in London on November 24, 1714, "One hundred of the Acadians (who) were born upon this continent and are perfectly at home in the woods, (and) can march upon </a:t>
            </a:r>
            <a:r>
              <a:rPr lang="en-US" dirty="0" err="1"/>
              <a:t>snowshows</a:t>
            </a:r>
            <a:r>
              <a:rPr lang="en-US" dirty="0"/>
              <a:t> and understand the use of birch canoes, are of more value and service than five times their number of raw men newly arrived from Europe. </a:t>
            </a:r>
            <a:r>
              <a:rPr lang="en-US" sz="1200" kern="1200" dirty="0">
                <a:solidFill>
                  <a:schemeClr val="tx1"/>
                </a:solidFill>
                <a:latin typeface="+mn-lt"/>
                <a:ea typeface="+mn-ea"/>
                <a:cs typeface="+mn-cs"/>
              </a:rPr>
              <a:t>So their skill in the fishery, as well as the cultivating of the soil must make at once of Cape Breton the most powerful colony the French have in America, and to the greatest danger and damage to all the British colonies as well as the universal trade of Great Britain."</a:t>
            </a:r>
            <a:endParaRPr lang="en-US" dirty="0"/>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15</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1710 – Stays British from this point on</a:t>
            </a:r>
          </a:p>
          <a:p>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From Jim Bradshaw’s journal </a:t>
            </a:r>
            <a:r>
              <a:rPr lang="en-US" sz="1200" kern="1200" dirty="0">
                <a:solidFill>
                  <a:schemeClr val="tx1"/>
                </a:solidFill>
                <a:latin typeface="+mn-lt"/>
                <a:ea typeface="+mn-ea"/>
                <a:cs typeface="+mn-cs"/>
              </a:rPr>
              <a:t>He also wrote to the Board of Trade in London, "The removal of (the Acadians) and their cattle to Cape Breton would be a great addition to that new colony, so it would wholly ruin Nova Scotia unless supplied by a British colony, which could not be done in several years, so that the Acadians with their stocks of cattle remaining here is very much for the advantage of the Crown."</a:t>
            </a:r>
          </a:p>
          <a:p>
            <a:endParaRPr lang="en-US" sz="1200"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16</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17</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t>Ile St. Croix (present-day Dorchet Island, Maine) </a:t>
            </a:r>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22</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23</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Military Background</a:t>
            </a:r>
          </a:p>
          <a:p>
            <a:r>
              <a:rPr lang="en-US" dirty="0"/>
              <a:t>- </a:t>
            </a:r>
            <a:r>
              <a:rPr lang="en-US" dirty="0" err="1"/>
              <a:t>Wabanaki</a:t>
            </a:r>
            <a:r>
              <a:rPr lang="en-US" dirty="0"/>
              <a:t> Confederacy</a:t>
            </a:r>
          </a:p>
          <a:p>
            <a:r>
              <a:rPr lang="en-US" dirty="0"/>
              <a:t>- Acadien Militia</a:t>
            </a:r>
          </a:p>
          <a:p>
            <a:r>
              <a:rPr lang="en-US" dirty="0"/>
              <a:t>- Priest Involvement</a:t>
            </a:r>
          </a:p>
          <a:p>
            <a:r>
              <a:rPr lang="en-US" dirty="0"/>
              <a:t>- Famous Guerrilla Fighter</a:t>
            </a:r>
          </a:p>
          <a:p>
            <a:r>
              <a:rPr lang="en-US" dirty="0"/>
              <a:t>- Reasons for Military Action</a:t>
            </a:r>
          </a:p>
          <a:p>
            <a:r>
              <a:rPr lang="en-US" dirty="0"/>
              <a:t>- Military Engagements Made</a:t>
            </a:r>
          </a:p>
          <a:p>
            <a:r>
              <a:rPr lang="en-US" dirty="0"/>
              <a:t>- Retaliatory Action</a:t>
            </a:r>
          </a:p>
          <a:p>
            <a:endParaRPr lang="en-US" dirty="0"/>
          </a:p>
        </p:txBody>
      </p:sp>
      <p:sp>
        <p:nvSpPr>
          <p:cNvPr id="4" name="Slide Number Placeholder 3"/>
          <p:cNvSpPr>
            <a:spLocks noGrp="1"/>
          </p:cNvSpPr>
          <p:nvPr>
            <p:ph type="sldNum" sz="quarter" idx="10"/>
          </p:nvPr>
        </p:nvSpPr>
        <p:spPr/>
        <p:txBody>
          <a:bodyPr/>
          <a:lstStyle/>
          <a:p>
            <a:fld id="{F1138570-469A-4F5F-810A-A900C81F4502}" type="slidenum">
              <a:rPr lang="en-US" smtClean="0"/>
              <a:pPr/>
              <a:t>26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https://en.wikipedia.org/wiki/Wabanaki_Confederacy</a:t>
            </a:r>
            <a:endParaRPr lang="en-US" sz="1200" b="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mn-cs"/>
              </a:rPr>
              <a:t>they jointly invited the colonization of </a:t>
            </a:r>
            <a:r>
              <a:rPr lang="en-US" sz="1200" b="0" i="0" u="none" strike="noStrike" kern="1200" dirty="0">
                <a:solidFill>
                  <a:schemeClr val="tx1"/>
                </a:solidFill>
                <a:latin typeface="+mn-lt"/>
                <a:ea typeface="+mn-ea"/>
                <a:cs typeface="+mn-cs"/>
                <a:hlinkClick r:id="rId4" tooltip="Quebec City"/>
              </a:rPr>
              <a:t>Quebec City</a:t>
            </a:r>
            <a:r>
              <a:rPr lang="en-US" sz="1200" b="0" i="0" kern="1200" dirty="0">
                <a:solidFill>
                  <a:schemeClr val="tx1"/>
                </a:solidFill>
                <a:latin typeface="+mn-lt"/>
                <a:ea typeface="+mn-ea"/>
                <a:cs typeface="+mn-cs"/>
              </a:rPr>
              <a:t> and </a:t>
            </a:r>
            <a:r>
              <a:rPr lang="en-US" sz="1200" b="0" i="0" u="none" strike="noStrike" kern="1200" dirty="0" err="1">
                <a:solidFill>
                  <a:schemeClr val="tx1"/>
                </a:solidFill>
                <a:latin typeface="+mn-lt"/>
                <a:ea typeface="+mn-ea"/>
                <a:cs typeface="+mn-cs"/>
                <a:hlinkClick r:id="rId5" tooltip="LaHave, Nova Scotia"/>
              </a:rPr>
              <a:t>LaHave</a:t>
            </a:r>
            <a:r>
              <a:rPr lang="en-US" sz="1200" b="0" i="0" kern="1200" dirty="0">
                <a:solidFill>
                  <a:schemeClr val="tx1"/>
                </a:solidFill>
                <a:latin typeface="+mn-lt"/>
                <a:ea typeface="+mn-ea"/>
                <a:cs typeface="+mn-cs"/>
              </a:rPr>
              <a:t> and the formation of </a:t>
            </a:r>
            <a:r>
              <a:rPr lang="en-US" sz="1200" b="0" i="0" u="none" strike="noStrike" kern="1200" dirty="0">
                <a:solidFill>
                  <a:schemeClr val="tx1"/>
                </a:solidFill>
                <a:latin typeface="+mn-lt"/>
                <a:ea typeface="+mn-ea"/>
                <a:cs typeface="+mn-cs"/>
                <a:hlinkClick r:id="rId6" tooltip="New France"/>
              </a:rPr>
              <a:t>New France</a:t>
            </a:r>
            <a:r>
              <a:rPr lang="en-US" sz="1200" b="0" i="0" kern="1200" dirty="0">
                <a:solidFill>
                  <a:schemeClr val="tx1"/>
                </a:solidFill>
                <a:latin typeface="+mn-lt"/>
                <a:ea typeface="+mn-ea"/>
                <a:cs typeface="+mn-cs"/>
              </a:rPr>
              <a:t> in 1603, in order to put French guns, ships, and forts between themselves and the powerful </a:t>
            </a:r>
            <a:r>
              <a:rPr lang="en-US" sz="1200" b="0" i="0" u="none" strike="noStrike" kern="1200" dirty="0">
                <a:solidFill>
                  <a:schemeClr val="tx1"/>
                </a:solidFill>
                <a:latin typeface="+mn-lt"/>
                <a:ea typeface="+mn-ea"/>
                <a:cs typeface="+mn-cs"/>
                <a:hlinkClick r:id="rId7" tooltip="Mohawk people"/>
              </a:rPr>
              <a:t>Mohawk people</a:t>
            </a:r>
            <a:r>
              <a:rPr lang="en-US" sz="1200" b="0" i="0" kern="1200" dirty="0">
                <a:solidFill>
                  <a:schemeClr val="tx1"/>
                </a:solidFill>
                <a:latin typeface="+mn-lt"/>
                <a:ea typeface="+mn-ea"/>
                <a:cs typeface="+mn-cs"/>
              </a:rPr>
              <a:t> to the west. </a:t>
            </a: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t>Wabanaki</a:t>
            </a:r>
            <a:r>
              <a:rPr lang="en-US" sz="1200" dirty="0"/>
              <a:t> soldiers from Canada are still permitted to join the US military. Many have done so in 21st-century conflicts, including the Afghanistan &amp; Iraq Wars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hlinkClick r:id="rId8"/>
              </a:rPr>
              <a:t>https://en.wikipedia.org/wiki/Iroquois</a:t>
            </a: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Counter</a:t>
            </a:r>
            <a:r>
              <a:rPr lang="en-US" sz="1200" baseline="0" dirty="0"/>
              <a:t> to the </a:t>
            </a:r>
            <a:r>
              <a:rPr lang="en-US" sz="1200" baseline="0" dirty="0" err="1"/>
              <a:t>Wabanaki</a:t>
            </a:r>
            <a:r>
              <a:rPr lang="en-US" sz="1200" baseline="0" dirty="0"/>
              <a:t> C were the Iroquois, </a:t>
            </a:r>
            <a:r>
              <a:rPr lang="en-US" sz="1200" b="0" i="0" kern="1200" dirty="0">
                <a:solidFill>
                  <a:schemeClr val="tx1"/>
                </a:solidFill>
                <a:latin typeface="+mn-lt"/>
                <a:ea typeface="+mn-ea"/>
                <a:cs typeface="+mn-cs"/>
              </a:rPr>
              <a:t>known during the colonial years to the </a:t>
            </a:r>
            <a:r>
              <a:rPr lang="en-US" sz="1200" b="0" i="0" u="none" strike="noStrike" kern="1200" dirty="0">
                <a:solidFill>
                  <a:schemeClr val="tx1"/>
                </a:solidFill>
                <a:latin typeface="+mn-lt"/>
                <a:ea typeface="+mn-ea"/>
                <a:cs typeface="+mn-cs"/>
                <a:hlinkClick r:id="rId9" tooltip="French people"/>
              </a:rPr>
              <a:t>French</a:t>
            </a:r>
            <a:r>
              <a:rPr lang="en-US" sz="1200" b="0" i="0" kern="1200" dirty="0">
                <a:solidFill>
                  <a:schemeClr val="tx1"/>
                </a:solidFill>
                <a:latin typeface="+mn-lt"/>
                <a:ea typeface="+mn-ea"/>
                <a:cs typeface="+mn-cs"/>
              </a:rPr>
              <a:t> as the </a:t>
            </a:r>
            <a:r>
              <a:rPr lang="en-US" sz="1200" b="1" i="0" kern="1200" dirty="0">
                <a:solidFill>
                  <a:schemeClr val="tx1"/>
                </a:solidFill>
                <a:latin typeface="+mn-lt"/>
                <a:ea typeface="+mn-ea"/>
                <a:cs typeface="+mn-cs"/>
              </a:rPr>
              <a:t>Iroquois League</a:t>
            </a:r>
            <a:r>
              <a:rPr lang="en-US" sz="1200" b="0" i="0" kern="1200" dirty="0">
                <a:solidFill>
                  <a:schemeClr val="tx1"/>
                </a:solidFill>
                <a:latin typeface="+mn-lt"/>
                <a:ea typeface="+mn-ea"/>
                <a:cs typeface="+mn-cs"/>
              </a:rPr>
              <a:t>, and later as the </a:t>
            </a:r>
            <a:r>
              <a:rPr lang="en-US" sz="1200" b="1" i="0" kern="1200" dirty="0">
                <a:solidFill>
                  <a:schemeClr val="tx1"/>
                </a:solidFill>
                <a:latin typeface="+mn-lt"/>
                <a:ea typeface="+mn-ea"/>
                <a:cs typeface="+mn-cs"/>
              </a:rPr>
              <a:t>Iroquois Confederacy</a:t>
            </a:r>
            <a:r>
              <a:rPr lang="en-US" sz="1200" b="0" i="0" kern="1200" dirty="0">
                <a:solidFill>
                  <a:schemeClr val="tx1"/>
                </a:solidFill>
                <a:latin typeface="+mn-lt"/>
                <a:ea typeface="+mn-ea"/>
                <a:cs typeface="+mn-cs"/>
              </a:rPr>
              <a:t>, and to the </a:t>
            </a:r>
            <a:r>
              <a:rPr lang="en-US" sz="1200" b="0" i="0" u="none" strike="noStrike" kern="1200" dirty="0">
                <a:solidFill>
                  <a:schemeClr val="tx1"/>
                </a:solidFill>
                <a:latin typeface="+mn-lt"/>
                <a:ea typeface="+mn-ea"/>
                <a:cs typeface="+mn-cs"/>
                <a:hlinkClick r:id="rId10" tooltip="English people"/>
              </a:rPr>
              <a:t>English</a:t>
            </a:r>
            <a:r>
              <a:rPr lang="en-US" sz="1200" b="0" i="0" kern="1200" dirty="0">
                <a:solidFill>
                  <a:schemeClr val="tx1"/>
                </a:solidFill>
                <a:latin typeface="+mn-lt"/>
                <a:ea typeface="+mn-ea"/>
                <a:cs typeface="+mn-cs"/>
              </a:rPr>
              <a:t> as the </a:t>
            </a:r>
            <a:r>
              <a:rPr lang="en-US" sz="1200" b="1" i="0" kern="1200" dirty="0">
                <a:solidFill>
                  <a:schemeClr val="tx1"/>
                </a:solidFill>
                <a:latin typeface="+mn-lt"/>
                <a:ea typeface="+mn-ea"/>
                <a:cs typeface="+mn-cs"/>
              </a:rPr>
              <a:t>Five Nations</a:t>
            </a:r>
            <a:r>
              <a:rPr lang="en-US" sz="1200" b="0" i="0" kern="1200" dirty="0">
                <a:solidFill>
                  <a:schemeClr val="tx1"/>
                </a:solidFill>
                <a:latin typeface="+mn-lt"/>
                <a:ea typeface="+mn-ea"/>
                <a:cs typeface="+mn-cs"/>
              </a:rPr>
              <a:t>, comprising the </a:t>
            </a:r>
            <a:r>
              <a:rPr lang="en-US" sz="1200" b="0" i="0" u="none" strike="noStrike" kern="1200" dirty="0">
                <a:solidFill>
                  <a:schemeClr val="tx1"/>
                </a:solidFill>
                <a:latin typeface="+mn-lt"/>
                <a:ea typeface="+mn-ea"/>
                <a:cs typeface="+mn-cs"/>
                <a:hlinkClick r:id="rId7" tooltip="Mohawk people"/>
              </a:rPr>
              <a:t>Mohawk</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11" tooltip="Onondaga people"/>
              </a:rPr>
              <a:t>Onondaga</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12" tooltip="Oneida people"/>
              </a:rPr>
              <a:t>Oneida</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13" tooltip="Cayuga people"/>
              </a:rPr>
              <a:t>Cayuga</a:t>
            </a:r>
            <a:r>
              <a:rPr lang="en-US" sz="1200" b="0" i="0" kern="1200" dirty="0">
                <a:solidFill>
                  <a:schemeClr val="tx1"/>
                </a:solidFill>
                <a:latin typeface="+mn-lt"/>
                <a:ea typeface="+mn-ea"/>
                <a:cs typeface="+mn-cs"/>
              </a:rPr>
              <a:t>, and </a:t>
            </a:r>
            <a:r>
              <a:rPr lang="en-US" sz="1200" b="0" i="0" u="none" strike="noStrike" kern="1200" dirty="0">
                <a:solidFill>
                  <a:schemeClr val="tx1"/>
                </a:solidFill>
                <a:latin typeface="+mn-lt"/>
                <a:ea typeface="+mn-ea"/>
                <a:cs typeface="+mn-cs"/>
                <a:hlinkClick r:id="rId14" tooltip="Seneca people"/>
              </a:rPr>
              <a:t>Seneca</a:t>
            </a:r>
            <a:r>
              <a:rPr lang="en-US" sz="1200" b="0" i="0" kern="1200" dirty="0">
                <a:solidFill>
                  <a:schemeClr val="tx1"/>
                </a:solidFill>
                <a:latin typeface="+mn-lt"/>
                <a:ea typeface="+mn-ea"/>
                <a:cs typeface="+mn-cs"/>
              </a:rPr>
              <a:t>. After 1722, they accepted the </a:t>
            </a:r>
            <a:r>
              <a:rPr lang="en-US" sz="1200" b="0" i="0" u="none" strike="noStrike" kern="1200" dirty="0">
                <a:solidFill>
                  <a:schemeClr val="tx1"/>
                </a:solidFill>
                <a:latin typeface="+mn-lt"/>
                <a:ea typeface="+mn-ea"/>
                <a:cs typeface="+mn-cs"/>
                <a:hlinkClick r:id="rId15" tooltip="Tuscarora people"/>
              </a:rPr>
              <a:t>Tuscarora people</a:t>
            </a:r>
            <a:r>
              <a:rPr lang="en-US" sz="1200" b="0" i="0" kern="1200" dirty="0">
                <a:solidFill>
                  <a:schemeClr val="tx1"/>
                </a:solidFill>
                <a:latin typeface="+mn-lt"/>
                <a:ea typeface="+mn-ea"/>
                <a:cs typeface="+mn-cs"/>
              </a:rPr>
              <a:t> from the Southeast into their confederacy, as they were also Iroquoian-speaking, and became known as the </a:t>
            </a:r>
            <a:r>
              <a:rPr lang="en-US" sz="1200" b="1" i="0" kern="1200" dirty="0">
                <a:solidFill>
                  <a:schemeClr val="tx1"/>
                </a:solidFill>
                <a:latin typeface="+mn-lt"/>
                <a:ea typeface="+mn-ea"/>
                <a:cs typeface="+mn-cs"/>
              </a:rPr>
              <a:t>Six Nations</a:t>
            </a:r>
            <a:r>
              <a:rPr lang="en-US" sz="1200" b="0" i="0" kern="1200" dirty="0">
                <a:solidFill>
                  <a:schemeClr val="tx1"/>
                </a:solidFill>
                <a:latin typeface="+mn-lt"/>
                <a:ea typeface="+mn-ea"/>
                <a:cs typeface="+mn-cs"/>
              </a:rPr>
              <a:t>.</a:t>
            </a: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27</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28</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29</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none" dirty="0">
                <a:hlinkClick r:id="rId3"/>
              </a:rPr>
              <a:t>Similar to talk</a:t>
            </a:r>
            <a:r>
              <a:rPr lang="en-US" u="none" baseline="0" dirty="0">
                <a:hlinkClick r:id="rId3"/>
              </a:rPr>
              <a:t> a couple years ago about the </a:t>
            </a:r>
            <a:r>
              <a:rPr lang="en-US" u="none" baseline="0" dirty="0" err="1">
                <a:hlinkClick r:id="rId3"/>
              </a:rPr>
              <a:t>Sylabary</a:t>
            </a:r>
            <a:endParaRPr lang="en-US" u="none" dirty="0">
              <a:hlinkClick r:id="rId3"/>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hlinkClick r:id="rId3"/>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http://www.biographi.ca/en/bio/rale_sebastien_2E.html</a:t>
            </a:r>
            <a:r>
              <a:rPr lang="en-US" sz="1200" dirty="0"/>
              <a:t> </a:t>
            </a:r>
          </a:p>
          <a:p>
            <a:r>
              <a:rPr lang="en-US" sz="1200" b="0" i="0" kern="1200" dirty="0">
                <a:solidFill>
                  <a:schemeClr val="tx1"/>
                </a:solidFill>
                <a:latin typeface="+mn-lt"/>
                <a:ea typeface="+mn-ea"/>
                <a:cs typeface="+mn-cs"/>
              </a:rPr>
              <a:t>There he learned the </a:t>
            </a:r>
            <a:r>
              <a:rPr lang="en-US" sz="1200" b="0" i="0" kern="1200" dirty="0" err="1">
                <a:solidFill>
                  <a:schemeClr val="tx1"/>
                </a:solidFill>
                <a:latin typeface="+mn-lt"/>
                <a:ea typeface="+mn-ea"/>
                <a:cs typeface="+mn-cs"/>
              </a:rPr>
              <a:t>Abenaki</a:t>
            </a:r>
            <a:r>
              <a:rPr lang="en-US" sz="1200" b="0" i="0" kern="1200" dirty="0">
                <a:solidFill>
                  <a:schemeClr val="tx1"/>
                </a:solidFill>
                <a:latin typeface="+mn-lt"/>
                <a:ea typeface="+mn-ea"/>
                <a:cs typeface="+mn-cs"/>
              </a:rPr>
              <a:t> language and began his </a:t>
            </a:r>
            <a:r>
              <a:rPr lang="en-US" sz="1200" b="0" i="0" kern="1200" dirty="0" err="1">
                <a:solidFill>
                  <a:schemeClr val="tx1"/>
                </a:solidFill>
                <a:latin typeface="+mn-lt"/>
                <a:ea typeface="+mn-ea"/>
                <a:cs typeface="+mn-cs"/>
              </a:rPr>
              <a:t>Abenaki</a:t>
            </a:r>
            <a:r>
              <a:rPr lang="en-US" sz="1200" b="0" i="0" kern="1200" dirty="0">
                <a:solidFill>
                  <a:schemeClr val="tx1"/>
                </a:solidFill>
                <a:latin typeface="+mn-lt"/>
                <a:ea typeface="+mn-ea"/>
                <a:cs typeface="+mn-cs"/>
              </a:rPr>
              <a:t>-French dictionary, as is indicated on the first page of his manuscript, which is preserved at Harvard University.</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Norridgewock (</a:t>
            </a:r>
            <a:r>
              <a:rPr lang="en-US" sz="1200" b="0" i="0" kern="1200" dirty="0" err="1">
                <a:solidFill>
                  <a:schemeClr val="tx1"/>
                </a:solidFill>
                <a:latin typeface="+mn-lt"/>
                <a:ea typeface="+mn-ea"/>
                <a:cs typeface="+mn-cs"/>
              </a:rPr>
              <a:t>Narantsouak</a:t>
            </a:r>
            <a:r>
              <a:rPr lang="en-US" sz="1200" b="0" i="0" kern="1200" dirty="0">
                <a:solidFill>
                  <a:schemeClr val="tx1"/>
                </a:solidFill>
                <a:latin typeface="+mn-lt"/>
                <a:ea typeface="+mn-ea"/>
                <a:cs typeface="+mn-cs"/>
              </a:rPr>
              <a:t>, today Old Point, South Madison, Me.)</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killed 23 Aug. 1724</a:t>
            </a:r>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30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3</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http://www.biographi.ca/en/bio/rale_sebastien_2E.html</a:t>
            </a:r>
            <a:r>
              <a:rPr lang="en-US" sz="1200" dirty="0"/>
              <a:t> </a:t>
            </a:r>
          </a:p>
          <a:p>
            <a:r>
              <a:rPr lang="en-US" sz="1200" b="0" i="0" kern="1200" dirty="0">
                <a:solidFill>
                  <a:schemeClr val="tx1"/>
                </a:solidFill>
                <a:latin typeface="+mn-lt"/>
                <a:ea typeface="+mn-ea"/>
                <a:cs typeface="+mn-cs"/>
              </a:rPr>
              <a:t>There he learned the </a:t>
            </a:r>
            <a:r>
              <a:rPr lang="en-US" sz="1200" b="0" i="0" kern="1200" dirty="0" err="1">
                <a:solidFill>
                  <a:schemeClr val="tx1"/>
                </a:solidFill>
                <a:latin typeface="+mn-lt"/>
                <a:ea typeface="+mn-ea"/>
                <a:cs typeface="+mn-cs"/>
              </a:rPr>
              <a:t>Abenaki</a:t>
            </a:r>
            <a:r>
              <a:rPr lang="en-US" sz="1200" b="0" i="0" kern="1200" dirty="0">
                <a:solidFill>
                  <a:schemeClr val="tx1"/>
                </a:solidFill>
                <a:latin typeface="+mn-lt"/>
                <a:ea typeface="+mn-ea"/>
                <a:cs typeface="+mn-cs"/>
              </a:rPr>
              <a:t> language and began his </a:t>
            </a:r>
            <a:r>
              <a:rPr lang="en-US" sz="1200" b="0" i="0" kern="1200" dirty="0" err="1">
                <a:solidFill>
                  <a:schemeClr val="tx1"/>
                </a:solidFill>
                <a:latin typeface="+mn-lt"/>
                <a:ea typeface="+mn-ea"/>
                <a:cs typeface="+mn-cs"/>
              </a:rPr>
              <a:t>Abenaki</a:t>
            </a:r>
            <a:r>
              <a:rPr lang="en-US" sz="1200" b="0" i="0" kern="1200" dirty="0">
                <a:solidFill>
                  <a:schemeClr val="tx1"/>
                </a:solidFill>
                <a:latin typeface="+mn-lt"/>
                <a:ea typeface="+mn-ea"/>
                <a:cs typeface="+mn-cs"/>
              </a:rPr>
              <a:t>-French dictionary, as is indicated on the first page of his manuscript, which is preserved at Harvard University.</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Norridgewock (</a:t>
            </a:r>
            <a:r>
              <a:rPr lang="en-US" sz="1200" b="0" i="0" kern="1200" dirty="0" err="1">
                <a:solidFill>
                  <a:schemeClr val="tx1"/>
                </a:solidFill>
                <a:latin typeface="+mn-lt"/>
                <a:ea typeface="+mn-ea"/>
                <a:cs typeface="+mn-cs"/>
              </a:rPr>
              <a:t>Narantsouak</a:t>
            </a:r>
            <a:r>
              <a:rPr lang="en-US" sz="1200" b="0" i="0" kern="1200" dirty="0">
                <a:solidFill>
                  <a:schemeClr val="tx1"/>
                </a:solidFill>
                <a:latin typeface="+mn-lt"/>
                <a:ea typeface="+mn-ea"/>
                <a:cs typeface="+mn-cs"/>
              </a:rPr>
              <a:t>, today Old Point, South Madison, Me.)</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killed 23 Aug. </a:t>
            </a:r>
            <a:r>
              <a:rPr lang="en-US" sz="1200" b="0" i="0" kern="1200">
                <a:solidFill>
                  <a:schemeClr val="tx1"/>
                </a:solidFill>
                <a:latin typeface="+mn-lt"/>
                <a:ea typeface="+mn-ea"/>
                <a:cs typeface="+mn-cs"/>
              </a:rPr>
              <a:t>1724</a:t>
            </a:r>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31</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http://www.biographi.ca/en/bio/rale_sebastien_2E.html</a:t>
            </a:r>
            <a:r>
              <a:rPr lang="en-US" sz="1200" dirty="0"/>
              <a:t> </a:t>
            </a:r>
          </a:p>
          <a:p>
            <a:r>
              <a:rPr lang="en-US" sz="1200" b="0" i="0" kern="1200" dirty="0">
                <a:solidFill>
                  <a:schemeClr val="tx1"/>
                </a:solidFill>
                <a:latin typeface="+mn-lt"/>
                <a:ea typeface="+mn-ea"/>
                <a:cs typeface="+mn-cs"/>
              </a:rPr>
              <a:t>There he learned the </a:t>
            </a:r>
            <a:r>
              <a:rPr lang="en-US" sz="1200" b="0" i="0" kern="1200" dirty="0" err="1">
                <a:solidFill>
                  <a:schemeClr val="tx1"/>
                </a:solidFill>
                <a:latin typeface="+mn-lt"/>
                <a:ea typeface="+mn-ea"/>
                <a:cs typeface="+mn-cs"/>
              </a:rPr>
              <a:t>Abenaki</a:t>
            </a:r>
            <a:r>
              <a:rPr lang="en-US" sz="1200" b="0" i="0" kern="1200" dirty="0">
                <a:solidFill>
                  <a:schemeClr val="tx1"/>
                </a:solidFill>
                <a:latin typeface="+mn-lt"/>
                <a:ea typeface="+mn-ea"/>
                <a:cs typeface="+mn-cs"/>
              </a:rPr>
              <a:t> language and began his </a:t>
            </a:r>
            <a:r>
              <a:rPr lang="en-US" sz="1200" b="0" i="0" kern="1200" dirty="0" err="1">
                <a:solidFill>
                  <a:schemeClr val="tx1"/>
                </a:solidFill>
                <a:latin typeface="+mn-lt"/>
                <a:ea typeface="+mn-ea"/>
                <a:cs typeface="+mn-cs"/>
              </a:rPr>
              <a:t>Abenaki</a:t>
            </a:r>
            <a:r>
              <a:rPr lang="en-US" sz="1200" b="0" i="0" kern="1200" dirty="0">
                <a:solidFill>
                  <a:schemeClr val="tx1"/>
                </a:solidFill>
                <a:latin typeface="+mn-lt"/>
                <a:ea typeface="+mn-ea"/>
                <a:cs typeface="+mn-cs"/>
              </a:rPr>
              <a:t>-French dictionary, as is indicated on the first page of his manuscript, which is preserved at Harvard University.</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Norridgewock (</a:t>
            </a:r>
            <a:r>
              <a:rPr lang="en-US" sz="1200" b="0" i="0" kern="1200" dirty="0" err="1">
                <a:solidFill>
                  <a:schemeClr val="tx1"/>
                </a:solidFill>
                <a:latin typeface="+mn-lt"/>
                <a:ea typeface="+mn-ea"/>
                <a:cs typeface="+mn-cs"/>
              </a:rPr>
              <a:t>Narantsouak</a:t>
            </a:r>
            <a:r>
              <a:rPr lang="en-US" sz="1200" b="0" i="0" kern="1200" dirty="0">
                <a:solidFill>
                  <a:schemeClr val="tx1"/>
                </a:solidFill>
                <a:latin typeface="+mn-lt"/>
                <a:ea typeface="+mn-ea"/>
                <a:cs typeface="+mn-cs"/>
              </a:rPr>
              <a:t>, today Old Point, South Madison, Me.)</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killed 23 Aug. 1724</a:t>
            </a:r>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32</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http://www.biographi.ca/en/bio/rale_sebastien_2E.html</a:t>
            </a:r>
            <a:r>
              <a:rPr lang="en-US" sz="1200" dirty="0"/>
              <a:t> </a:t>
            </a:r>
          </a:p>
          <a:p>
            <a:r>
              <a:rPr lang="en-US" sz="1200" b="0" i="0" kern="1200" dirty="0">
                <a:solidFill>
                  <a:schemeClr val="tx1"/>
                </a:solidFill>
                <a:latin typeface="+mn-lt"/>
                <a:ea typeface="+mn-ea"/>
                <a:cs typeface="+mn-cs"/>
              </a:rPr>
              <a:t>There he learned the </a:t>
            </a:r>
            <a:r>
              <a:rPr lang="en-US" sz="1200" b="0" i="0" kern="1200" dirty="0" err="1">
                <a:solidFill>
                  <a:schemeClr val="tx1"/>
                </a:solidFill>
                <a:latin typeface="+mn-lt"/>
                <a:ea typeface="+mn-ea"/>
                <a:cs typeface="+mn-cs"/>
              </a:rPr>
              <a:t>Abenaki</a:t>
            </a:r>
            <a:r>
              <a:rPr lang="en-US" sz="1200" b="0" i="0" kern="1200" dirty="0">
                <a:solidFill>
                  <a:schemeClr val="tx1"/>
                </a:solidFill>
                <a:latin typeface="+mn-lt"/>
                <a:ea typeface="+mn-ea"/>
                <a:cs typeface="+mn-cs"/>
              </a:rPr>
              <a:t> language and began his </a:t>
            </a:r>
            <a:r>
              <a:rPr lang="en-US" sz="1200" b="0" i="0" kern="1200" dirty="0" err="1">
                <a:solidFill>
                  <a:schemeClr val="tx1"/>
                </a:solidFill>
                <a:latin typeface="+mn-lt"/>
                <a:ea typeface="+mn-ea"/>
                <a:cs typeface="+mn-cs"/>
              </a:rPr>
              <a:t>Abenaki</a:t>
            </a:r>
            <a:r>
              <a:rPr lang="en-US" sz="1200" b="0" i="0" kern="1200" dirty="0">
                <a:solidFill>
                  <a:schemeClr val="tx1"/>
                </a:solidFill>
                <a:latin typeface="+mn-lt"/>
                <a:ea typeface="+mn-ea"/>
                <a:cs typeface="+mn-cs"/>
              </a:rPr>
              <a:t>-French dictionary, as is indicated on the first page of his manuscript, which is preserved at Harvard University.</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Norridgewock (</a:t>
            </a:r>
            <a:r>
              <a:rPr lang="en-US" sz="1200" b="0" i="0" kern="1200" dirty="0" err="1">
                <a:solidFill>
                  <a:schemeClr val="tx1"/>
                </a:solidFill>
                <a:latin typeface="+mn-lt"/>
                <a:ea typeface="+mn-ea"/>
                <a:cs typeface="+mn-cs"/>
              </a:rPr>
              <a:t>Narantsouak</a:t>
            </a:r>
            <a:r>
              <a:rPr lang="en-US" sz="1200" b="0" i="0" kern="1200" dirty="0">
                <a:solidFill>
                  <a:schemeClr val="tx1"/>
                </a:solidFill>
                <a:latin typeface="+mn-lt"/>
                <a:ea typeface="+mn-ea"/>
                <a:cs typeface="+mn-cs"/>
              </a:rPr>
              <a:t>, today Old Point, South Madison, Me.)</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killed 23 Aug. 1724</a:t>
            </a:r>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33</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r>
              <a:rPr lang="en-US" sz="1200" dirty="0" err="1"/>
              <a:t>Stoney</a:t>
            </a:r>
            <a:r>
              <a:rPr lang="en-US" sz="1200" dirty="0"/>
              <a:t> Creek is 26.1 miles from mouth of River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sz="1200" b="0" i="0" kern="1200" dirty="0">
                <a:solidFill>
                  <a:schemeClr val="tx1"/>
                </a:solidFill>
                <a:latin typeface="+mn-lt"/>
                <a:ea typeface="+mn-ea"/>
                <a:cs typeface="+mn-cs"/>
              </a:rPr>
              <a:t>Joseph Broussard</a:t>
            </a:r>
          </a:p>
          <a:p>
            <a:r>
              <a:rPr lang="en-US" sz="1200" b="0" i="0" kern="1200" dirty="0">
                <a:solidFill>
                  <a:schemeClr val="tx1"/>
                </a:solidFill>
                <a:latin typeface="+mn-lt"/>
                <a:ea typeface="+mn-ea"/>
                <a:cs typeface="+mn-cs"/>
              </a:rPr>
              <a:t>From Wikipedia, the free encyclopedia</a:t>
            </a:r>
          </a:p>
          <a:p>
            <a:pPr rtl="0"/>
            <a:r>
              <a:rPr lang="en-US" sz="1200" b="0" i="0" u="none" strike="noStrike" kern="1200" dirty="0">
                <a:solidFill>
                  <a:schemeClr val="tx1"/>
                </a:solidFill>
                <a:latin typeface="+mn-lt"/>
                <a:ea typeface="+mn-ea"/>
                <a:cs typeface="+mn-cs"/>
                <a:hlinkClick r:id="rId3"/>
              </a:rPr>
              <a:t>Jump to </a:t>
            </a:r>
            <a:r>
              <a:rPr lang="en-US" sz="1200" b="0" i="0" u="none" strike="noStrike" kern="1200" dirty="0" err="1">
                <a:solidFill>
                  <a:schemeClr val="tx1"/>
                </a:solidFill>
                <a:latin typeface="+mn-lt"/>
                <a:ea typeface="+mn-ea"/>
                <a:cs typeface="+mn-cs"/>
                <a:hlinkClick r:id="rId3"/>
              </a:rPr>
              <a:t>navigationJump</a:t>
            </a:r>
            <a:r>
              <a:rPr lang="en-US" sz="1200" b="0" i="0" u="none" strike="noStrike" kern="1200" dirty="0">
                <a:solidFill>
                  <a:schemeClr val="tx1"/>
                </a:solidFill>
                <a:latin typeface="+mn-lt"/>
                <a:ea typeface="+mn-ea"/>
                <a:cs typeface="+mn-cs"/>
                <a:hlinkClick r:id="rId3"/>
              </a:rPr>
              <a:t> to </a:t>
            </a:r>
            <a:r>
              <a:rPr lang="en-US" sz="1200" b="0" i="0" u="none" strike="noStrike" kern="1200" dirty="0" err="1">
                <a:solidFill>
                  <a:schemeClr val="tx1"/>
                </a:solidFill>
                <a:latin typeface="+mn-lt"/>
                <a:ea typeface="+mn-ea"/>
                <a:cs typeface="+mn-cs"/>
                <a:hlinkClick r:id="rId3"/>
              </a:rPr>
              <a:t>search</a:t>
            </a:r>
            <a:r>
              <a:rPr lang="en-US" sz="1200" b="0" i="1" kern="1200" dirty="0" err="1">
                <a:solidFill>
                  <a:schemeClr val="tx1"/>
                </a:solidFill>
                <a:latin typeface="+mn-lt"/>
                <a:ea typeface="+mn-ea"/>
                <a:cs typeface="+mn-cs"/>
              </a:rPr>
              <a:t>For</a:t>
            </a:r>
            <a:r>
              <a:rPr lang="en-US" sz="1200" b="0" i="1" kern="1200" dirty="0">
                <a:solidFill>
                  <a:schemeClr val="tx1"/>
                </a:solidFill>
                <a:latin typeface="+mn-lt"/>
                <a:ea typeface="+mn-ea"/>
                <a:cs typeface="+mn-cs"/>
              </a:rPr>
              <a:t> the rice grower and miller in southeast Texas, see </a:t>
            </a:r>
            <a:r>
              <a:rPr lang="en-US" sz="1200" b="0" i="1" u="none" strike="noStrike" kern="1200" dirty="0">
                <a:solidFill>
                  <a:schemeClr val="tx1"/>
                </a:solidFill>
                <a:latin typeface="+mn-lt"/>
                <a:ea typeface="+mn-ea"/>
                <a:cs typeface="+mn-cs"/>
                <a:hlinkClick r:id="rId4" tooltip="Joseph Eloi Broussard"/>
              </a:rPr>
              <a:t>Joseph </a:t>
            </a:r>
            <a:r>
              <a:rPr lang="en-US" sz="1200" b="0" i="1" u="none" strike="noStrike" kern="1200" dirty="0" err="1">
                <a:solidFill>
                  <a:schemeClr val="tx1"/>
                </a:solidFill>
                <a:latin typeface="+mn-lt"/>
                <a:ea typeface="+mn-ea"/>
                <a:cs typeface="+mn-cs"/>
                <a:hlinkClick r:id="rId4" tooltip="Joseph Eloi Broussard"/>
              </a:rPr>
              <a:t>Eloi</a:t>
            </a:r>
            <a:r>
              <a:rPr lang="en-US" sz="1200" b="0" i="1" u="none" strike="noStrike" kern="1200" dirty="0">
                <a:solidFill>
                  <a:schemeClr val="tx1"/>
                </a:solidFill>
                <a:latin typeface="+mn-lt"/>
                <a:ea typeface="+mn-ea"/>
                <a:cs typeface="+mn-cs"/>
                <a:hlinkClick r:id="rId4" tooltip="Joseph Eloi Broussard"/>
              </a:rPr>
              <a:t> Broussard</a:t>
            </a:r>
            <a:r>
              <a:rPr lang="en-US" sz="1200" b="0" i="1" kern="1200" dirty="0">
                <a:solidFill>
                  <a:schemeClr val="tx1"/>
                </a:solidFill>
                <a:latin typeface="+mn-lt"/>
                <a:ea typeface="+mn-ea"/>
                <a:cs typeface="+mn-cs"/>
              </a:rPr>
              <a:t>.</a:t>
            </a:r>
          </a:p>
          <a:p>
            <a:pPr rtl="0"/>
            <a:r>
              <a:rPr lang="en-US" sz="1200" b="0" i="0" kern="1200" dirty="0">
                <a:solidFill>
                  <a:schemeClr val="tx1"/>
                </a:solidFill>
                <a:latin typeface="+mn-lt"/>
                <a:ea typeface="+mn-ea"/>
                <a:cs typeface="+mn-cs"/>
              </a:rPr>
              <a:t>Joseph Broussard</a:t>
            </a:r>
          </a:p>
          <a:p>
            <a:pPr rtl="0" fontAlgn="t"/>
            <a:r>
              <a:rPr lang="en-US" sz="1200" b="0" i="0" kern="1200" dirty="0">
                <a:solidFill>
                  <a:schemeClr val="tx1"/>
                </a:solidFill>
                <a:latin typeface="+mn-lt"/>
                <a:ea typeface="+mn-ea"/>
                <a:cs typeface="+mn-cs"/>
              </a:rPr>
              <a:t>Joseph Broussard, known as "Beausoleil". A portrait by </a:t>
            </a:r>
            <a:r>
              <a:rPr lang="en-US" sz="1200" b="0" i="0" u="none" strike="noStrike" kern="1200" dirty="0">
                <a:solidFill>
                  <a:schemeClr val="tx1"/>
                </a:solidFill>
                <a:latin typeface="+mn-lt"/>
                <a:ea typeface="+mn-ea"/>
                <a:cs typeface="+mn-cs"/>
                <a:hlinkClick r:id="rId5" tooltip="Herb Roe"/>
              </a:rPr>
              <a:t>Herb Roe</a:t>
            </a:r>
            <a:r>
              <a:rPr lang="en-US" sz="1200" b="0" i="0" kern="1200" dirty="0">
                <a:solidFill>
                  <a:schemeClr val="tx1"/>
                </a:solidFill>
                <a:latin typeface="+mn-lt"/>
                <a:ea typeface="+mn-ea"/>
                <a:cs typeface="+mn-cs"/>
              </a:rPr>
              <a:t>.</a:t>
            </a:r>
          </a:p>
          <a:p>
            <a:pPr rtl="0" fontAlgn="t"/>
            <a:r>
              <a:rPr lang="en-US" sz="1200" b="0" i="0" kern="1200" dirty="0">
                <a:solidFill>
                  <a:schemeClr val="tx1"/>
                </a:solidFill>
                <a:latin typeface="+mn-lt"/>
                <a:ea typeface="+mn-ea"/>
                <a:cs typeface="+mn-cs"/>
              </a:rPr>
              <a:t>Nickname(s)</a:t>
            </a:r>
            <a:r>
              <a:rPr lang="en-US" sz="1200" b="0" i="1" kern="1200" dirty="0">
                <a:solidFill>
                  <a:schemeClr val="tx1"/>
                </a:solidFill>
                <a:latin typeface="+mn-lt"/>
                <a:ea typeface="+mn-ea"/>
                <a:cs typeface="+mn-cs"/>
              </a:rPr>
              <a:t>Beausoleil</a:t>
            </a:r>
            <a:r>
              <a:rPr lang="en-US" sz="1200" b="0" i="0" kern="1200" dirty="0">
                <a:solidFill>
                  <a:schemeClr val="tx1"/>
                </a:solidFill>
                <a:latin typeface="+mn-lt"/>
                <a:ea typeface="+mn-ea"/>
                <a:cs typeface="+mn-cs"/>
              </a:rPr>
              <a:t>Born1702</a:t>
            </a:r>
            <a:br>
              <a:rPr lang="en-US" sz="1200" b="0" i="0" kern="1200" dirty="0">
                <a:solidFill>
                  <a:schemeClr val="tx1"/>
                </a:solidFill>
                <a:latin typeface="+mn-lt"/>
                <a:ea typeface="+mn-ea"/>
                <a:cs typeface="+mn-cs"/>
              </a:rPr>
            </a:br>
            <a:r>
              <a:rPr lang="en-US" sz="1200" b="0" i="0" u="none" strike="noStrike" kern="1200" dirty="0">
                <a:solidFill>
                  <a:schemeClr val="tx1"/>
                </a:solidFill>
                <a:latin typeface="+mn-lt"/>
                <a:ea typeface="+mn-ea"/>
                <a:cs typeface="+mn-cs"/>
                <a:hlinkClick r:id="rId6" tooltip="Port-Royal (Acadia)"/>
              </a:rPr>
              <a:t>Port-Royal</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7" tooltip="Acadia"/>
              </a:rPr>
              <a:t>Acadia</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8" tooltip="New France"/>
              </a:rPr>
              <a:t>New France</a:t>
            </a:r>
            <a:r>
              <a:rPr lang="en-US" sz="1200" b="0" i="0" kern="1200" dirty="0">
                <a:solidFill>
                  <a:schemeClr val="tx1"/>
                </a:solidFill>
                <a:latin typeface="+mn-lt"/>
                <a:ea typeface="+mn-ea"/>
                <a:cs typeface="+mn-cs"/>
              </a:rPr>
              <a:t/>
            </a:r>
            <a:br>
              <a:rPr lang="en-US" sz="1200" b="0" i="0" kern="1200" dirty="0">
                <a:solidFill>
                  <a:schemeClr val="tx1"/>
                </a:solidFill>
                <a:latin typeface="+mn-lt"/>
                <a:ea typeface="+mn-ea"/>
                <a:cs typeface="+mn-cs"/>
              </a:rPr>
            </a:br>
            <a:r>
              <a:rPr lang="en-US" sz="1200" b="0" i="0" kern="1200" dirty="0">
                <a:solidFill>
                  <a:schemeClr val="tx1"/>
                </a:solidFill>
                <a:latin typeface="+mn-lt"/>
                <a:ea typeface="+mn-ea"/>
                <a:cs typeface="+mn-cs"/>
              </a:rPr>
              <a:t>(present-day </a:t>
            </a:r>
            <a:r>
              <a:rPr lang="en-US" sz="1200" b="0" i="0" u="none" strike="noStrike" kern="1200" dirty="0">
                <a:solidFill>
                  <a:schemeClr val="tx1"/>
                </a:solidFill>
                <a:latin typeface="+mn-lt"/>
                <a:ea typeface="+mn-ea"/>
                <a:cs typeface="+mn-cs"/>
                <a:hlinkClick r:id="rId9" tooltip="Annapolis Royal"/>
              </a:rPr>
              <a:t>Annapolis Royal</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10" tooltip="Nova Scotia"/>
              </a:rPr>
              <a:t>Nova Scotia</a:t>
            </a:r>
            <a:r>
              <a:rPr lang="en-US" sz="1200" b="0" i="0" kern="1200" dirty="0">
                <a:solidFill>
                  <a:schemeClr val="tx1"/>
                </a:solidFill>
                <a:latin typeface="+mn-lt"/>
                <a:ea typeface="+mn-ea"/>
                <a:cs typeface="+mn-cs"/>
              </a:rPr>
              <a:t>, Canada)Died1765 (aged 62–63)</a:t>
            </a:r>
            <a:br>
              <a:rPr lang="en-US" sz="1200" b="0" i="0" kern="1200" dirty="0">
                <a:solidFill>
                  <a:schemeClr val="tx1"/>
                </a:solidFill>
                <a:latin typeface="+mn-lt"/>
                <a:ea typeface="+mn-ea"/>
                <a:cs typeface="+mn-cs"/>
              </a:rPr>
            </a:br>
            <a:r>
              <a:rPr lang="en-US" sz="1200" b="0" i="0" u="none" strike="noStrike" kern="1200" dirty="0">
                <a:solidFill>
                  <a:schemeClr val="tx1"/>
                </a:solidFill>
                <a:latin typeface="+mn-lt"/>
                <a:ea typeface="+mn-ea"/>
                <a:cs typeface="+mn-cs"/>
                <a:hlinkClick r:id="rId11" tooltip="Loreauville, Louisiana"/>
              </a:rPr>
              <a:t>St. </a:t>
            </a:r>
            <a:r>
              <a:rPr lang="en-US" sz="1200" b="0" i="0" u="none" strike="noStrike" kern="1200" dirty="0" err="1">
                <a:solidFill>
                  <a:schemeClr val="tx1"/>
                </a:solidFill>
                <a:latin typeface="+mn-lt"/>
                <a:ea typeface="+mn-ea"/>
                <a:cs typeface="+mn-cs"/>
                <a:hlinkClick r:id="rId11" tooltip="Loreauville, Louisiana"/>
              </a:rPr>
              <a:t>Martinville</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12" tooltip="Louisiana (New Spain)"/>
              </a:rPr>
              <a:t>Louisiana</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13" tooltip="New Spain"/>
              </a:rPr>
              <a:t>New Spain</a:t>
            </a:r>
            <a:r>
              <a:rPr lang="en-US" sz="1200" b="0" i="0" kern="1200" dirty="0">
                <a:solidFill>
                  <a:schemeClr val="tx1"/>
                </a:solidFill>
                <a:latin typeface="+mn-lt"/>
                <a:ea typeface="+mn-ea"/>
                <a:cs typeface="+mn-cs"/>
              </a:rPr>
              <a:t/>
            </a:r>
            <a:br>
              <a:rPr lang="en-US" sz="1200" b="0" i="0" kern="1200" dirty="0">
                <a:solidFill>
                  <a:schemeClr val="tx1"/>
                </a:solidFill>
                <a:latin typeface="+mn-lt"/>
                <a:ea typeface="+mn-ea"/>
                <a:cs typeface="+mn-cs"/>
              </a:rPr>
            </a:br>
            <a:r>
              <a:rPr lang="en-US" sz="1200" b="0" i="0" kern="1200" dirty="0">
                <a:solidFill>
                  <a:schemeClr val="tx1"/>
                </a:solidFill>
                <a:latin typeface="+mn-lt"/>
                <a:ea typeface="+mn-ea"/>
                <a:cs typeface="+mn-cs"/>
              </a:rPr>
              <a:t>(present-day Loreauville, </a:t>
            </a:r>
            <a:r>
              <a:rPr lang="en-US" sz="1200" b="0" i="0" u="none" strike="noStrike" kern="1200" dirty="0">
                <a:solidFill>
                  <a:schemeClr val="tx1"/>
                </a:solidFill>
                <a:latin typeface="+mn-lt"/>
                <a:ea typeface="+mn-ea"/>
                <a:cs typeface="+mn-cs"/>
                <a:hlinkClick r:id="rId14" tooltip="Louisiana"/>
              </a:rPr>
              <a:t>Louisiana</a:t>
            </a:r>
            <a:r>
              <a:rPr lang="en-US" sz="1200" b="0" i="0" kern="1200" dirty="0">
                <a:solidFill>
                  <a:schemeClr val="tx1"/>
                </a:solidFill>
                <a:latin typeface="+mn-lt"/>
                <a:ea typeface="+mn-ea"/>
                <a:cs typeface="+mn-cs"/>
              </a:rPr>
              <a:t>, U.S.)</a:t>
            </a:r>
            <a:r>
              <a:rPr lang="en-US" sz="1200" b="0" i="0" kern="1200" dirty="0" err="1">
                <a:solidFill>
                  <a:schemeClr val="tx1"/>
                </a:solidFill>
                <a:latin typeface="+mn-lt"/>
                <a:ea typeface="+mn-ea"/>
                <a:cs typeface="+mn-cs"/>
              </a:rPr>
              <a:t>BuriedUnknown</a:t>
            </a:r>
            <a:r>
              <a:rPr lang="en-US" sz="1200" b="0" i="0" kern="1200" dirty="0">
                <a:solidFill>
                  <a:schemeClr val="tx1"/>
                </a:solidFill>
                <a:latin typeface="+mn-lt"/>
                <a:ea typeface="+mn-ea"/>
                <a:cs typeface="+mn-cs"/>
              </a:rPr>
              <a:t> location near Loreauville, Louisiana</a:t>
            </a:r>
          </a:p>
          <a:p>
            <a:pPr rtl="0"/>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Led Acadians to </a:t>
            </a:r>
            <a:r>
              <a:rPr lang="en-US" sz="1200" b="0" i="0" u="none" strike="noStrike" kern="1200" dirty="0">
                <a:solidFill>
                  <a:schemeClr val="tx1"/>
                </a:solidFill>
                <a:latin typeface="+mn-lt"/>
                <a:ea typeface="+mn-ea"/>
                <a:cs typeface="+mn-cs"/>
                <a:hlinkClick r:id="rId14" tooltip="Louisiana"/>
              </a:rPr>
              <a:t>Louisiana</a:t>
            </a:r>
            <a:r>
              <a:rPr lang="en-US" sz="1200" b="0" i="0" kern="1200" dirty="0">
                <a:solidFill>
                  <a:schemeClr val="tx1"/>
                </a:solidFill>
                <a:latin typeface="+mn-lt"/>
                <a:ea typeface="+mn-ea"/>
                <a:cs typeface="+mn-cs"/>
              </a:rPr>
              <a:t>. Militia captain of the Acadians of the </a:t>
            </a:r>
            <a:r>
              <a:rPr lang="en-US" sz="1200" b="0" i="0" u="none" strike="noStrike" kern="1200" dirty="0" err="1">
                <a:solidFill>
                  <a:schemeClr val="tx1"/>
                </a:solidFill>
                <a:latin typeface="+mn-lt"/>
                <a:ea typeface="+mn-ea"/>
                <a:cs typeface="+mn-cs"/>
                <a:hlinkClick r:id="rId15" tooltip="Atakapa"/>
              </a:rPr>
              <a:t>Atakapas</a:t>
            </a:r>
            <a:r>
              <a:rPr lang="en-US" sz="1200" b="0" i="0" u="none" strike="noStrike" kern="1200" baseline="30000" dirty="0">
                <a:solidFill>
                  <a:schemeClr val="tx1"/>
                </a:solidFill>
                <a:latin typeface="+mn-lt"/>
                <a:ea typeface="+mn-ea"/>
                <a:cs typeface="+mn-cs"/>
                <a:hlinkClick r:id="rId3"/>
              </a:rPr>
              <a:t>[1]</a:t>
            </a:r>
            <a:r>
              <a:rPr lang="en-US" sz="1200" b="1" i="0" kern="1200" dirty="0">
                <a:solidFill>
                  <a:schemeClr val="tx1"/>
                </a:solidFill>
                <a:latin typeface="+mn-lt"/>
                <a:ea typeface="+mn-ea"/>
                <a:cs typeface="+mn-cs"/>
              </a:rPr>
              <a:t>Joseph Broussard </a:t>
            </a:r>
            <a:r>
              <a:rPr lang="en-US" sz="1200" b="0" i="0" kern="1200" dirty="0">
                <a:solidFill>
                  <a:schemeClr val="tx1"/>
                </a:solidFill>
                <a:latin typeface="+mn-lt"/>
                <a:ea typeface="+mn-ea"/>
                <a:cs typeface="+mn-cs"/>
              </a:rPr>
              <a:t>(1702–1765), also known as </a:t>
            </a:r>
            <a:r>
              <a:rPr lang="en-US" sz="1200" b="1" i="0" kern="1200" dirty="0">
                <a:solidFill>
                  <a:schemeClr val="tx1"/>
                </a:solidFill>
                <a:latin typeface="+mn-lt"/>
                <a:ea typeface="+mn-ea"/>
                <a:cs typeface="+mn-cs"/>
              </a:rPr>
              <a:t>Beausoleil</a:t>
            </a:r>
            <a:r>
              <a:rPr lang="en-US" sz="1200" b="0" i="0" kern="1200" dirty="0">
                <a:solidFill>
                  <a:schemeClr val="tx1"/>
                </a:solidFill>
                <a:latin typeface="+mn-lt"/>
                <a:ea typeface="+mn-ea"/>
                <a:cs typeface="+mn-cs"/>
              </a:rPr>
              <a:t> (English: Beautiful Sun), was a leader of the </a:t>
            </a:r>
            <a:r>
              <a:rPr lang="en-US" sz="1200" b="0" i="0" u="none" strike="noStrike" kern="1200" dirty="0">
                <a:solidFill>
                  <a:schemeClr val="tx1"/>
                </a:solidFill>
                <a:latin typeface="+mn-lt"/>
                <a:ea typeface="+mn-ea"/>
                <a:cs typeface="+mn-cs"/>
                <a:hlinkClick r:id="rId16" tooltip="Acadians"/>
              </a:rPr>
              <a:t>Acadian</a:t>
            </a:r>
            <a:r>
              <a:rPr lang="en-US" sz="1200" b="0" i="0" kern="1200" dirty="0">
                <a:solidFill>
                  <a:schemeClr val="tx1"/>
                </a:solidFill>
                <a:latin typeface="+mn-lt"/>
                <a:ea typeface="+mn-ea"/>
                <a:cs typeface="+mn-cs"/>
              </a:rPr>
              <a:t> people in </a:t>
            </a:r>
            <a:r>
              <a:rPr lang="en-US" sz="1200" b="0" i="0" u="none" strike="noStrike" kern="1200" dirty="0">
                <a:solidFill>
                  <a:schemeClr val="tx1"/>
                </a:solidFill>
                <a:latin typeface="+mn-lt"/>
                <a:ea typeface="+mn-ea"/>
                <a:cs typeface="+mn-cs"/>
                <a:hlinkClick r:id="rId7" tooltip="Acadia"/>
              </a:rPr>
              <a:t>Acadia</a:t>
            </a:r>
            <a:r>
              <a:rPr lang="en-US" sz="1200" b="0" i="0" kern="1200" dirty="0">
                <a:solidFill>
                  <a:schemeClr val="tx1"/>
                </a:solidFill>
                <a:latin typeface="+mn-lt"/>
                <a:ea typeface="+mn-ea"/>
                <a:cs typeface="+mn-cs"/>
              </a:rPr>
              <a:t>; later </a:t>
            </a:r>
            <a:r>
              <a:rPr lang="en-US" sz="1200" b="0" i="0" u="none" strike="noStrike" kern="1200" dirty="0">
                <a:solidFill>
                  <a:schemeClr val="tx1"/>
                </a:solidFill>
                <a:latin typeface="+mn-lt"/>
                <a:ea typeface="+mn-ea"/>
                <a:cs typeface="+mn-cs"/>
                <a:hlinkClick r:id="rId10" tooltip="Nova Scotia"/>
              </a:rPr>
              <a:t>Nova Scotia</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17" tooltip="Prince Edward Island"/>
              </a:rPr>
              <a:t>Prince Edward Island</a:t>
            </a:r>
            <a:r>
              <a:rPr lang="en-US" sz="1200" b="0" i="0" kern="1200" dirty="0">
                <a:solidFill>
                  <a:schemeClr val="tx1"/>
                </a:solidFill>
                <a:latin typeface="+mn-lt"/>
                <a:ea typeface="+mn-ea"/>
                <a:cs typeface="+mn-cs"/>
              </a:rPr>
              <a:t>, and </a:t>
            </a:r>
            <a:r>
              <a:rPr lang="en-US" sz="1200" b="0" i="0" u="none" strike="noStrike" kern="1200" dirty="0">
                <a:solidFill>
                  <a:schemeClr val="tx1"/>
                </a:solidFill>
                <a:latin typeface="+mn-lt"/>
                <a:ea typeface="+mn-ea"/>
                <a:cs typeface="+mn-cs"/>
                <a:hlinkClick r:id="rId18" tooltip="New Brunswick"/>
              </a:rPr>
              <a:t>New Brunswick</a:t>
            </a:r>
            <a:r>
              <a:rPr lang="en-US" sz="1200" b="0" i="0" kern="1200" dirty="0">
                <a:solidFill>
                  <a:schemeClr val="tx1"/>
                </a:solidFill>
                <a:latin typeface="+mn-lt"/>
                <a:ea typeface="+mn-ea"/>
                <a:cs typeface="+mn-cs"/>
              </a:rPr>
              <a:t>. Broussard organized a </a:t>
            </a:r>
            <a:r>
              <a:rPr lang="en-US" sz="1200" b="0" i="0" u="none" strike="noStrike" kern="1200" dirty="0">
                <a:solidFill>
                  <a:schemeClr val="tx1"/>
                </a:solidFill>
                <a:latin typeface="+mn-lt"/>
                <a:ea typeface="+mn-ea"/>
                <a:cs typeface="+mn-cs"/>
                <a:hlinkClick r:id="rId19" tooltip="Military history of the Mi’kmaq people"/>
              </a:rPr>
              <a:t>Mi'kmaq</a:t>
            </a:r>
            <a:r>
              <a:rPr lang="en-US" sz="1200" b="0" i="0" kern="1200" dirty="0">
                <a:solidFill>
                  <a:schemeClr val="tx1"/>
                </a:solidFill>
                <a:latin typeface="+mn-lt"/>
                <a:ea typeface="+mn-ea"/>
                <a:cs typeface="+mn-cs"/>
              </a:rPr>
              <a:t> and </a:t>
            </a:r>
            <a:r>
              <a:rPr lang="en-US" sz="1200" b="0" i="0" u="none" strike="noStrike" kern="1200" dirty="0">
                <a:solidFill>
                  <a:schemeClr val="tx1"/>
                </a:solidFill>
                <a:latin typeface="+mn-lt"/>
                <a:ea typeface="+mn-ea"/>
                <a:cs typeface="+mn-cs"/>
                <a:hlinkClick r:id="rId20" tooltip="Military history of the Acadians"/>
              </a:rPr>
              <a:t>Acadian militias</a:t>
            </a:r>
            <a:r>
              <a:rPr lang="en-US" sz="1200" b="0" i="0" kern="1200" dirty="0">
                <a:solidFill>
                  <a:schemeClr val="tx1"/>
                </a:solidFill>
                <a:latin typeface="+mn-lt"/>
                <a:ea typeface="+mn-ea"/>
                <a:cs typeface="+mn-cs"/>
              </a:rPr>
              <a:t> against the British through </a:t>
            </a:r>
            <a:r>
              <a:rPr lang="en-US" sz="1200" b="0" i="0" u="none" strike="noStrike" kern="1200" dirty="0">
                <a:solidFill>
                  <a:schemeClr val="tx1"/>
                </a:solidFill>
                <a:latin typeface="+mn-lt"/>
                <a:ea typeface="+mn-ea"/>
                <a:cs typeface="+mn-cs"/>
                <a:hlinkClick r:id="rId21" tooltip="King George's War"/>
              </a:rPr>
              <a:t>King George's War</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22" tooltip="Father Le Loutre's War"/>
              </a:rPr>
              <a:t>Father Le </a:t>
            </a:r>
            <a:r>
              <a:rPr lang="en-US" sz="1200" b="0" i="0" u="none" strike="noStrike" kern="1200" dirty="0" err="1">
                <a:solidFill>
                  <a:schemeClr val="tx1"/>
                </a:solidFill>
                <a:latin typeface="+mn-lt"/>
                <a:ea typeface="+mn-ea"/>
                <a:cs typeface="+mn-cs"/>
                <a:hlinkClick r:id="rId22" tooltip="Father Le Loutre's War"/>
              </a:rPr>
              <a:t>Loutre's</a:t>
            </a:r>
            <a:r>
              <a:rPr lang="en-US" sz="1200" b="0" i="0" u="none" strike="noStrike" kern="1200" dirty="0">
                <a:solidFill>
                  <a:schemeClr val="tx1"/>
                </a:solidFill>
                <a:latin typeface="+mn-lt"/>
                <a:ea typeface="+mn-ea"/>
                <a:cs typeface="+mn-cs"/>
                <a:hlinkClick r:id="rId22" tooltip="Father Le Loutre's War"/>
              </a:rPr>
              <a:t> War</a:t>
            </a:r>
            <a:r>
              <a:rPr lang="en-US" sz="1200" b="0" i="0" kern="1200" dirty="0">
                <a:solidFill>
                  <a:schemeClr val="tx1"/>
                </a:solidFill>
                <a:latin typeface="+mn-lt"/>
                <a:ea typeface="+mn-ea"/>
                <a:cs typeface="+mn-cs"/>
              </a:rPr>
              <a:t> and during the </a:t>
            </a:r>
            <a:r>
              <a:rPr lang="en-US" sz="1200" b="0" i="0" u="none" strike="noStrike" kern="1200" dirty="0">
                <a:solidFill>
                  <a:schemeClr val="tx1"/>
                </a:solidFill>
                <a:latin typeface="+mn-lt"/>
                <a:ea typeface="+mn-ea"/>
                <a:cs typeface="+mn-cs"/>
                <a:hlinkClick r:id="rId23" tooltip="French and Indian War"/>
              </a:rPr>
              <a:t>French and Indian War</a:t>
            </a:r>
            <a:r>
              <a:rPr lang="en-US" sz="1200" b="0" i="0" kern="1200" dirty="0">
                <a:solidFill>
                  <a:schemeClr val="tx1"/>
                </a:solidFill>
                <a:latin typeface="+mn-lt"/>
                <a:ea typeface="+mn-ea"/>
                <a:cs typeface="+mn-cs"/>
              </a:rPr>
              <a:t>. After the loss of Acadia to the British, he eventually led the first group of Acadians to southern Louisiana in present-day </a:t>
            </a:r>
            <a:r>
              <a:rPr lang="en-US" sz="1200" b="0" i="0" u="none" strike="noStrike" kern="1200" dirty="0">
                <a:solidFill>
                  <a:schemeClr val="tx1"/>
                </a:solidFill>
                <a:latin typeface="+mn-lt"/>
                <a:ea typeface="+mn-ea"/>
                <a:cs typeface="+mn-cs"/>
                <a:hlinkClick r:id="rId24" tooltip="United States"/>
              </a:rPr>
              <a:t>United States</a:t>
            </a:r>
            <a:r>
              <a:rPr lang="en-US" sz="1200" b="0" i="0" kern="1200" dirty="0">
                <a:solidFill>
                  <a:schemeClr val="tx1"/>
                </a:solidFill>
                <a:latin typeface="+mn-lt"/>
                <a:ea typeface="+mn-ea"/>
                <a:cs typeface="+mn-cs"/>
              </a:rPr>
              <a:t>. His name is sometimes presented as Joseph </a:t>
            </a:r>
            <a:r>
              <a:rPr lang="en-US" sz="1200" b="0" i="0" kern="1200" dirty="0" err="1">
                <a:solidFill>
                  <a:schemeClr val="tx1"/>
                </a:solidFill>
                <a:latin typeface="+mn-lt"/>
                <a:ea typeface="+mn-ea"/>
                <a:cs typeface="+mn-cs"/>
              </a:rPr>
              <a:t>Gaurhept</a:t>
            </a:r>
            <a:r>
              <a:rPr lang="en-US" sz="1200" b="0" i="0" kern="1200" dirty="0">
                <a:solidFill>
                  <a:schemeClr val="tx1"/>
                </a:solidFill>
                <a:latin typeface="+mn-lt"/>
                <a:ea typeface="+mn-ea"/>
                <a:cs typeface="+mn-cs"/>
              </a:rPr>
              <a:t> Broussard; this is likely the result of a transcription error.</a:t>
            </a:r>
            <a:r>
              <a:rPr lang="en-US" sz="1200" b="0" i="0" u="none" strike="noStrike" kern="1200" baseline="30000" dirty="0">
                <a:solidFill>
                  <a:schemeClr val="tx1"/>
                </a:solidFill>
                <a:latin typeface="+mn-lt"/>
                <a:ea typeface="+mn-ea"/>
                <a:cs typeface="+mn-cs"/>
                <a:hlinkClick r:id="rId3"/>
              </a:rPr>
              <a:t>[2]</a:t>
            </a:r>
            <a:r>
              <a:rPr lang="en-US" sz="1200" b="0" i="0" kern="1200" dirty="0">
                <a:solidFill>
                  <a:schemeClr val="tx1"/>
                </a:solidFill>
                <a:latin typeface="+mn-lt"/>
                <a:ea typeface="+mn-ea"/>
                <a:cs typeface="+mn-cs"/>
              </a:rPr>
              <a:t> Broussard is widely regarded as a hero and an important historical figure by both Acadians and Cajuns.</a:t>
            </a:r>
          </a:p>
          <a:p>
            <a:pPr rtl="0"/>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Life[</a:t>
            </a:r>
            <a:r>
              <a:rPr lang="en-US" sz="1200" b="0" i="0" u="none" strike="noStrike" kern="1200" dirty="0">
                <a:solidFill>
                  <a:schemeClr val="tx1"/>
                </a:solidFill>
                <a:latin typeface="+mn-lt"/>
                <a:ea typeface="+mn-ea"/>
                <a:cs typeface="+mn-cs"/>
                <a:hlinkClick r:id="rId25" tooltip="Edit section: Life"/>
              </a:rPr>
              <a:t>edit</a:t>
            </a:r>
            <a:r>
              <a:rPr lang="en-US" sz="1200" b="0" i="0" kern="1200" dirty="0">
                <a:solidFill>
                  <a:schemeClr val="tx1"/>
                </a:solidFill>
                <a:latin typeface="+mn-lt"/>
                <a:ea typeface="+mn-ea"/>
                <a:cs typeface="+mn-cs"/>
              </a:rPr>
              <a:t>]</a:t>
            </a:r>
          </a:p>
          <a:p>
            <a:pPr rtl="0"/>
            <a:r>
              <a:rPr lang="en-US" sz="1200" b="0" i="0" kern="1200" dirty="0">
                <a:solidFill>
                  <a:schemeClr val="tx1"/>
                </a:solidFill>
                <a:latin typeface="+mn-lt"/>
                <a:ea typeface="+mn-ea"/>
                <a:cs typeface="+mn-cs"/>
              </a:rPr>
              <a:t>Broussard was born in </a:t>
            </a:r>
            <a:r>
              <a:rPr lang="en-US" sz="1200" b="0" i="0" u="none" strike="noStrike" kern="1200" dirty="0">
                <a:solidFill>
                  <a:schemeClr val="tx1"/>
                </a:solidFill>
                <a:latin typeface="+mn-lt"/>
                <a:ea typeface="+mn-ea"/>
                <a:cs typeface="+mn-cs"/>
                <a:hlinkClick r:id="rId6" tooltip="Port-Royal (Acadia)"/>
              </a:rPr>
              <a:t>Port-Royal, Nova Scotia</a:t>
            </a:r>
            <a:r>
              <a:rPr lang="en-US" sz="1200" b="0" i="0" kern="1200" dirty="0">
                <a:solidFill>
                  <a:schemeClr val="tx1"/>
                </a:solidFill>
                <a:latin typeface="+mn-lt"/>
                <a:ea typeface="+mn-ea"/>
                <a:cs typeface="+mn-cs"/>
              </a:rPr>
              <a:t> in 1702 to Jean-François Broussard and Catherine Richard. His father came from </a:t>
            </a:r>
            <a:r>
              <a:rPr lang="en-US" sz="1200" b="0" i="0" u="none" strike="noStrike" kern="1200" dirty="0">
                <a:solidFill>
                  <a:schemeClr val="tx1"/>
                </a:solidFill>
                <a:latin typeface="+mn-lt"/>
                <a:ea typeface="+mn-ea"/>
                <a:cs typeface="+mn-cs"/>
                <a:hlinkClick r:id="rId26" tooltip="Poitiers"/>
              </a:rPr>
              <a:t>Poitiers</a:t>
            </a:r>
            <a:r>
              <a:rPr lang="en-US" sz="1200" b="0" i="0" kern="1200" dirty="0">
                <a:solidFill>
                  <a:schemeClr val="tx1"/>
                </a:solidFill>
                <a:latin typeface="+mn-lt"/>
                <a:ea typeface="+mn-ea"/>
                <a:cs typeface="+mn-cs"/>
              </a:rPr>
              <a:t> and his mother was born in Port Royal. He lived much of his life at Le </a:t>
            </a:r>
            <a:r>
              <a:rPr lang="en-US" sz="1200" b="0" i="0" kern="1200" dirty="0" err="1">
                <a:solidFill>
                  <a:schemeClr val="tx1"/>
                </a:solidFill>
                <a:latin typeface="+mn-lt"/>
                <a:ea typeface="+mn-ea"/>
                <a:cs typeface="+mn-cs"/>
              </a:rPr>
              <a:t>Cran</a:t>
            </a:r>
            <a:r>
              <a:rPr lang="en-US" sz="1200" b="0" i="0" kern="1200" dirty="0">
                <a:solidFill>
                  <a:schemeClr val="tx1"/>
                </a:solidFill>
                <a:latin typeface="+mn-lt"/>
                <a:ea typeface="+mn-ea"/>
                <a:cs typeface="+mn-cs"/>
              </a:rPr>
              <a:t> (present-day </a:t>
            </a:r>
            <a:r>
              <a:rPr lang="en-US" sz="1200" b="0" i="0" u="none" strike="noStrike" kern="1200" dirty="0" err="1">
                <a:solidFill>
                  <a:schemeClr val="tx1"/>
                </a:solidFill>
                <a:latin typeface="+mn-lt"/>
                <a:ea typeface="+mn-ea"/>
                <a:cs typeface="+mn-cs"/>
                <a:hlinkClick r:id="rId27" tooltip="Stoney Creek, New Brunswick"/>
              </a:rPr>
              <a:t>Stoney</a:t>
            </a:r>
            <a:r>
              <a:rPr lang="en-US" sz="1200" b="0" i="0" u="none" strike="noStrike" kern="1200" dirty="0">
                <a:solidFill>
                  <a:schemeClr val="tx1"/>
                </a:solidFill>
                <a:latin typeface="+mn-lt"/>
                <a:ea typeface="+mn-ea"/>
                <a:cs typeface="+mn-cs"/>
                <a:hlinkClick r:id="rId27" tooltip="Stoney Creek, New Brunswick"/>
              </a:rPr>
              <a:t> Creek</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28" tooltip="Albert County, New Brunswick"/>
              </a:rPr>
              <a:t>Albert County, New Brunswick</a:t>
            </a:r>
            <a:r>
              <a:rPr lang="en-US" sz="1200" b="0" i="0" kern="1200" dirty="0">
                <a:solidFill>
                  <a:schemeClr val="tx1"/>
                </a:solidFill>
                <a:latin typeface="+mn-lt"/>
                <a:ea typeface="+mn-ea"/>
                <a:cs typeface="+mn-cs"/>
              </a:rPr>
              <a:t>), along the </a:t>
            </a:r>
            <a:r>
              <a:rPr lang="en-US" sz="1200" b="0" i="0" u="none" strike="noStrike" kern="1200" dirty="0" err="1">
                <a:solidFill>
                  <a:schemeClr val="tx1"/>
                </a:solidFill>
                <a:latin typeface="+mn-lt"/>
                <a:ea typeface="+mn-ea"/>
                <a:cs typeface="+mn-cs"/>
                <a:hlinkClick r:id="rId29" tooltip="Petitcodiac River"/>
              </a:rPr>
              <a:t>Petitcodiac</a:t>
            </a:r>
            <a:r>
              <a:rPr lang="en-US" sz="1200" b="0" i="0" u="none" strike="noStrike" kern="1200" dirty="0">
                <a:solidFill>
                  <a:schemeClr val="tx1"/>
                </a:solidFill>
                <a:latin typeface="+mn-lt"/>
                <a:ea typeface="+mn-ea"/>
                <a:cs typeface="+mn-cs"/>
                <a:hlinkClick r:id="rId29" tooltip="Petitcodiac River"/>
              </a:rPr>
              <a:t> River</a:t>
            </a:r>
            <a:r>
              <a:rPr lang="en-US" sz="1200" b="0" i="0" kern="1200" dirty="0">
                <a:solidFill>
                  <a:schemeClr val="tx1"/>
                </a:solidFill>
                <a:latin typeface="+mn-lt"/>
                <a:ea typeface="+mn-ea"/>
                <a:cs typeface="+mn-cs"/>
              </a:rPr>
              <a:t> with his wife Agnes and their eleven children.</a:t>
            </a:r>
          </a:p>
          <a:p>
            <a:pPr rtl="0"/>
            <a:r>
              <a:rPr lang="en-US" sz="1200" b="0" i="0" kern="1200" dirty="0">
                <a:solidFill>
                  <a:schemeClr val="tx1"/>
                </a:solidFill>
                <a:latin typeface="+mn-lt"/>
                <a:ea typeface="+mn-ea"/>
                <a:cs typeface="+mn-cs"/>
              </a:rPr>
              <a:t>During </a:t>
            </a:r>
            <a:r>
              <a:rPr lang="en-US" sz="1200" b="0" i="0" u="none" strike="noStrike" kern="1200" dirty="0">
                <a:solidFill>
                  <a:schemeClr val="tx1"/>
                </a:solidFill>
                <a:latin typeface="+mn-lt"/>
                <a:ea typeface="+mn-ea"/>
                <a:cs typeface="+mn-cs"/>
                <a:hlinkClick r:id="rId30" tooltip="Father Rale's War"/>
              </a:rPr>
              <a:t>Father Rale's War</a:t>
            </a:r>
            <a:r>
              <a:rPr lang="en-US" sz="1200" b="0" i="0" kern="1200" dirty="0">
                <a:solidFill>
                  <a:schemeClr val="tx1"/>
                </a:solidFill>
                <a:latin typeface="+mn-lt"/>
                <a:ea typeface="+mn-ea"/>
                <a:cs typeface="+mn-cs"/>
              </a:rPr>
              <a:t>, Broussard participated in a raid on </a:t>
            </a:r>
            <a:r>
              <a:rPr lang="en-US" sz="1200" b="0" i="0" u="none" strike="noStrike" kern="1200" dirty="0">
                <a:solidFill>
                  <a:schemeClr val="tx1"/>
                </a:solidFill>
                <a:latin typeface="+mn-lt"/>
                <a:ea typeface="+mn-ea"/>
                <a:cs typeface="+mn-cs"/>
                <a:hlinkClick r:id="rId31" tooltip="Annapolis Royal, Nova Scotia"/>
              </a:rPr>
              <a:t>Annapolis Royal, Nova Scotia</a:t>
            </a:r>
            <a:r>
              <a:rPr lang="en-US" sz="1200" b="0" i="0" kern="1200" dirty="0">
                <a:solidFill>
                  <a:schemeClr val="tx1"/>
                </a:solidFill>
                <a:latin typeface="+mn-lt"/>
                <a:ea typeface="+mn-ea"/>
                <a:cs typeface="+mn-cs"/>
              </a:rPr>
              <a:t> (1724).</a:t>
            </a:r>
            <a:r>
              <a:rPr lang="en-US" sz="1200" b="0" i="0" u="none" strike="noStrike" kern="1200" baseline="30000" dirty="0">
                <a:solidFill>
                  <a:schemeClr val="tx1"/>
                </a:solidFill>
                <a:latin typeface="+mn-lt"/>
                <a:ea typeface="+mn-ea"/>
                <a:cs typeface="+mn-cs"/>
                <a:hlinkClick r:id="rId3"/>
              </a:rPr>
              <a:t>[3]</a:t>
            </a:r>
            <a:endParaRPr lang="en-US" sz="1200" b="0" i="0" kern="1200" dirty="0">
              <a:solidFill>
                <a:schemeClr val="tx1"/>
              </a:solidFill>
              <a:latin typeface="+mn-lt"/>
              <a:ea typeface="+mn-ea"/>
              <a:cs typeface="+mn-cs"/>
            </a:endParaRPr>
          </a:p>
          <a:p>
            <a:pPr rtl="0"/>
            <a:endParaRPr lang="en-US" sz="1200" b="1" i="0" kern="1200" dirty="0">
              <a:solidFill>
                <a:schemeClr val="tx1"/>
              </a:solidFill>
              <a:latin typeface="+mn-lt"/>
              <a:ea typeface="+mn-ea"/>
              <a:cs typeface="+mn-cs"/>
            </a:endParaRPr>
          </a:p>
          <a:p>
            <a:pPr rtl="0"/>
            <a:r>
              <a:rPr lang="en-US" sz="1200" b="1" i="0" kern="1200" dirty="0">
                <a:solidFill>
                  <a:schemeClr val="tx1"/>
                </a:solidFill>
                <a:latin typeface="+mn-lt"/>
                <a:ea typeface="+mn-ea"/>
                <a:cs typeface="+mn-cs"/>
              </a:rPr>
              <a:t>King George's War</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32" tooltip="Edit section: King George's War"/>
              </a:rPr>
              <a:t>edit</a:t>
            </a:r>
            <a:r>
              <a:rPr lang="en-US" sz="1200" b="0" i="0" kern="1200" dirty="0">
                <a:solidFill>
                  <a:schemeClr val="tx1"/>
                </a:solidFill>
                <a:latin typeface="+mn-lt"/>
                <a:ea typeface="+mn-ea"/>
                <a:cs typeface="+mn-cs"/>
              </a:rPr>
              <a:t>]</a:t>
            </a:r>
            <a:endParaRPr lang="en-US" sz="1200" b="1"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During </a:t>
            </a:r>
            <a:r>
              <a:rPr lang="en-US" sz="1200" b="0" i="0" u="none" strike="noStrike" kern="1200" dirty="0">
                <a:solidFill>
                  <a:schemeClr val="tx1"/>
                </a:solidFill>
                <a:latin typeface="+mn-lt"/>
                <a:ea typeface="+mn-ea"/>
                <a:cs typeface="+mn-cs"/>
                <a:hlinkClick r:id="rId21" tooltip="King George's War"/>
              </a:rPr>
              <a:t>King George's War</a:t>
            </a:r>
            <a:r>
              <a:rPr lang="en-US" sz="1200" b="0" i="0" kern="1200" dirty="0">
                <a:solidFill>
                  <a:schemeClr val="tx1"/>
                </a:solidFill>
                <a:latin typeface="+mn-lt"/>
                <a:ea typeface="+mn-ea"/>
                <a:cs typeface="+mn-cs"/>
              </a:rPr>
              <a:t>, under the leadership of French priest </a:t>
            </a:r>
            <a:r>
              <a:rPr lang="en-US" sz="1200" b="0" i="0" u="none" strike="noStrike" kern="1200" dirty="0">
                <a:solidFill>
                  <a:schemeClr val="tx1"/>
                </a:solidFill>
                <a:latin typeface="+mn-lt"/>
                <a:ea typeface="+mn-ea"/>
                <a:cs typeface="+mn-cs"/>
                <a:hlinkClick r:id="rId33" tooltip="Jean-Louis Le Loutre"/>
              </a:rPr>
              <a:t>Jean-Louis Le Loutre</a:t>
            </a:r>
            <a:r>
              <a:rPr lang="en-US" sz="1200" b="0" i="0" kern="1200" dirty="0">
                <a:solidFill>
                  <a:schemeClr val="tx1"/>
                </a:solidFill>
                <a:latin typeface="+mn-lt"/>
                <a:ea typeface="+mn-ea"/>
                <a:cs typeface="+mn-cs"/>
              </a:rPr>
              <a:t>, Broussard began actively resisting the British occupation of Acadia. Broussard's forces often included </a:t>
            </a:r>
            <a:r>
              <a:rPr lang="en-US" sz="1200" b="0" i="0" u="none" strike="noStrike" kern="1200" dirty="0">
                <a:solidFill>
                  <a:schemeClr val="tx1"/>
                </a:solidFill>
                <a:latin typeface="+mn-lt"/>
                <a:ea typeface="+mn-ea"/>
                <a:cs typeface="+mn-cs"/>
                <a:hlinkClick r:id="rId34" tooltip="Mi'kmaq people"/>
              </a:rPr>
              <a:t>Mi'kmaq</a:t>
            </a:r>
            <a:r>
              <a:rPr lang="en-US" sz="1200" b="0" i="0" kern="1200" dirty="0">
                <a:solidFill>
                  <a:schemeClr val="tx1"/>
                </a:solidFill>
                <a:latin typeface="+mn-lt"/>
                <a:ea typeface="+mn-ea"/>
                <a:cs typeface="+mn-cs"/>
              </a:rPr>
              <a:t> allies in their resistance against the British. In 1747 he participated in and was later charged for his involvement with the </a:t>
            </a:r>
            <a:r>
              <a:rPr lang="en-US" sz="1200" b="0" i="0" u="none" strike="noStrike" kern="1200" dirty="0">
                <a:solidFill>
                  <a:schemeClr val="tx1"/>
                </a:solidFill>
                <a:latin typeface="+mn-lt"/>
                <a:ea typeface="+mn-ea"/>
                <a:cs typeface="+mn-cs"/>
                <a:hlinkClick r:id="rId35" tooltip="Battle of Grand Pré"/>
              </a:rPr>
              <a:t>Battle of Grand Pré</a:t>
            </a:r>
            <a:r>
              <a:rPr lang="en-US" sz="1200" b="0" i="0" kern="1200" dirty="0">
                <a:solidFill>
                  <a:schemeClr val="tx1"/>
                </a:solidFill>
                <a:latin typeface="+mn-lt"/>
                <a:ea typeface="+mn-ea"/>
                <a:cs typeface="+mn-cs"/>
              </a:rPr>
              <a:t>. (see </a:t>
            </a:r>
            <a:r>
              <a:rPr lang="en-US" sz="1200" b="0" i="0" u="none" strike="noStrike" kern="1200" dirty="0">
                <a:solidFill>
                  <a:schemeClr val="tx1"/>
                </a:solidFill>
                <a:latin typeface="+mn-lt"/>
                <a:ea typeface="+mn-ea"/>
                <a:cs typeface="+mn-cs"/>
                <a:hlinkClick r:id="rId36" tooltip="History of the Acadians"/>
              </a:rPr>
              <a:t>History of the Acadians</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[1][4]</a:t>
            </a:r>
            <a:endParaRPr lang="en-US" sz="1200" b="0" i="0" kern="1200" dirty="0">
              <a:solidFill>
                <a:schemeClr val="tx1"/>
              </a:solidFill>
              <a:latin typeface="+mn-lt"/>
              <a:ea typeface="+mn-ea"/>
              <a:cs typeface="+mn-cs"/>
            </a:endParaRPr>
          </a:p>
          <a:p>
            <a:pPr rtl="0"/>
            <a:endParaRPr lang="en-US" sz="1200" b="1" i="0" kern="1200" dirty="0">
              <a:solidFill>
                <a:schemeClr val="tx1"/>
              </a:solidFill>
              <a:latin typeface="+mn-lt"/>
              <a:ea typeface="+mn-ea"/>
              <a:cs typeface="+mn-cs"/>
            </a:endParaRPr>
          </a:p>
          <a:p>
            <a:pPr rtl="0"/>
            <a:r>
              <a:rPr lang="en-US" sz="1200" b="1" i="0" kern="1200" dirty="0">
                <a:solidFill>
                  <a:schemeClr val="tx1"/>
                </a:solidFill>
                <a:latin typeface="+mn-lt"/>
                <a:ea typeface="+mn-ea"/>
                <a:cs typeface="+mn-cs"/>
              </a:rPr>
              <a:t>Father Le </a:t>
            </a:r>
            <a:r>
              <a:rPr lang="en-US" sz="1200" b="1" i="0" kern="1200" dirty="0" err="1">
                <a:solidFill>
                  <a:schemeClr val="tx1"/>
                </a:solidFill>
                <a:latin typeface="+mn-lt"/>
                <a:ea typeface="+mn-ea"/>
                <a:cs typeface="+mn-cs"/>
              </a:rPr>
              <a:t>Loutre's</a:t>
            </a:r>
            <a:r>
              <a:rPr lang="en-US" sz="1200" b="1" i="0" kern="1200" dirty="0">
                <a:solidFill>
                  <a:schemeClr val="tx1"/>
                </a:solidFill>
                <a:latin typeface="+mn-lt"/>
                <a:ea typeface="+mn-ea"/>
                <a:cs typeface="+mn-cs"/>
              </a:rPr>
              <a:t> War</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37" tooltip="Edit section: Father Le Loutre's War"/>
              </a:rPr>
              <a:t>edit</a:t>
            </a:r>
            <a:r>
              <a:rPr lang="en-US" sz="1200" b="0" i="0" kern="1200" dirty="0">
                <a:solidFill>
                  <a:schemeClr val="tx1"/>
                </a:solidFill>
                <a:latin typeface="+mn-lt"/>
                <a:ea typeface="+mn-ea"/>
                <a:cs typeface="+mn-cs"/>
              </a:rPr>
              <a:t>]</a:t>
            </a:r>
            <a:endParaRPr lang="en-US" sz="1200" b="1"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During </a:t>
            </a:r>
            <a:r>
              <a:rPr lang="en-US" sz="1200" b="0" i="0" u="none" strike="noStrike" kern="1200" dirty="0">
                <a:solidFill>
                  <a:schemeClr val="tx1"/>
                </a:solidFill>
                <a:latin typeface="+mn-lt"/>
                <a:ea typeface="+mn-ea"/>
                <a:cs typeface="+mn-cs"/>
                <a:hlinkClick r:id="rId22" tooltip="Father Le Loutre's War"/>
              </a:rPr>
              <a:t>Father Le </a:t>
            </a:r>
            <a:r>
              <a:rPr lang="en-US" sz="1200" b="0" i="0" u="none" strike="noStrike" kern="1200" dirty="0" err="1">
                <a:solidFill>
                  <a:schemeClr val="tx1"/>
                </a:solidFill>
                <a:latin typeface="+mn-lt"/>
                <a:ea typeface="+mn-ea"/>
                <a:cs typeface="+mn-cs"/>
                <a:hlinkClick r:id="rId22" tooltip="Father Le Loutre's War"/>
              </a:rPr>
              <a:t>Loutre's</a:t>
            </a:r>
            <a:r>
              <a:rPr lang="en-US" sz="1200" b="0" i="0" u="none" strike="noStrike" kern="1200" dirty="0">
                <a:solidFill>
                  <a:schemeClr val="tx1"/>
                </a:solidFill>
                <a:latin typeface="+mn-lt"/>
                <a:ea typeface="+mn-ea"/>
                <a:cs typeface="+mn-cs"/>
                <a:hlinkClick r:id="rId22" tooltip="Father Le Loutre's War"/>
              </a:rPr>
              <a:t> War</a:t>
            </a:r>
            <a:r>
              <a:rPr lang="en-US" sz="1200" b="0" i="0" kern="1200" dirty="0">
                <a:solidFill>
                  <a:schemeClr val="tx1"/>
                </a:solidFill>
                <a:latin typeface="+mn-lt"/>
                <a:ea typeface="+mn-ea"/>
                <a:cs typeface="+mn-cs"/>
              </a:rPr>
              <a:t>, after the construction of </a:t>
            </a:r>
            <a:r>
              <a:rPr lang="en-US" sz="1200" b="0" i="0" u="none" strike="noStrike" kern="1200" dirty="0">
                <a:solidFill>
                  <a:schemeClr val="tx1"/>
                </a:solidFill>
                <a:latin typeface="+mn-lt"/>
                <a:ea typeface="+mn-ea"/>
                <a:cs typeface="+mn-cs"/>
                <a:hlinkClick r:id="rId38" tooltip="Fort Beausejour"/>
              </a:rPr>
              <a:t>Fort </a:t>
            </a:r>
            <a:r>
              <a:rPr lang="en-US" sz="1200" b="0" i="0" u="none" strike="noStrike" kern="1200" dirty="0" err="1">
                <a:solidFill>
                  <a:schemeClr val="tx1"/>
                </a:solidFill>
                <a:latin typeface="+mn-lt"/>
                <a:ea typeface="+mn-ea"/>
                <a:cs typeface="+mn-cs"/>
                <a:hlinkClick r:id="rId38" tooltip="Fort Beausejour"/>
              </a:rPr>
              <a:t>Beausejour</a:t>
            </a:r>
            <a:r>
              <a:rPr lang="en-US" sz="1200" b="0" i="0" kern="1200" dirty="0">
                <a:solidFill>
                  <a:schemeClr val="tx1"/>
                </a:solidFill>
                <a:latin typeface="+mn-lt"/>
                <a:ea typeface="+mn-ea"/>
                <a:cs typeface="+mn-cs"/>
              </a:rPr>
              <a:t> in 1751, Broussard joined </a:t>
            </a:r>
            <a:r>
              <a:rPr lang="en-US" sz="1200" b="0" i="0" u="none" strike="noStrike" kern="1200" dirty="0">
                <a:solidFill>
                  <a:schemeClr val="tx1"/>
                </a:solidFill>
                <a:latin typeface="+mn-lt"/>
                <a:ea typeface="+mn-ea"/>
                <a:cs typeface="+mn-cs"/>
                <a:hlinkClick r:id="rId33" tooltip="Jean-Louis Le Loutre"/>
              </a:rPr>
              <a:t>Jean-Louis Le Loutre</a:t>
            </a:r>
            <a:r>
              <a:rPr lang="en-US" sz="1200" b="0" i="0" kern="1200" dirty="0">
                <a:solidFill>
                  <a:schemeClr val="tx1"/>
                </a:solidFill>
                <a:latin typeface="+mn-lt"/>
                <a:ea typeface="+mn-ea"/>
                <a:cs typeface="+mn-cs"/>
              </a:rPr>
              <a:t> at </a:t>
            </a:r>
            <a:r>
              <a:rPr lang="en-US" sz="1200" b="0" i="0" kern="1200" dirty="0" err="1">
                <a:solidFill>
                  <a:schemeClr val="tx1"/>
                </a:solidFill>
                <a:latin typeface="+mn-lt"/>
                <a:ea typeface="+mn-ea"/>
                <a:cs typeface="+mn-cs"/>
              </a:rPr>
              <a:t>Beausejour</a:t>
            </a:r>
            <a:r>
              <a:rPr lang="en-US" sz="1200" b="0" i="0" kern="1200" dirty="0">
                <a:solidFill>
                  <a:schemeClr val="tx1"/>
                </a:solidFill>
                <a:latin typeface="+mn-lt"/>
                <a:ea typeface="+mn-ea"/>
                <a:cs typeface="+mn-cs"/>
              </a:rPr>
              <a:t>. In an effort to stop the British movement into Acadia, in 1749 Broussard was involved in one of the first raids on </a:t>
            </a:r>
            <a:r>
              <a:rPr lang="en-US" sz="1200" b="0" i="0" u="none" strike="noStrike" kern="1200" dirty="0">
                <a:solidFill>
                  <a:schemeClr val="tx1"/>
                </a:solidFill>
                <a:latin typeface="+mn-lt"/>
                <a:ea typeface="+mn-ea"/>
                <a:cs typeface="+mn-cs"/>
                <a:hlinkClick r:id="rId39" tooltip="Raid on Dartmouth (1751)"/>
              </a:rPr>
              <a:t>Dartmouth, Nova Scotia</a:t>
            </a:r>
            <a:r>
              <a:rPr lang="en-US" sz="1200" b="0" i="0" kern="1200" dirty="0">
                <a:solidFill>
                  <a:schemeClr val="tx1"/>
                </a:solidFill>
                <a:latin typeface="+mn-lt"/>
                <a:ea typeface="+mn-ea"/>
                <a:cs typeface="+mn-cs"/>
              </a:rPr>
              <a:t> which resulted in the deaths of five British settlers.</a:t>
            </a:r>
            <a:r>
              <a:rPr lang="en-US" sz="1200" b="0" i="0" u="none" strike="noStrike" kern="1200" baseline="30000" dirty="0">
                <a:solidFill>
                  <a:schemeClr val="tx1"/>
                </a:solidFill>
                <a:latin typeface="+mn-lt"/>
                <a:ea typeface="+mn-ea"/>
                <a:cs typeface="+mn-cs"/>
                <a:hlinkClick r:id="rId3"/>
              </a:rPr>
              <a:t>[5]</a:t>
            </a:r>
            <a:r>
              <a:rPr lang="en-US" sz="1200" b="0" i="0" kern="1200" dirty="0">
                <a:solidFill>
                  <a:schemeClr val="tx1"/>
                </a:solidFill>
                <a:latin typeface="+mn-lt"/>
                <a:ea typeface="+mn-ea"/>
                <a:cs typeface="+mn-cs"/>
              </a:rPr>
              <a:t> The following year, Broussard was in the </a:t>
            </a:r>
            <a:r>
              <a:rPr lang="en-US" sz="1200" b="0" i="0" u="none" strike="noStrike" kern="1200" dirty="0">
                <a:solidFill>
                  <a:schemeClr val="tx1"/>
                </a:solidFill>
                <a:latin typeface="+mn-lt"/>
                <a:ea typeface="+mn-ea"/>
                <a:cs typeface="+mn-cs"/>
                <a:hlinkClick r:id="rId40" tooltip="Battle at Chignecto"/>
              </a:rPr>
              <a:t>Battle at Chignecto</a:t>
            </a:r>
            <a:r>
              <a:rPr lang="en-US" sz="1200" b="0" i="0" kern="1200" dirty="0">
                <a:solidFill>
                  <a:schemeClr val="tx1"/>
                </a:solidFill>
                <a:latin typeface="+mn-lt"/>
                <a:ea typeface="+mn-ea"/>
                <a:cs typeface="+mn-cs"/>
              </a:rPr>
              <a:t> and then shortly afterward he led sixty Mi'kmaq and Acadians to attack Dartmouth again, in what would be known as the </a:t>
            </a:r>
            <a:r>
              <a:rPr lang="en-US" sz="1200" b="0" i="0" u="none" strike="noStrike" kern="1200" dirty="0">
                <a:solidFill>
                  <a:schemeClr val="tx1"/>
                </a:solidFill>
                <a:latin typeface="+mn-lt"/>
                <a:ea typeface="+mn-ea"/>
                <a:cs typeface="+mn-cs"/>
                <a:hlinkClick r:id="rId39" tooltip="Raid on Dartmouth (1751)"/>
              </a:rPr>
              <a:t>"Dartmouth Massacre"</a:t>
            </a:r>
            <a:r>
              <a:rPr lang="en-US" sz="1200" b="0" i="0" kern="1200" dirty="0">
                <a:solidFill>
                  <a:schemeClr val="tx1"/>
                </a:solidFill>
                <a:latin typeface="+mn-lt"/>
                <a:ea typeface="+mn-ea"/>
                <a:cs typeface="+mn-cs"/>
              </a:rPr>
              <a:t> (1751). Broussard and the others killed twenty British civilians and took more prisoners.</a:t>
            </a:r>
            <a:r>
              <a:rPr lang="en-US" sz="1200" b="0" i="0" u="none" strike="noStrike" kern="1200" baseline="30000" dirty="0">
                <a:solidFill>
                  <a:schemeClr val="tx1"/>
                </a:solidFill>
                <a:latin typeface="+mn-lt"/>
                <a:ea typeface="+mn-ea"/>
                <a:cs typeface="+mn-cs"/>
                <a:hlinkClick r:id="rId3"/>
              </a:rPr>
              <a:t>[6]</a:t>
            </a:r>
            <a:r>
              <a:rPr lang="en-US" sz="1200" b="0" i="0" kern="1200" dirty="0">
                <a:solidFill>
                  <a:schemeClr val="tx1"/>
                </a:solidFill>
                <a:latin typeface="+mn-lt"/>
                <a:ea typeface="+mn-ea"/>
                <a:cs typeface="+mn-cs"/>
              </a:rPr>
              <a:t> Cornwallis temporarily abandoned plans to settle Dartmouth.</a:t>
            </a:r>
            <a:r>
              <a:rPr lang="en-US" sz="1200" b="0" i="0" u="none" strike="noStrike" kern="1200" baseline="30000" dirty="0">
                <a:solidFill>
                  <a:schemeClr val="tx1"/>
                </a:solidFill>
                <a:latin typeface="+mn-lt"/>
                <a:ea typeface="+mn-ea"/>
                <a:cs typeface="+mn-cs"/>
                <a:hlinkClick r:id="rId3"/>
              </a:rPr>
              <a:t>[7]</a:t>
            </a:r>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In late April 1754, Beausoleil and a large band of Mi'kmaq and Acadians left Chignecto for </a:t>
            </a:r>
            <a:r>
              <a:rPr lang="en-US" sz="1200" b="0" i="0" kern="1200" dirty="0" err="1">
                <a:solidFill>
                  <a:schemeClr val="tx1"/>
                </a:solidFill>
                <a:latin typeface="+mn-lt"/>
                <a:ea typeface="+mn-ea"/>
                <a:cs typeface="+mn-cs"/>
              </a:rPr>
              <a:t>Lawrencetown</a:t>
            </a:r>
            <a:r>
              <a:rPr lang="en-US" sz="1200" b="0" i="0" kern="1200" dirty="0">
                <a:solidFill>
                  <a:schemeClr val="tx1"/>
                </a:solidFill>
                <a:latin typeface="+mn-lt"/>
                <a:ea typeface="+mn-ea"/>
                <a:cs typeface="+mn-cs"/>
              </a:rPr>
              <a:t>. They arrived in mid-May and in the night opened fired on the village. Beausoleil killed and scalped four British settlers and two soldiers. By August, as the raids continued, the residents and soldiers were withdrawn to Halifax.</a:t>
            </a:r>
            <a:r>
              <a:rPr lang="en-US" sz="1200" b="0" i="0" u="none" strike="noStrike" kern="1200" baseline="30000" dirty="0">
                <a:solidFill>
                  <a:schemeClr val="tx1"/>
                </a:solidFill>
                <a:latin typeface="+mn-lt"/>
                <a:ea typeface="+mn-ea"/>
                <a:cs typeface="+mn-cs"/>
                <a:hlinkClick r:id="rId3"/>
              </a:rPr>
              <a:t>[8]</a:t>
            </a:r>
            <a:endParaRPr lang="en-US" sz="1200" b="0" i="0" kern="1200" dirty="0">
              <a:solidFill>
                <a:schemeClr val="tx1"/>
              </a:solidFill>
              <a:latin typeface="+mn-lt"/>
              <a:ea typeface="+mn-ea"/>
              <a:cs typeface="+mn-cs"/>
            </a:endParaRPr>
          </a:p>
          <a:p>
            <a:pPr rtl="0"/>
            <a:endParaRPr lang="en-US" sz="1200" b="0" i="0" u="none" strike="noStrike" kern="1200" dirty="0">
              <a:solidFill>
                <a:schemeClr val="tx1"/>
              </a:solidFill>
              <a:latin typeface="+mn-lt"/>
              <a:ea typeface="+mn-ea"/>
              <a:cs typeface="+mn-cs"/>
              <a:hlinkClick r:id="rId41" tooltip="Action of 8 June 1755"/>
            </a:endParaRPr>
          </a:p>
          <a:p>
            <a:pPr rtl="0"/>
            <a:r>
              <a:rPr lang="en-US" sz="1200" b="0" i="0" u="none" strike="noStrike" kern="1200" dirty="0">
                <a:solidFill>
                  <a:schemeClr val="tx1"/>
                </a:solidFill>
                <a:latin typeface="+mn-lt"/>
                <a:ea typeface="+mn-ea"/>
                <a:cs typeface="+mn-cs"/>
                <a:hlinkClick r:id="rId41" tooltip="Action of 8 June 1755"/>
              </a:rPr>
              <a:t>Capture of French ships </a:t>
            </a:r>
            <a:r>
              <a:rPr lang="en-US" sz="1200" b="0" i="0" u="none" strike="noStrike" kern="1200" dirty="0" err="1">
                <a:solidFill>
                  <a:schemeClr val="tx1"/>
                </a:solidFill>
                <a:latin typeface="+mn-lt"/>
                <a:ea typeface="+mn-ea"/>
                <a:cs typeface="+mn-cs"/>
                <a:hlinkClick r:id="rId41" tooltip="Action of 8 June 1755"/>
              </a:rPr>
              <a:t>Alcide</a:t>
            </a:r>
            <a:r>
              <a:rPr lang="en-US" sz="1200" b="0" i="0" u="none" strike="noStrike" kern="1200" dirty="0">
                <a:solidFill>
                  <a:schemeClr val="tx1"/>
                </a:solidFill>
                <a:latin typeface="+mn-lt"/>
                <a:ea typeface="+mn-ea"/>
                <a:cs typeface="+mn-cs"/>
                <a:hlinkClick r:id="rId41" tooltip="Action of 8 June 1755"/>
              </a:rPr>
              <a:t> and Lys</a:t>
            </a:r>
            <a:r>
              <a:rPr lang="en-US" sz="1200" b="0" i="0" kern="1200" dirty="0">
                <a:solidFill>
                  <a:schemeClr val="tx1"/>
                </a:solidFill>
                <a:latin typeface="+mn-lt"/>
                <a:ea typeface="+mn-ea"/>
                <a:cs typeface="+mn-cs"/>
              </a:rPr>
              <a:t> off Newfoundland. The ships were carrying war supplies for Acadians and Mi'kmaq</a:t>
            </a:r>
          </a:p>
          <a:p>
            <a:pPr rtl="0"/>
            <a:r>
              <a:rPr lang="en-US" sz="1200" b="0" i="0" kern="1200" dirty="0">
                <a:solidFill>
                  <a:schemeClr val="tx1"/>
                </a:solidFill>
                <a:latin typeface="+mn-lt"/>
                <a:ea typeface="+mn-ea"/>
                <a:cs typeface="+mn-cs"/>
              </a:rPr>
              <a:t>In the </a:t>
            </a:r>
            <a:r>
              <a:rPr lang="en-US" sz="1200" b="0" i="0" u="none" strike="noStrike" kern="1200" dirty="0">
                <a:solidFill>
                  <a:schemeClr val="tx1"/>
                </a:solidFill>
                <a:latin typeface="+mn-lt"/>
                <a:ea typeface="+mn-ea"/>
                <a:cs typeface="+mn-cs"/>
                <a:hlinkClick r:id="rId41" tooltip="Action of 8 June 1755"/>
              </a:rPr>
              <a:t>Action of 8 June 1755</a:t>
            </a:r>
            <a:r>
              <a:rPr lang="en-US" sz="1200" b="0" i="0" kern="1200" dirty="0">
                <a:solidFill>
                  <a:schemeClr val="tx1"/>
                </a:solidFill>
                <a:latin typeface="+mn-lt"/>
                <a:ea typeface="+mn-ea"/>
                <a:cs typeface="+mn-cs"/>
              </a:rPr>
              <a:t>, a naval battle off </a:t>
            </a:r>
            <a:r>
              <a:rPr lang="en-US" sz="1200" b="0" i="0" u="none" strike="noStrike" kern="1200" dirty="0">
                <a:solidFill>
                  <a:schemeClr val="tx1"/>
                </a:solidFill>
                <a:latin typeface="+mn-lt"/>
                <a:ea typeface="+mn-ea"/>
                <a:cs typeface="+mn-cs"/>
                <a:hlinkClick r:id="rId42" tooltip="Cape Race"/>
              </a:rPr>
              <a:t>Cape Race</a:t>
            </a:r>
            <a:r>
              <a:rPr lang="en-US" sz="1200" b="0" i="0" kern="1200" dirty="0">
                <a:solidFill>
                  <a:schemeClr val="tx1"/>
                </a:solidFill>
                <a:latin typeface="+mn-lt"/>
                <a:ea typeface="+mn-ea"/>
                <a:cs typeface="+mn-cs"/>
              </a:rPr>
              <a:t>, Newfoundland, on board the French ships </a:t>
            </a:r>
            <a:r>
              <a:rPr lang="en-US" sz="1200" b="0" i="0" kern="1200" dirty="0" err="1">
                <a:solidFill>
                  <a:schemeClr val="tx1"/>
                </a:solidFill>
                <a:latin typeface="+mn-lt"/>
                <a:ea typeface="+mn-ea"/>
                <a:cs typeface="+mn-cs"/>
              </a:rPr>
              <a:t>Alcide</a:t>
            </a:r>
            <a:r>
              <a:rPr lang="en-US" sz="1200" b="0" i="0" kern="1200" dirty="0">
                <a:solidFill>
                  <a:schemeClr val="tx1"/>
                </a:solidFill>
                <a:latin typeface="+mn-lt"/>
                <a:ea typeface="+mn-ea"/>
                <a:cs typeface="+mn-cs"/>
              </a:rPr>
              <a:t> and Lys were found 10,000 scalping knives for Acadians and Indians serving under Chief </a:t>
            </a:r>
            <a:r>
              <a:rPr lang="en-US" sz="1200" b="0" i="0" u="none" strike="noStrike" kern="1200" dirty="0">
                <a:solidFill>
                  <a:schemeClr val="tx1"/>
                </a:solidFill>
                <a:latin typeface="+mn-lt"/>
                <a:ea typeface="+mn-ea"/>
                <a:cs typeface="+mn-cs"/>
                <a:hlinkClick r:id="rId43" tooltip="Jean-Baptiste Cope"/>
              </a:rPr>
              <a:t>Jean-</a:t>
            </a:r>
            <a:r>
              <a:rPr lang="en-US" sz="1200" b="0" i="0" u="none" strike="noStrike" kern="1200" dirty="0" err="1">
                <a:solidFill>
                  <a:schemeClr val="tx1"/>
                </a:solidFill>
                <a:latin typeface="+mn-lt"/>
                <a:ea typeface="+mn-ea"/>
                <a:cs typeface="+mn-cs"/>
                <a:hlinkClick r:id="rId43" tooltip="Jean-Baptiste Cope"/>
              </a:rPr>
              <a:t>Baptiste</a:t>
            </a:r>
            <a:r>
              <a:rPr lang="en-US" sz="1200" b="0" i="0" u="none" strike="noStrike" kern="1200" dirty="0">
                <a:solidFill>
                  <a:schemeClr val="tx1"/>
                </a:solidFill>
                <a:latin typeface="+mn-lt"/>
                <a:ea typeface="+mn-ea"/>
                <a:cs typeface="+mn-cs"/>
                <a:hlinkClick r:id="rId43" tooltip="Jean-Baptiste Cope"/>
              </a:rPr>
              <a:t> Cope</a:t>
            </a:r>
            <a:r>
              <a:rPr lang="en-US" sz="1200" b="0" i="0" kern="1200" dirty="0">
                <a:solidFill>
                  <a:schemeClr val="tx1"/>
                </a:solidFill>
                <a:latin typeface="+mn-lt"/>
                <a:ea typeface="+mn-ea"/>
                <a:cs typeface="+mn-cs"/>
              </a:rPr>
              <a:t> and Acadian Beausoleil as they continue to fight Father Le </a:t>
            </a:r>
            <a:r>
              <a:rPr lang="en-US" sz="1200" b="0" i="0" kern="1200" dirty="0" err="1">
                <a:solidFill>
                  <a:schemeClr val="tx1"/>
                </a:solidFill>
                <a:latin typeface="+mn-lt"/>
                <a:ea typeface="+mn-ea"/>
                <a:cs typeface="+mn-cs"/>
              </a:rPr>
              <a:t>Loutre's</a:t>
            </a:r>
            <a:r>
              <a:rPr lang="en-US" sz="1200" b="0" i="0" kern="1200" dirty="0">
                <a:solidFill>
                  <a:schemeClr val="tx1"/>
                </a:solidFill>
                <a:latin typeface="+mn-lt"/>
                <a:ea typeface="+mn-ea"/>
                <a:cs typeface="+mn-cs"/>
              </a:rPr>
              <a:t> War.</a:t>
            </a:r>
            <a:r>
              <a:rPr lang="en-US" sz="1200" b="0" i="0" u="none" strike="noStrike" kern="1200" baseline="30000" dirty="0">
                <a:solidFill>
                  <a:schemeClr val="tx1"/>
                </a:solidFill>
                <a:latin typeface="+mn-lt"/>
                <a:ea typeface="+mn-ea"/>
                <a:cs typeface="+mn-cs"/>
                <a:hlinkClick r:id="rId3"/>
              </a:rPr>
              <a:t>[9]</a:t>
            </a:r>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Broussard was also active in the fight against Lieutenant Colonel </a:t>
            </a:r>
            <a:r>
              <a:rPr lang="en-US" sz="1200" b="0" i="0" u="none" strike="noStrike" kern="1200" dirty="0">
                <a:solidFill>
                  <a:schemeClr val="tx1"/>
                </a:solidFill>
                <a:latin typeface="+mn-lt"/>
                <a:ea typeface="+mn-ea"/>
                <a:cs typeface="+mn-cs"/>
                <a:hlinkClick r:id="rId44" tooltip="Robert Monckton"/>
              </a:rPr>
              <a:t>Robert Monckton</a:t>
            </a:r>
            <a:r>
              <a:rPr lang="en-US" sz="1200" b="0" i="0" kern="1200" dirty="0">
                <a:solidFill>
                  <a:schemeClr val="tx1"/>
                </a:solidFill>
                <a:latin typeface="+mn-lt"/>
                <a:ea typeface="+mn-ea"/>
                <a:cs typeface="+mn-cs"/>
              </a:rPr>
              <a:t> in the </a:t>
            </a:r>
            <a:r>
              <a:rPr lang="en-US" sz="1200" b="0" i="0" u="none" strike="noStrike" kern="1200" dirty="0">
                <a:solidFill>
                  <a:schemeClr val="tx1"/>
                </a:solidFill>
                <a:latin typeface="+mn-lt"/>
                <a:ea typeface="+mn-ea"/>
                <a:cs typeface="+mn-cs"/>
                <a:hlinkClick r:id="rId45" tooltip="Battle of Beausejour"/>
              </a:rPr>
              <a:t>Battle of </a:t>
            </a:r>
            <a:r>
              <a:rPr lang="en-US" sz="1200" b="0" i="0" u="none" strike="noStrike" kern="1200" dirty="0" err="1">
                <a:solidFill>
                  <a:schemeClr val="tx1"/>
                </a:solidFill>
                <a:latin typeface="+mn-lt"/>
                <a:ea typeface="+mn-ea"/>
                <a:cs typeface="+mn-cs"/>
                <a:hlinkClick r:id="rId45" tooltip="Battle of Beausejour"/>
              </a:rPr>
              <a:t>Beausejour</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[10]</a:t>
            </a:r>
            <a:endParaRPr lang="en-US" sz="1200" b="0" i="0" kern="1200" dirty="0">
              <a:solidFill>
                <a:schemeClr val="tx1"/>
              </a:solidFill>
              <a:latin typeface="+mn-lt"/>
              <a:ea typeface="+mn-ea"/>
              <a:cs typeface="+mn-cs"/>
            </a:endParaRPr>
          </a:p>
          <a:p>
            <a:pPr rtl="0"/>
            <a:endParaRPr lang="en-US" sz="1200" b="1" i="0" kern="1200" dirty="0">
              <a:solidFill>
                <a:schemeClr val="tx1"/>
              </a:solidFill>
              <a:latin typeface="+mn-lt"/>
              <a:ea typeface="+mn-ea"/>
              <a:cs typeface="+mn-cs"/>
            </a:endParaRPr>
          </a:p>
          <a:p>
            <a:pPr rtl="0"/>
            <a:r>
              <a:rPr lang="en-US" sz="1200" b="1" i="0" kern="1200" dirty="0">
                <a:solidFill>
                  <a:schemeClr val="tx1"/>
                </a:solidFill>
                <a:latin typeface="+mn-lt"/>
                <a:ea typeface="+mn-ea"/>
                <a:cs typeface="+mn-cs"/>
              </a:rPr>
              <a:t>French and Indian War</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46" tooltip="Edit section: French and Indian War"/>
              </a:rPr>
              <a:t>edit</a:t>
            </a:r>
            <a:r>
              <a:rPr lang="en-US" sz="1200" b="0" i="0" kern="1200" dirty="0">
                <a:solidFill>
                  <a:schemeClr val="tx1"/>
                </a:solidFill>
                <a:latin typeface="+mn-lt"/>
                <a:ea typeface="+mn-ea"/>
                <a:cs typeface="+mn-cs"/>
              </a:rPr>
              <a:t>]</a:t>
            </a:r>
            <a:endParaRPr lang="en-US" sz="1200" b="1"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With Le Loutre imprisoned after the </a:t>
            </a:r>
            <a:r>
              <a:rPr lang="en-US" sz="1200" b="0" i="0" u="none" strike="noStrike" kern="1200" dirty="0">
                <a:solidFill>
                  <a:schemeClr val="tx1"/>
                </a:solidFill>
                <a:latin typeface="+mn-lt"/>
                <a:ea typeface="+mn-ea"/>
                <a:cs typeface="+mn-cs"/>
                <a:hlinkClick r:id="rId45" tooltip="Battle of Beausejour"/>
              </a:rPr>
              <a:t>Battle of </a:t>
            </a:r>
            <a:r>
              <a:rPr lang="en-US" sz="1200" b="0" i="0" u="none" strike="noStrike" kern="1200" dirty="0" err="1">
                <a:solidFill>
                  <a:schemeClr val="tx1"/>
                </a:solidFill>
                <a:latin typeface="+mn-lt"/>
                <a:ea typeface="+mn-ea"/>
                <a:cs typeface="+mn-cs"/>
                <a:hlinkClick r:id="rId45" tooltip="Battle of Beausejour"/>
              </a:rPr>
              <a:t>Beausejour</a:t>
            </a:r>
            <a:r>
              <a:rPr lang="en-US" sz="1200" b="0" i="0" kern="1200" dirty="0">
                <a:solidFill>
                  <a:schemeClr val="tx1"/>
                </a:solidFill>
                <a:latin typeface="+mn-lt"/>
                <a:ea typeface="+mn-ea"/>
                <a:cs typeface="+mn-cs"/>
              </a:rPr>
              <a:t>, Broussard became the leader of an armed resistance during the </a:t>
            </a:r>
            <a:r>
              <a:rPr lang="en-US" sz="1200" b="0" i="0" u="none" strike="noStrike" kern="1200" dirty="0">
                <a:solidFill>
                  <a:schemeClr val="tx1"/>
                </a:solidFill>
                <a:latin typeface="+mn-lt"/>
                <a:ea typeface="+mn-ea"/>
                <a:cs typeface="+mn-cs"/>
                <a:hlinkClick r:id="rId47" tooltip="Expulsion of the Acadians"/>
              </a:rPr>
              <a:t>expulsion of the Acadians</a:t>
            </a:r>
            <a:r>
              <a:rPr lang="en-US" sz="1200" b="0" i="0" kern="1200" dirty="0">
                <a:solidFill>
                  <a:schemeClr val="tx1"/>
                </a:solidFill>
                <a:latin typeface="+mn-lt"/>
                <a:ea typeface="+mn-ea"/>
                <a:cs typeface="+mn-cs"/>
              </a:rPr>
              <a:t> (1755–1764), leading assaults against the British on several occasions between 1755 and 1758 as part of the forces of </a:t>
            </a:r>
            <a:r>
              <a:rPr lang="en-US" sz="1200" b="0" i="0" u="none" strike="noStrike" kern="1200" dirty="0">
                <a:solidFill>
                  <a:schemeClr val="tx1"/>
                </a:solidFill>
                <a:latin typeface="+mn-lt"/>
                <a:ea typeface="+mn-ea"/>
                <a:cs typeface="+mn-cs"/>
                <a:hlinkClick r:id="rId48" tooltip="Charles Deschamps de Boishébert et de Raffetot"/>
              </a:rPr>
              <a:t>Charles </a:t>
            </a:r>
            <a:r>
              <a:rPr lang="en-US" sz="1200" b="0" i="0" u="none" strike="noStrike" kern="1200" dirty="0" err="1">
                <a:solidFill>
                  <a:schemeClr val="tx1"/>
                </a:solidFill>
                <a:latin typeface="+mn-lt"/>
                <a:ea typeface="+mn-ea"/>
                <a:cs typeface="+mn-cs"/>
                <a:hlinkClick r:id="rId48" tooltip="Charles Deschamps de Boishébert et de Raffetot"/>
              </a:rPr>
              <a:t>Deschamps</a:t>
            </a:r>
            <a:r>
              <a:rPr lang="en-US" sz="1200" b="0" i="0" u="none" strike="noStrike" kern="1200" dirty="0">
                <a:solidFill>
                  <a:schemeClr val="tx1"/>
                </a:solidFill>
                <a:latin typeface="+mn-lt"/>
                <a:ea typeface="+mn-ea"/>
                <a:cs typeface="+mn-cs"/>
                <a:hlinkClick r:id="rId48" tooltip="Charles Deschamps de Boishébert et de Raffetot"/>
              </a:rPr>
              <a:t> de </a:t>
            </a:r>
            <a:r>
              <a:rPr lang="en-US" sz="1200" b="0" i="0" u="none" strike="noStrike" kern="1200" dirty="0" err="1">
                <a:solidFill>
                  <a:schemeClr val="tx1"/>
                </a:solidFill>
                <a:latin typeface="+mn-lt"/>
                <a:ea typeface="+mn-ea"/>
                <a:cs typeface="+mn-cs"/>
                <a:hlinkClick r:id="rId48" tooltip="Charles Deschamps de Boishébert et de Raffetot"/>
              </a:rPr>
              <a:t>Boishébert</a:t>
            </a:r>
            <a:r>
              <a:rPr lang="en-US" sz="1200" b="0" i="0" u="none" strike="noStrike" kern="1200" dirty="0">
                <a:solidFill>
                  <a:schemeClr val="tx1"/>
                </a:solidFill>
                <a:latin typeface="+mn-lt"/>
                <a:ea typeface="+mn-ea"/>
                <a:cs typeface="+mn-cs"/>
                <a:hlinkClick r:id="rId48" tooltip="Charles Deschamps de Boishébert et de Raffetot"/>
              </a:rPr>
              <a:t> et de </a:t>
            </a:r>
            <a:r>
              <a:rPr lang="en-US" sz="1200" b="0" i="0" u="none" strike="noStrike" kern="1200" dirty="0" err="1">
                <a:solidFill>
                  <a:schemeClr val="tx1"/>
                </a:solidFill>
                <a:latin typeface="+mn-lt"/>
                <a:ea typeface="+mn-ea"/>
                <a:cs typeface="+mn-cs"/>
                <a:hlinkClick r:id="rId48" tooltip="Charles Deschamps de Boishébert et de Raffetot"/>
              </a:rPr>
              <a:t>Raffetot</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a:t>
            </a:r>
            <a:r>
              <a:rPr lang="en-US" sz="1200" b="0" i="0" kern="1200" dirty="0">
                <a:solidFill>
                  <a:schemeClr val="tx1"/>
                </a:solidFill>
                <a:latin typeface="+mn-lt"/>
                <a:ea typeface="+mn-ea"/>
                <a:cs typeface="+mn-cs"/>
              </a:rPr>
              <a:t> After arming a ship in 1758, Broussard traveled through the upper </a:t>
            </a:r>
            <a:r>
              <a:rPr lang="en-US" sz="1200" b="0" i="0" u="none" strike="noStrike" kern="1200" dirty="0">
                <a:solidFill>
                  <a:schemeClr val="tx1"/>
                </a:solidFill>
                <a:latin typeface="+mn-lt"/>
                <a:ea typeface="+mn-ea"/>
                <a:cs typeface="+mn-cs"/>
                <a:hlinkClick r:id="rId49" tooltip="Bay of Fundy"/>
              </a:rPr>
              <a:t>Bay of Fundy</a:t>
            </a:r>
            <a:r>
              <a:rPr lang="en-US" sz="1200" b="0" i="0" kern="1200" dirty="0">
                <a:solidFill>
                  <a:schemeClr val="tx1"/>
                </a:solidFill>
                <a:latin typeface="+mn-lt"/>
                <a:ea typeface="+mn-ea"/>
                <a:cs typeface="+mn-cs"/>
              </a:rPr>
              <a:t> region, where he attacked the British. His ship was seized in November 1758. He was then forced to flee, travelling first to the </a:t>
            </a:r>
            <a:r>
              <a:rPr lang="en-US" sz="1200" b="0" i="0" u="none" strike="noStrike" kern="1200" dirty="0" err="1">
                <a:solidFill>
                  <a:schemeClr val="tx1"/>
                </a:solidFill>
                <a:latin typeface="+mn-lt"/>
                <a:ea typeface="+mn-ea"/>
                <a:cs typeface="+mn-cs"/>
                <a:hlinkClick r:id="rId50" tooltip="Miramichi Valley"/>
              </a:rPr>
              <a:t>Miramichi</a:t>
            </a:r>
            <a:r>
              <a:rPr lang="en-US" sz="1200" b="0" i="0" kern="1200" dirty="0">
                <a:solidFill>
                  <a:schemeClr val="tx1"/>
                </a:solidFill>
                <a:latin typeface="+mn-lt"/>
                <a:ea typeface="+mn-ea"/>
                <a:cs typeface="+mn-cs"/>
              </a:rPr>
              <a:t> and later imprisoned at </a:t>
            </a:r>
            <a:r>
              <a:rPr lang="en-US" sz="1200" b="0" i="0" u="none" strike="noStrike" kern="1200" dirty="0">
                <a:solidFill>
                  <a:schemeClr val="tx1"/>
                </a:solidFill>
                <a:latin typeface="+mn-lt"/>
                <a:ea typeface="+mn-ea"/>
                <a:cs typeface="+mn-cs"/>
                <a:hlinkClick r:id="rId51" tooltip="Fort Edward (Nova Scotia)"/>
              </a:rPr>
              <a:t>Fort Edward</a:t>
            </a:r>
            <a:r>
              <a:rPr lang="en-US" sz="1200" b="0" i="0" kern="1200" dirty="0">
                <a:solidFill>
                  <a:schemeClr val="tx1"/>
                </a:solidFill>
                <a:latin typeface="+mn-lt"/>
                <a:ea typeface="+mn-ea"/>
                <a:cs typeface="+mn-cs"/>
              </a:rPr>
              <a:t> in 1762. Finally, he was transferred and imprisoned with other Acadians in </a:t>
            </a:r>
            <a:r>
              <a:rPr lang="en-US" sz="1200" b="0" i="0" u="none" strike="noStrike" kern="1200" dirty="0">
                <a:solidFill>
                  <a:schemeClr val="tx1"/>
                </a:solidFill>
                <a:latin typeface="+mn-lt"/>
                <a:ea typeface="+mn-ea"/>
                <a:cs typeface="+mn-cs"/>
                <a:hlinkClick r:id="rId52" tooltip="City of Halifax"/>
              </a:rPr>
              <a:t>Halifax, Nova Scotia</a:t>
            </a:r>
            <a:r>
              <a:rPr lang="en-US" sz="1200" b="0" i="0" kern="1200" dirty="0">
                <a:solidFill>
                  <a:schemeClr val="tx1"/>
                </a:solidFill>
                <a:latin typeface="+mn-lt"/>
                <a:ea typeface="+mn-ea"/>
                <a:cs typeface="+mn-cs"/>
              </a:rPr>
              <a:t>.</a:t>
            </a:r>
          </a:p>
          <a:p>
            <a:pPr rtl="0"/>
            <a:endParaRPr lang="en-US" sz="1200" b="1" i="0" kern="1200" dirty="0">
              <a:solidFill>
                <a:schemeClr val="tx1"/>
              </a:solidFill>
              <a:latin typeface="+mn-lt"/>
              <a:ea typeface="+mn-ea"/>
              <a:cs typeface="+mn-cs"/>
            </a:endParaRPr>
          </a:p>
          <a:p>
            <a:pPr rtl="0"/>
            <a:r>
              <a:rPr lang="en-US" sz="1200" b="1" i="0" kern="1200" dirty="0">
                <a:solidFill>
                  <a:schemeClr val="tx1"/>
                </a:solidFill>
                <a:latin typeface="+mn-lt"/>
                <a:ea typeface="+mn-ea"/>
                <a:cs typeface="+mn-cs"/>
              </a:rPr>
              <a:t>Arrival at Louisiana</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53" tooltip="Edit section: Arrival at Louisiana"/>
              </a:rPr>
              <a:t>edit</a:t>
            </a:r>
            <a:r>
              <a:rPr lang="en-US" sz="1200" b="0" i="0" kern="1200" dirty="0">
                <a:solidFill>
                  <a:schemeClr val="tx1"/>
                </a:solidFill>
                <a:latin typeface="+mn-lt"/>
                <a:ea typeface="+mn-ea"/>
                <a:cs typeface="+mn-cs"/>
              </a:rPr>
              <a:t>]</a:t>
            </a:r>
            <a:endParaRPr lang="en-US" sz="1200" b="1"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Released in 1764, the year after the signing of the Treaty of Paris, Broussard left Nova Scotia, along with his family and hundreds of other Acadians, to </a:t>
            </a:r>
            <a:r>
              <a:rPr lang="en-US" sz="1200" b="0" i="0" u="none" strike="noStrike" kern="1200" dirty="0">
                <a:solidFill>
                  <a:schemeClr val="tx1"/>
                </a:solidFill>
                <a:latin typeface="+mn-lt"/>
                <a:ea typeface="+mn-ea"/>
                <a:cs typeface="+mn-cs"/>
                <a:hlinkClick r:id="rId54" tooltip="Saint-Domingue"/>
              </a:rPr>
              <a:t>Saint-</a:t>
            </a:r>
            <a:r>
              <a:rPr lang="en-US" sz="1200" b="0" i="0" u="none" strike="noStrike" kern="1200" dirty="0" err="1">
                <a:solidFill>
                  <a:schemeClr val="tx1"/>
                </a:solidFill>
                <a:latin typeface="+mn-lt"/>
                <a:ea typeface="+mn-ea"/>
                <a:cs typeface="+mn-cs"/>
                <a:hlinkClick r:id="rId54" tooltip="Saint-Domingue"/>
              </a:rPr>
              <a:t>Domingue</a:t>
            </a:r>
            <a:r>
              <a:rPr lang="en-US" sz="1200" b="0" i="0" kern="1200" dirty="0">
                <a:solidFill>
                  <a:schemeClr val="tx1"/>
                </a:solidFill>
                <a:latin typeface="+mn-lt"/>
                <a:ea typeface="+mn-ea"/>
                <a:cs typeface="+mn-cs"/>
              </a:rPr>
              <a:t> (present-day Haiti).</a:t>
            </a:r>
            <a:r>
              <a:rPr lang="en-US" sz="1200" b="0" i="0" u="none" strike="noStrike" kern="1200" baseline="30000" dirty="0">
                <a:solidFill>
                  <a:schemeClr val="tx1"/>
                </a:solidFill>
                <a:latin typeface="+mn-lt"/>
                <a:ea typeface="+mn-ea"/>
                <a:cs typeface="+mn-cs"/>
                <a:hlinkClick r:id="rId3"/>
              </a:rPr>
              <a:t>[11]</a:t>
            </a:r>
            <a:r>
              <a:rPr lang="en-US" sz="1200" b="0" i="0" kern="1200" dirty="0">
                <a:solidFill>
                  <a:schemeClr val="tx1"/>
                </a:solidFill>
                <a:latin typeface="+mn-lt"/>
                <a:ea typeface="+mn-ea"/>
                <a:cs typeface="+mn-cs"/>
              </a:rPr>
              <a:t> Unable to adapt to the climate and diseases that was killing Acadians, he led the group to settle in </a:t>
            </a:r>
            <a:r>
              <a:rPr lang="en-US" sz="1200" b="0" i="0" u="none" strike="noStrike" kern="1200" dirty="0">
                <a:solidFill>
                  <a:schemeClr val="tx1"/>
                </a:solidFill>
                <a:latin typeface="+mn-lt"/>
                <a:ea typeface="+mn-ea"/>
                <a:cs typeface="+mn-cs"/>
                <a:hlinkClick r:id="rId14" tooltip="Louisiana"/>
              </a:rPr>
              <a:t>Louisiana</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[12]</a:t>
            </a:r>
            <a:endParaRPr lang="en-US" sz="1200" b="0" i="0" kern="1200" dirty="0">
              <a:solidFill>
                <a:schemeClr val="tx1"/>
              </a:solidFill>
              <a:latin typeface="+mn-lt"/>
              <a:ea typeface="+mn-ea"/>
              <a:cs typeface="+mn-cs"/>
            </a:endParaRPr>
          </a:p>
          <a:p>
            <a:pPr rtl="0"/>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He was among the first 200 </a:t>
            </a:r>
            <a:r>
              <a:rPr lang="en-US" sz="1200" b="0" i="0" u="none" strike="noStrike" kern="1200" dirty="0">
                <a:solidFill>
                  <a:schemeClr val="tx1"/>
                </a:solidFill>
                <a:latin typeface="+mn-lt"/>
                <a:ea typeface="+mn-ea"/>
                <a:cs typeface="+mn-cs"/>
                <a:hlinkClick r:id="rId16" tooltip="Acadians"/>
              </a:rPr>
              <a:t>Acadians</a:t>
            </a:r>
            <a:r>
              <a:rPr lang="en-US" sz="1200" b="0" i="0" kern="1200" dirty="0">
                <a:solidFill>
                  <a:schemeClr val="tx1"/>
                </a:solidFill>
                <a:latin typeface="+mn-lt"/>
                <a:ea typeface="+mn-ea"/>
                <a:cs typeface="+mn-cs"/>
              </a:rPr>
              <a:t> to arrive in Louisiana on February 27, 1765, aboard the </a:t>
            </a:r>
            <a:r>
              <a:rPr lang="en-US" sz="1200" b="0" i="1" kern="1200" dirty="0">
                <a:solidFill>
                  <a:schemeClr val="tx1"/>
                </a:solidFill>
                <a:latin typeface="+mn-lt"/>
                <a:ea typeface="+mn-ea"/>
                <a:cs typeface="+mn-cs"/>
              </a:rPr>
              <a:t>Santo Domingo</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[13]</a:t>
            </a:r>
            <a:r>
              <a:rPr lang="en-US" sz="1200" b="0" i="0" kern="1200" dirty="0">
                <a:solidFill>
                  <a:schemeClr val="tx1"/>
                </a:solidFill>
                <a:latin typeface="+mn-lt"/>
                <a:ea typeface="+mn-ea"/>
                <a:cs typeface="+mn-cs"/>
              </a:rPr>
              <a:t> On April 8, 1765, he was appointed militia captain and commander of the "Acadians of the </a:t>
            </a:r>
            <a:r>
              <a:rPr lang="en-US" sz="1200" b="0" i="0" u="none" strike="noStrike" kern="1200" dirty="0" err="1">
                <a:solidFill>
                  <a:schemeClr val="tx1"/>
                </a:solidFill>
                <a:latin typeface="+mn-lt"/>
                <a:ea typeface="+mn-ea"/>
                <a:cs typeface="+mn-cs"/>
                <a:hlinkClick r:id="rId15" tooltip="Atakapa"/>
              </a:rPr>
              <a:t>Atakapas</a:t>
            </a:r>
            <a:r>
              <a:rPr lang="en-US" sz="1200" b="0" i="0" kern="1200" dirty="0">
                <a:solidFill>
                  <a:schemeClr val="tx1"/>
                </a:solidFill>
                <a:latin typeface="+mn-lt"/>
                <a:ea typeface="+mn-ea"/>
                <a:cs typeface="+mn-cs"/>
              </a:rPr>
              <a:t>" the area around present-day St. </a:t>
            </a:r>
            <a:r>
              <a:rPr lang="en-US" sz="1200" b="0" i="0" kern="1200" dirty="0" err="1">
                <a:solidFill>
                  <a:schemeClr val="tx1"/>
                </a:solidFill>
                <a:latin typeface="+mn-lt"/>
                <a:ea typeface="+mn-ea"/>
                <a:cs typeface="+mn-cs"/>
              </a:rPr>
              <a:t>Martinville</a:t>
            </a:r>
            <a:r>
              <a:rPr lang="en-US" sz="1200" b="0" i="0" kern="1200" dirty="0">
                <a:solidFill>
                  <a:schemeClr val="tx1"/>
                </a:solidFill>
                <a:latin typeface="+mn-lt"/>
                <a:ea typeface="+mn-ea"/>
                <a:cs typeface="+mn-cs"/>
              </a:rPr>
              <a:t>, La.</a:t>
            </a:r>
            <a:r>
              <a:rPr lang="en-US" sz="1200" b="0" i="0" u="none" strike="noStrike" kern="1200" baseline="30000" dirty="0">
                <a:solidFill>
                  <a:schemeClr val="tx1"/>
                </a:solidFill>
                <a:latin typeface="+mn-lt"/>
                <a:ea typeface="+mn-ea"/>
                <a:cs typeface="+mn-cs"/>
                <a:hlinkClick r:id="rId3"/>
              </a:rPr>
              <a:t>[1]</a:t>
            </a:r>
            <a:r>
              <a:rPr lang="en-US" sz="1200" b="0" i="0" kern="1200" dirty="0">
                <a:solidFill>
                  <a:schemeClr val="tx1"/>
                </a:solidFill>
                <a:latin typeface="+mn-lt"/>
                <a:ea typeface="+mn-ea"/>
                <a:cs typeface="+mn-cs"/>
              </a:rPr>
              <a:t> Not long after his arrival, Joseph Broussard died near what is now </a:t>
            </a:r>
            <a:r>
              <a:rPr lang="en-US" sz="1200" b="0" i="0" u="none" strike="noStrike" kern="1200" dirty="0">
                <a:solidFill>
                  <a:schemeClr val="tx1"/>
                </a:solidFill>
                <a:latin typeface="+mn-lt"/>
                <a:ea typeface="+mn-ea"/>
                <a:cs typeface="+mn-cs"/>
                <a:hlinkClick r:id="rId55" tooltip="St. Martinville, Louisiana"/>
              </a:rPr>
              <a:t>St. </a:t>
            </a:r>
            <a:r>
              <a:rPr lang="en-US" sz="1200" b="0" i="0" u="none" strike="noStrike" kern="1200" dirty="0" err="1">
                <a:solidFill>
                  <a:schemeClr val="tx1"/>
                </a:solidFill>
                <a:latin typeface="+mn-lt"/>
                <a:ea typeface="+mn-ea"/>
                <a:cs typeface="+mn-cs"/>
                <a:hlinkClick r:id="rId55" tooltip="St. Martinville, Louisiana"/>
              </a:rPr>
              <a:t>Martinville</a:t>
            </a:r>
            <a:r>
              <a:rPr lang="en-US" sz="1200" b="0" i="0" kern="1200" dirty="0">
                <a:solidFill>
                  <a:schemeClr val="tx1"/>
                </a:solidFill>
                <a:latin typeface="+mn-lt"/>
                <a:ea typeface="+mn-ea"/>
                <a:cs typeface="+mn-cs"/>
              </a:rPr>
              <a:t> at the presumed age of 63. The exact date of his death is unknown, but it is assumed to have been on or about October 20, 1765. Many of his descendants live in southern Louisiana and Nova Scotia.</a:t>
            </a:r>
          </a:p>
          <a:p>
            <a:pPr rtl="0"/>
            <a:endParaRPr lang="en-US" sz="1200" b="0" i="0" kern="1200" dirty="0">
              <a:solidFill>
                <a:schemeClr val="tx1"/>
              </a:solidFill>
              <a:latin typeface="+mn-lt"/>
              <a:ea typeface="+mn-ea"/>
              <a:cs typeface="+mn-cs"/>
            </a:endParaRPr>
          </a:p>
          <a:p>
            <a:pPr rtl="0"/>
            <a:r>
              <a:rPr lang="en-US" sz="1200" b="0" i="0" kern="1200" dirty="0" err="1">
                <a:solidFill>
                  <a:schemeClr val="tx1"/>
                </a:solidFill>
                <a:latin typeface="+mn-lt"/>
                <a:ea typeface="+mn-ea"/>
                <a:cs typeface="+mn-cs"/>
              </a:rPr>
              <a:t>Descendancy</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56" tooltip="Edit section: Descendancy"/>
              </a:rPr>
              <a:t>edit</a:t>
            </a:r>
            <a:r>
              <a:rPr lang="en-US" sz="1200" b="0" i="0" kern="1200" dirty="0">
                <a:solidFill>
                  <a:schemeClr val="tx1"/>
                </a:solidFill>
                <a:latin typeface="+mn-lt"/>
                <a:ea typeface="+mn-ea"/>
                <a:cs typeface="+mn-cs"/>
              </a:rPr>
              <a:t>]</a:t>
            </a:r>
          </a:p>
          <a:p>
            <a:pPr rtl="0"/>
            <a:r>
              <a:rPr lang="en-US" sz="1200" b="0" i="0" kern="1200" dirty="0">
                <a:solidFill>
                  <a:schemeClr val="tx1"/>
                </a:solidFill>
                <a:latin typeface="+mn-lt"/>
                <a:ea typeface="+mn-ea"/>
                <a:cs typeface="+mn-cs"/>
              </a:rPr>
              <a:t>Broussard's 21st-century descendants include </a:t>
            </a:r>
            <a:r>
              <a:rPr lang="en-US" sz="1200" b="0" i="0" u="none" strike="noStrike" kern="1200" dirty="0" err="1">
                <a:solidFill>
                  <a:schemeClr val="tx1"/>
                </a:solidFill>
                <a:latin typeface="+mn-lt"/>
                <a:ea typeface="+mn-ea"/>
                <a:cs typeface="+mn-cs"/>
                <a:hlinkClick r:id="rId57" tooltip="Tina Knowles"/>
              </a:rPr>
              <a:t>Célestine</a:t>
            </a:r>
            <a:r>
              <a:rPr lang="en-US" sz="1200" b="0" i="0" u="none" strike="noStrike" kern="1200" dirty="0">
                <a:solidFill>
                  <a:schemeClr val="tx1"/>
                </a:solidFill>
                <a:latin typeface="+mn-lt"/>
                <a:ea typeface="+mn-ea"/>
                <a:cs typeface="+mn-cs"/>
                <a:hlinkClick r:id="rId57" tooltip="Tina Knowles"/>
              </a:rPr>
              <a:t> "Tina" Knowles</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58" tooltip="Married and maiden names"/>
              </a:rPr>
              <a:t>née</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Beyincé</a:t>
            </a:r>
            <a:r>
              <a:rPr lang="en-US" sz="1200" b="0" i="0" kern="1200" dirty="0">
                <a:solidFill>
                  <a:schemeClr val="tx1"/>
                </a:solidFill>
                <a:latin typeface="+mn-lt"/>
                <a:ea typeface="+mn-ea"/>
                <a:cs typeface="+mn-cs"/>
              </a:rPr>
              <a:t>), her two daughters </a:t>
            </a:r>
            <a:r>
              <a:rPr lang="en-US" sz="1200" b="0" i="0" u="none" strike="noStrike" kern="1200" dirty="0" err="1">
                <a:solidFill>
                  <a:schemeClr val="tx1"/>
                </a:solidFill>
                <a:latin typeface="+mn-lt"/>
                <a:ea typeface="+mn-ea"/>
                <a:cs typeface="+mn-cs"/>
                <a:hlinkClick r:id="rId59" tooltip="Beyoncé Knowles"/>
              </a:rPr>
              <a:t>Beyoncé</a:t>
            </a:r>
            <a:r>
              <a:rPr lang="en-US" sz="1200" b="0" i="0" kern="1200" dirty="0">
                <a:solidFill>
                  <a:schemeClr val="tx1"/>
                </a:solidFill>
                <a:latin typeface="+mn-lt"/>
                <a:ea typeface="+mn-ea"/>
                <a:cs typeface="+mn-cs"/>
              </a:rPr>
              <a:t> and </a:t>
            </a:r>
            <a:r>
              <a:rPr lang="en-US" sz="1200" b="0" i="0" u="none" strike="noStrike" kern="1200" dirty="0" err="1">
                <a:solidFill>
                  <a:schemeClr val="tx1"/>
                </a:solidFill>
                <a:latin typeface="+mn-lt"/>
                <a:ea typeface="+mn-ea"/>
                <a:cs typeface="+mn-cs"/>
                <a:hlinkClick r:id="rId60" tooltip="Solange Knowles"/>
              </a:rPr>
              <a:t>Solange</a:t>
            </a:r>
            <a:r>
              <a:rPr lang="en-US" sz="1200" b="0" i="0" kern="1200" dirty="0">
                <a:solidFill>
                  <a:schemeClr val="tx1"/>
                </a:solidFill>
                <a:latin typeface="+mn-lt"/>
                <a:ea typeface="+mn-ea"/>
                <a:cs typeface="+mn-cs"/>
              </a:rPr>
              <a:t>, and also her four grandchildren Jules, Blue, Sir, and </a:t>
            </a:r>
            <a:r>
              <a:rPr lang="en-US" sz="1200" b="0" i="0" kern="1200" dirty="0" err="1">
                <a:solidFill>
                  <a:schemeClr val="tx1"/>
                </a:solidFill>
                <a:latin typeface="+mn-lt"/>
                <a:ea typeface="+mn-ea"/>
                <a:cs typeface="+mn-cs"/>
              </a:rPr>
              <a:t>Rumi</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[14]</a:t>
            </a:r>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Modern cultural references[</a:t>
            </a:r>
            <a:r>
              <a:rPr lang="en-US" sz="1200" b="0" i="0" u="none" strike="noStrike" kern="1200" dirty="0">
                <a:solidFill>
                  <a:schemeClr val="tx1"/>
                </a:solidFill>
                <a:latin typeface="+mn-lt"/>
                <a:ea typeface="+mn-ea"/>
                <a:cs typeface="+mn-cs"/>
                <a:hlinkClick r:id="rId61" tooltip="Edit section: Modern cultural references"/>
              </a:rPr>
              <a:t>edit</a:t>
            </a:r>
            <a:r>
              <a:rPr lang="en-US" sz="1200" b="0" i="0" kern="1200" dirty="0">
                <a:solidFill>
                  <a:schemeClr val="tx1"/>
                </a:solidFill>
                <a:latin typeface="+mn-lt"/>
                <a:ea typeface="+mn-ea"/>
                <a:cs typeface="+mn-cs"/>
              </a:rPr>
              <a:t>]</a:t>
            </a:r>
          </a:p>
          <a:p>
            <a:pPr rtl="0"/>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The </a:t>
            </a:r>
            <a:r>
              <a:rPr lang="en-US" sz="1200" b="0" i="0" u="none" strike="noStrike" kern="1200" dirty="0">
                <a:solidFill>
                  <a:schemeClr val="tx1"/>
                </a:solidFill>
                <a:latin typeface="+mn-lt"/>
                <a:ea typeface="+mn-ea"/>
                <a:cs typeface="+mn-cs"/>
                <a:hlinkClick r:id="rId62" tooltip="Cajun music"/>
              </a:rPr>
              <a:t>Cajun music</a:t>
            </a:r>
            <a:r>
              <a:rPr lang="en-US" sz="1200" b="0" i="0" kern="1200" dirty="0">
                <a:solidFill>
                  <a:schemeClr val="tx1"/>
                </a:solidFill>
                <a:latin typeface="+mn-lt"/>
                <a:ea typeface="+mn-ea"/>
                <a:cs typeface="+mn-cs"/>
              </a:rPr>
              <a:t> group </a:t>
            </a:r>
            <a:r>
              <a:rPr lang="en-US" sz="1200" b="0" i="0" u="none" strike="noStrike" kern="1200" dirty="0" err="1">
                <a:solidFill>
                  <a:schemeClr val="tx1"/>
                </a:solidFill>
                <a:latin typeface="+mn-lt"/>
                <a:ea typeface="+mn-ea"/>
                <a:cs typeface="+mn-cs"/>
                <a:hlinkClick r:id="rId63" tooltip="BeauSoleil"/>
              </a:rPr>
              <a:t>BeauSoleil</a:t>
            </a:r>
            <a:r>
              <a:rPr lang="en-US" sz="1200" b="0" i="0" kern="1200" dirty="0">
                <a:solidFill>
                  <a:schemeClr val="tx1"/>
                </a:solidFill>
                <a:latin typeface="+mn-lt"/>
                <a:ea typeface="+mn-ea"/>
                <a:cs typeface="+mn-cs"/>
              </a:rPr>
              <a:t> is named after him.</a:t>
            </a:r>
          </a:p>
          <a:p>
            <a:pPr rtl="0"/>
            <a:r>
              <a:rPr lang="en-US" sz="1200" b="0" i="0" kern="1200" dirty="0">
                <a:solidFill>
                  <a:schemeClr val="tx1"/>
                </a:solidFill>
                <a:latin typeface="+mn-lt"/>
                <a:ea typeface="+mn-ea"/>
                <a:cs typeface="+mn-cs"/>
              </a:rPr>
              <a:t>A New Brunswick group "Beausoleil Broussard" was very popular in the 1970s.</a:t>
            </a:r>
          </a:p>
          <a:p>
            <a:pPr rtl="0"/>
            <a:r>
              <a:rPr lang="en-US" sz="1200" b="0" i="0" kern="1200" dirty="0">
                <a:solidFill>
                  <a:schemeClr val="tx1"/>
                </a:solidFill>
                <a:latin typeface="+mn-lt"/>
                <a:ea typeface="+mn-ea"/>
                <a:cs typeface="+mn-cs"/>
              </a:rPr>
              <a:t>He is a character in the novel </a:t>
            </a:r>
            <a:r>
              <a:rPr lang="en-US" sz="1200" b="0" i="1" kern="1200" dirty="0">
                <a:solidFill>
                  <a:schemeClr val="tx1"/>
                </a:solidFill>
                <a:latin typeface="+mn-lt"/>
                <a:ea typeface="+mn-ea"/>
                <a:cs typeface="+mn-cs"/>
              </a:rPr>
              <a:t>Banished from Our Home: The Acadian Diary of Angelique Richard, Grand-Pre, Acadia, 1755</a:t>
            </a:r>
            <a:r>
              <a:rPr lang="en-US" sz="1200" b="0" i="0" kern="1200" dirty="0">
                <a:solidFill>
                  <a:schemeClr val="tx1"/>
                </a:solidFill>
                <a:latin typeface="+mn-lt"/>
                <a:ea typeface="+mn-ea"/>
                <a:cs typeface="+mn-cs"/>
              </a:rPr>
              <a:t> (2004) by Sharon Stewart.</a:t>
            </a:r>
          </a:p>
          <a:p>
            <a:pPr rtl="0"/>
            <a:r>
              <a:rPr lang="en-US" sz="1200" b="0" i="0" kern="1200" dirty="0">
                <a:solidFill>
                  <a:schemeClr val="tx1"/>
                </a:solidFill>
                <a:latin typeface="+mn-lt"/>
                <a:ea typeface="+mn-ea"/>
                <a:cs typeface="+mn-cs"/>
              </a:rPr>
              <a:t>A dramatized, historically inaccurate version of Beausoleil is featured in the Acadian novel </a:t>
            </a:r>
            <a:r>
              <a:rPr lang="en-US" sz="1200" b="0" i="1" kern="1200" dirty="0" err="1">
                <a:solidFill>
                  <a:schemeClr val="tx1"/>
                </a:solidFill>
                <a:latin typeface="+mn-lt"/>
                <a:ea typeface="+mn-ea"/>
                <a:cs typeface="+mn-cs"/>
              </a:rPr>
              <a:t>Pélagie</a:t>
            </a:r>
            <a:r>
              <a:rPr lang="en-US" sz="1200" b="0" i="1" kern="1200" dirty="0">
                <a:solidFill>
                  <a:schemeClr val="tx1"/>
                </a:solidFill>
                <a:latin typeface="+mn-lt"/>
                <a:ea typeface="+mn-ea"/>
                <a:cs typeface="+mn-cs"/>
              </a:rPr>
              <a:t>-la-</a:t>
            </a:r>
            <a:r>
              <a:rPr lang="en-US" sz="1200" b="0" i="1" kern="1200" dirty="0" err="1">
                <a:solidFill>
                  <a:schemeClr val="tx1"/>
                </a:solidFill>
                <a:latin typeface="+mn-lt"/>
                <a:ea typeface="+mn-ea"/>
                <a:cs typeface="+mn-cs"/>
              </a:rPr>
              <a:t>Charette</a:t>
            </a:r>
            <a:r>
              <a:rPr lang="en-US" sz="1200" b="0" i="1" kern="1200" dirty="0">
                <a:solidFill>
                  <a:schemeClr val="tx1"/>
                </a:solidFill>
                <a:latin typeface="+mn-lt"/>
                <a:ea typeface="+mn-ea"/>
                <a:cs typeface="+mn-cs"/>
              </a:rPr>
              <a:t>,</a:t>
            </a:r>
            <a:r>
              <a:rPr lang="en-US" sz="1200" b="0" i="0" kern="1200" dirty="0">
                <a:solidFill>
                  <a:schemeClr val="tx1"/>
                </a:solidFill>
                <a:latin typeface="+mn-lt"/>
                <a:ea typeface="+mn-ea"/>
                <a:cs typeface="+mn-cs"/>
              </a:rPr>
              <a:t> by </a:t>
            </a:r>
            <a:r>
              <a:rPr lang="en-US" sz="1200" b="0" i="0" kern="1200" dirty="0" err="1">
                <a:solidFill>
                  <a:schemeClr val="tx1"/>
                </a:solidFill>
                <a:latin typeface="+mn-lt"/>
                <a:ea typeface="+mn-ea"/>
                <a:cs typeface="+mn-cs"/>
              </a:rPr>
              <a:t>Antonine</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Maillet</a:t>
            </a:r>
            <a:r>
              <a:rPr lang="en-US" sz="1200" b="0" i="0" kern="1200" dirty="0">
                <a:solidFill>
                  <a:schemeClr val="tx1"/>
                </a:solidFill>
                <a:latin typeface="+mn-lt"/>
                <a:ea typeface="+mn-ea"/>
                <a:cs typeface="+mn-cs"/>
              </a:rPr>
              <a:t>.</a:t>
            </a:r>
          </a:p>
          <a:p>
            <a:pPr rtl="0"/>
            <a:r>
              <a:rPr lang="en-US" sz="1200" b="0" i="0" kern="1200" dirty="0">
                <a:solidFill>
                  <a:schemeClr val="tx1"/>
                </a:solidFill>
                <a:latin typeface="+mn-lt"/>
                <a:ea typeface="+mn-ea"/>
                <a:cs typeface="+mn-cs"/>
              </a:rPr>
              <a:t>Part of his militant Acadian hero story is told in the documentary feature "Zachary Richard, Cajun Heart" by Acadian director Phil Comeau.</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34</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r>
              <a:rPr lang="en-US" sz="1200" dirty="0" err="1"/>
              <a:t>Stoney</a:t>
            </a:r>
            <a:r>
              <a:rPr lang="en-US" sz="1200" dirty="0"/>
              <a:t> Creek is 26.1 miles from mouth of River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sz="1200" b="0" i="0" kern="1200" dirty="0">
                <a:solidFill>
                  <a:schemeClr val="tx1"/>
                </a:solidFill>
                <a:latin typeface="+mn-lt"/>
                <a:ea typeface="+mn-ea"/>
                <a:cs typeface="+mn-cs"/>
              </a:rPr>
              <a:t>Joseph Broussard</a:t>
            </a:r>
          </a:p>
          <a:p>
            <a:r>
              <a:rPr lang="en-US" sz="1200" b="0" i="0" kern="1200" dirty="0">
                <a:solidFill>
                  <a:schemeClr val="tx1"/>
                </a:solidFill>
                <a:latin typeface="+mn-lt"/>
                <a:ea typeface="+mn-ea"/>
                <a:cs typeface="+mn-cs"/>
              </a:rPr>
              <a:t>From Wikipedia, the free encyclopedia</a:t>
            </a:r>
          </a:p>
          <a:p>
            <a:pPr rtl="0"/>
            <a:r>
              <a:rPr lang="en-US" sz="1200" b="0" i="0" u="none" strike="noStrike" kern="1200" dirty="0">
                <a:solidFill>
                  <a:schemeClr val="tx1"/>
                </a:solidFill>
                <a:latin typeface="+mn-lt"/>
                <a:ea typeface="+mn-ea"/>
                <a:cs typeface="+mn-cs"/>
                <a:hlinkClick r:id="rId3"/>
              </a:rPr>
              <a:t>Jump to </a:t>
            </a:r>
            <a:r>
              <a:rPr lang="en-US" sz="1200" b="0" i="0" u="none" strike="noStrike" kern="1200" dirty="0" err="1">
                <a:solidFill>
                  <a:schemeClr val="tx1"/>
                </a:solidFill>
                <a:latin typeface="+mn-lt"/>
                <a:ea typeface="+mn-ea"/>
                <a:cs typeface="+mn-cs"/>
                <a:hlinkClick r:id="rId3"/>
              </a:rPr>
              <a:t>navigationJump</a:t>
            </a:r>
            <a:r>
              <a:rPr lang="en-US" sz="1200" b="0" i="0" u="none" strike="noStrike" kern="1200" dirty="0">
                <a:solidFill>
                  <a:schemeClr val="tx1"/>
                </a:solidFill>
                <a:latin typeface="+mn-lt"/>
                <a:ea typeface="+mn-ea"/>
                <a:cs typeface="+mn-cs"/>
                <a:hlinkClick r:id="rId3"/>
              </a:rPr>
              <a:t> to </a:t>
            </a:r>
            <a:r>
              <a:rPr lang="en-US" sz="1200" b="0" i="0" u="none" strike="noStrike" kern="1200" dirty="0" err="1">
                <a:solidFill>
                  <a:schemeClr val="tx1"/>
                </a:solidFill>
                <a:latin typeface="+mn-lt"/>
                <a:ea typeface="+mn-ea"/>
                <a:cs typeface="+mn-cs"/>
                <a:hlinkClick r:id="rId3"/>
              </a:rPr>
              <a:t>search</a:t>
            </a:r>
            <a:r>
              <a:rPr lang="en-US" sz="1200" b="0" i="1" kern="1200" dirty="0" err="1">
                <a:solidFill>
                  <a:schemeClr val="tx1"/>
                </a:solidFill>
                <a:latin typeface="+mn-lt"/>
                <a:ea typeface="+mn-ea"/>
                <a:cs typeface="+mn-cs"/>
              </a:rPr>
              <a:t>For</a:t>
            </a:r>
            <a:r>
              <a:rPr lang="en-US" sz="1200" b="0" i="1" kern="1200" dirty="0">
                <a:solidFill>
                  <a:schemeClr val="tx1"/>
                </a:solidFill>
                <a:latin typeface="+mn-lt"/>
                <a:ea typeface="+mn-ea"/>
                <a:cs typeface="+mn-cs"/>
              </a:rPr>
              <a:t> the rice grower and miller in southeast Texas, see </a:t>
            </a:r>
            <a:r>
              <a:rPr lang="en-US" sz="1200" b="0" i="1" u="none" strike="noStrike" kern="1200" dirty="0">
                <a:solidFill>
                  <a:schemeClr val="tx1"/>
                </a:solidFill>
                <a:latin typeface="+mn-lt"/>
                <a:ea typeface="+mn-ea"/>
                <a:cs typeface="+mn-cs"/>
                <a:hlinkClick r:id="rId4" tooltip="Joseph Eloi Broussard"/>
              </a:rPr>
              <a:t>Joseph </a:t>
            </a:r>
            <a:r>
              <a:rPr lang="en-US" sz="1200" b="0" i="1" u="none" strike="noStrike" kern="1200" dirty="0" err="1">
                <a:solidFill>
                  <a:schemeClr val="tx1"/>
                </a:solidFill>
                <a:latin typeface="+mn-lt"/>
                <a:ea typeface="+mn-ea"/>
                <a:cs typeface="+mn-cs"/>
                <a:hlinkClick r:id="rId4" tooltip="Joseph Eloi Broussard"/>
              </a:rPr>
              <a:t>Eloi</a:t>
            </a:r>
            <a:r>
              <a:rPr lang="en-US" sz="1200" b="0" i="1" u="none" strike="noStrike" kern="1200" dirty="0">
                <a:solidFill>
                  <a:schemeClr val="tx1"/>
                </a:solidFill>
                <a:latin typeface="+mn-lt"/>
                <a:ea typeface="+mn-ea"/>
                <a:cs typeface="+mn-cs"/>
                <a:hlinkClick r:id="rId4" tooltip="Joseph Eloi Broussard"/>
              </a:rPr>
              <a:t> Broussard</a:t>
            </a:r>
            <a:r>
              <a:rPr lang="en-US" sz="1200" b="0" i="1" kern="1200" dirty="0">
                <a:solidFill>
                  <a:schemeClr val="tx1"/>
                </a:solidFill>
                <a:latin typeface="+mn-lt"/>
                <a:ea typeface="+mn-ea"/>
                <a:cs typeface="+mn-cs"/>
              </a:rPr>
              <a:t>.</a:t>
            </a:r>
          </a:p>
          <a:p>
            <a:pPr rtl="0"/>
            <a:r>
              <a:rPr lang="en-US" sz="1200" b="0" i="0" kern="1200" dirty="0">
                <a:solidFill>
                  <a:schemeClr val="tx1"/>
                </a:solidFill>
                <a:latin typeface="+mn-lt"/>
                <a:ea typeface="+mn-ea"/>
                <a:cs typeface="+mn-cs"/>
              </a:rPr>
              <a:t>Joseph Broussard</a:t>
            </a:r>
          </a:p>
          <a:p>
            <a:pPr rtl="0" fontAlgn="t"/>
            <a:r>
              <a:rPr lang="en-US" sz="1200" b="0" i="0" kern="1200" dirty="0">
                <a:solidFill>
                  <a:schemeClr val="tx1"/>
                </a:solidFill>
                <a:latin typeface="+mn-lt"/>
                <a:ea typeface="+mn-ea"/>
                <a:cs typeface="+mn-cs"/>
              </a:rPr>
              <a:t>Joseph Broussard, known as "Beausoleil". A portrait by </a:t>
            </a:r>
            <a:r>
              <a:rPr lang="en-US" sz="1200" b="0" i="0" u="none" strike="noStrike" kern="1200" dirty="0">
                <a:solidFill>
                  <a:schemeClr val="tx1"/>
                </a:solidFill>
                <a:latin typeface="+mn-lt"/>
                <a:ea typeface="+mn-ea"/>
                <a:cs typeface="+mn-cs"/>
                <a:hlinkClick r:id="rId5" tooltip="Herb Roe"/>
              </a:rPr>
              <a:t>Herb Roe</a:t>
            </a:r>
            <a:r>
              <a:rPr lang="en-US" sz="1200" b="0" i="0" kern="1200" dirty="0">
                <a:solidFill>
                  <a:schemeClr val="tx1"/>
                </a:solidFill>
                <a:latin typeface="+mn-lt"/>
                <a:ea typeface="+mn-ea"/>
                <a:cs typeface="+mn-cs"/>
              </a:rPr>
              <a:t>.</a:t>
            </a:r>
          </a:p>
          <a:p>
            <a:pPr rtl="0" fontAlgn="t"/>
            <a:r>
              <a:rPr lang="en-US" sz="1200" b="0" i="0" kern="1200" dirty="0">
                <a:solidFill>
                  <a:schemeClr val="tx1"/>
                </a:solidFill>
                <a:latin typeface="+mn-lt"/>
                <a:ea typeface="+mn-ea"/>
                <a:cs typeface="+mn-cs"/>
              </a:rPr>
              <a:t>Nickname(s)</a:t>
            </a:r>
            <a:r>
              <a:rPr lang="en-US" sz="1200" b="0" i="1" kern="1200" dirty="0">
                <a:solidFill>
                  <a:schemeClr val="tx1"/>
                </a:solidFill>
                <a:latin typeface="+mn-lt"/>
                <a:ea typeface="+mn-ea"/>
                <a:cs typeface="+mn-cs"/>
              </a:rPr>
              <a:t>Beausoleil</a:t>
            </a:r>
            <a:r>
              <a:rPr lang="en-US" sz="1200" b="0" i="0" kern="1200" dirty="0">
                <a:solidFill>
                  <a:schemeClr val="tx1"/>
                </a:solidFill>
                <a:latin typeface="+mn-lt"/>
                <a:ea typeface="+mn-ea"/>
                <a:cs typeface="+mn-cs"/>
              </a:rPr>
              <a:t>Born1702</a:t>
            </a:r>
            <a:br>
              <a:rPr lang="en-US" sz="1200" b="0" i="0" kern="1200" dirty="0">
                <a:solidFill>
                  <a:schemeClr val="tx1"/>
                </a:solidFill>
                <a:latin typeface="+mn-lt"/>
                <a:ea typeface="+mn-ea"/>
                <a:cs typeface="+mn-cs"/>
              </a:rPr>
            </a:br>
            <a:r>
              <a:rPr lang="en-US" sz="1200" b="0" i="0" u="none" strike="noStrike" kern="1200" dirty="0">
                <a:solidFill>
                  <a:schemeClr val="tx1"/>
                </a:solidFill>
                <a:latin typeface="+mn-lt"/>
                <a:ea typeface="+mn-ea"/>
                <a:cs typeface="+mn-cs"/>
                <a:hlinkClick r:id="rId6" tooltip="Port-Royal (Acadia)"/>
              </a:rPr>
              <a:t>Port-Royal</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7" tooltip="Acadia"/>
              </a:rPr>
              <a:t>Acadia</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8" tooltip="New France"/>
              </a:rPr>
              <a:t>New France</a:t>
            </a:r>
            <a:r>
              <a:rPr lang="en-US" sz="1200" b="0" i="0" kern="1200" dirty="0">
                <a:solidFill>
                  <a:schemeClr val="tx1"/>
                </a:solidFill>
                <a:latin typeface="+mn-lt"/>
                <a:ea typeface="+mn-ea"/>
                <a:cs typeface="+mn-cs"/>
              </a:rPr>
              <a:t/>
            </a:r>
            <a:br>
              <a:rPr lang="en-US" sz="1200" b="0" i="0" kern="1200" dirty="0">
                <a:solidFill>
                  <a:schemeClr val="tx1"/>
                </a:solidFill>
                <a:latin typeface="+mn-lt"/>
                <a:ea typeface="+mn-ea"/>
                <a:cs typeface="+mn-cs"/>
              </a:rPr>
            </a:br>
            <a:r>
              <a:rPr lang="en-US" sz="1200" b="0" i="0" kern="1200" dirty="0">
                <a:solidFill>
                  <a:schemeClr val="tx1"/>
                </a:solidFill>
                <a:latin typeface="+mn-lt"/>
                <a:ea typeface="+mn-ea"/>
                <a:cs typeface="+mn-cs"/>
              </a:rPr>
              <a:t>(present-day </a:t>
            </a:r>
            <a:r>
              <a:rPr lang="en-US" sz="1200" b="0" i="0" u="none" strike="noStrike" kern="1200" dirty="0">
                <a:solidFill>
                  <a:schemeClr val="tx1"/>
                </a:solidFill>
                <a:latin typeface="+mn-lt"/>
                <a:ea typeface="+mn-ea"/>
                <a:cs typeface="+mn-cs"/>
                <a:hlinkClick r:id="rId9" tooltip="Annapolis Royal"/>
              </a:rPr>
              <a:t>Annapolis Royal</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10" tooltip="Nova Scotia"/>
              </a:rPr>
              <a:t>Nova Scotia</a:t>
            </a:r>
            <a:r>
              <a:rPr lang="en-US" sz="1200" b="0" i="0" kern="1200" dirty="0">
                <a:solidFill>
                  <a:schemeClr val="tx1"/>
                </a:solidFill>
                <a:latin typeface="+mn-lt"/>
                <a:ea typeface="+mn-ea"/>
                <a:cs typeface="+mn-cs"/>
              </a:rPr>
              <a:t>, Canada)Died1765 (aged 62–63)</a:t>
            </a:r>
            <a:br>
              <a:rPr lang="en-US" sz="1200" b="0" i="0" kern="1200" dirty="0">
                <a:solidFill>
                  <a:schemeClr val="tx1"/>
                </a:solidFill>
                <a:latin typeface="+mn-lt"/>
                <a:ea typeface="+mn-ea"/>
                <a:cs typeface="+mn-cs"/>
              </a:rPr>
            </a:br>
            <a:r>
              <a:rPr lang="en-US" sz="1200" b="0" i="0" u="none" strike="noStrike" kern="1200" dirty="0">
                <a:solidFill>
                  <a:schemeClr val="tx1"/>
                </a:solidFill>
                <a:latin typeface="+mn-lt"/>
                <a:ea typeface="+mn-ea"/>
                <a:cs typeface="+mn-cs"/>
                <a:hlinkClick r:id="rId11" tooltip="Loreauville, Louisiana"/>
              </a:rPr>
              <a:t>St. </a:t>
            </a:r>
            <a:r>
              <a:rPr lang="en-US" sz="1200" b="0" i="0" u="none" strike="noStrike" kern="1200" dirty="0" err="1">
                <a:solidFill>
                  <a:schemeClr val="tx1"/>
                </a:solidFill>
                <a:latin typeface="+mn-lt"/>
                <a:ea typeface="+mn-ea"/>
                <a:cs typeface="+mn-cs"/>
                <a:hlinkClick r:id="rId11" tooltip="Loreauville, Louisiana"/>
              </a:rPr>
              <a:t>Martinville</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12" tooltip="Louisiana (New Spain)"/>
              </a:rPr>
              <a:t>Louisiana</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13" tooltip="New Spain"/>
              </a:rPr>
              <a:t>New Spain</a:t>
            </a:r>
            <a:r>
              <a:rPr lang="en-US" sz="1200" b="0" i="0" kern="1200" dirty="0">
                <a:solidFill>
                  <a:schemeClr val="tx1"/>
                </a:solidFill>
                <a:latin typeface="+mn-lt"/>
                <a:ea typeface="+mn-ea"/>
                <a:cs typeface="+mn-cs"/>
              </a:rPr>
              <a:t/>
            </a:r>
            <a:br>
              <a:rPr lang="en-US" sz="1200" b="0" i="0" kern="1200" dirty="0">
                <a:solidFill>
                  <a:schemeClr val="tx1"/>
                </a:solidFill>
                <a:latin typeface="+mn-lt"/>
                <a:ea typeface="+mn-ea"/>
                <a:cs typeface="+mn-cs"/>
              </a:rPr>
            </a:br>
            <a:r>
              <a:rPr lang="en-US" sz="1200" b="0" i="0" kern="1200" dirty="0">
                <a:solidFill>
                  <a:schemeClr val="tx1"/>
                </a:solidFill>
                <a:latin typeface="+mn-lt"/>
                <a:ea typeface="+mn-ea"/>
                <a:cs typeface="+mn-cs"/>
              </a:rPr>
              <a:t>(present-day Loreauville, </a:t>
            </a:r>
            <a:r>
              <a:rPr lang="en-US" sz="1200" b="0" i="0" u="none" strike="noStrike" kern="1200" dirty="0">
                <a:solidFill>
                  <a:schemeClr val="tx1"/>
                </a:solidFill>
                <a:latin typeface="+mn-lt"/>
                <a:ea typeface="+mn-ea"/>
                <a:cs typeface="+mn-cs"/>
                <a:hlinkClick r:id="rId14" tooltip="Louisiana"/>
              </a:rPr>
              <a:t>Louisiana</a:t>
            </a:r>
            <a:r>
              <a:rPr lang="en-US" sz="1200" b="0" i="0" kern="1200" dirty="0">
                <a:solidFill>
                  <a:schemeClr val="tx1"/>
                </a:solidFill>
                <a:latin typeface="+mn-lt"/>
                <a:ea typeface="+mn-ea"/>
                <a:cs typeface="+mn-cs"/>
              </a:rPr>
              <a:t>, U.S.)</a:t>
            </a:r>
            <a:r>
              <a:rPr lang="en-US" sz="1200" b="0" i="0" kern="1200" dirty="0" err="1">
                <a:solidFill>
                  <a:schemeClr val="tx1"/>
                </a:solidFill>
                <a:latin typeface="+mn-lt"/>
                <a:ea typeface="+mn-ea"/>
                <a:cs typeface="+mn-cs"/>
              </a:rPr>
              <a:t>BuriedUnknown</a:t>
            </a:r>
            <a:r>
              <a:rPr lang="en-US" sz="1200" b="0" i="0" kern="1200" dirty="0">
                <a:solidFill>
                  <a:schemeClr val="tx1"/>
                </a:solidFill>
                <a:latin typeface="+mn-lt"/>
                <a:ea typeface="+mn-ea"/>
                <a:cs typeface="+mn-cs"/>
              </a:rPr>
              <a:t> location near Loreauville, Louisiana</a:t>
            </a:r>
          </a:p>
          <a:p>
            <a:pPr rtl="0"/>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Led Acadians to </a:t>
            </a:r>
            <a:r>
              <a:rPr lang="en-US" sz="1200" b="0" i="0" u="none" strike="noStrike" kern="1200" dirty="0">
                <a:solidFill>
                  <a:schemeClr val="tx1"/>
                </a:solidFill>
                <a:latin typeface="+mn-lt"/>
                <a:ea typeface="+mn-ea"/>
                <a:cs typeface="+mn-cs"/>
                <a:hlinkClick r:id="rId14" tooltip="Louisiana"/>
              </a:rPr>
              <a:t>Louisiana</a:t>
            </a:r>
            <a:r>
              <a:rPr lang="en-US" sz="1200" b="0" i="0" kern="1200" dirty="0">
                <a:solidFill>
                  <a:schemeClr val="tx1"/>
                </a:solidFill>
                <a:latin typeface="+mn-lt"/>
                <a:ea typeface="+mn-ea"/>
                <a:cs typeface="+mn-cs"/>
              </a:rPr>
              <a:t>. Militia captain of the Acadians of the </a:t>
            </a:r>
            <a:r>
              <a:rPr lang="en-US" sz="1200" b="0" i="0" u="none" strike="noStrike" kern="1200" dirty="0" err="1">
                <a:solidFill>
                  <a:schemeClr val="tx1"/>
                </a:solidFill>
                <a:latin typeface="+mn-lt"/>
                <a:ea typeface="+mn-ea"/>
                <a:cs typeface="+mn-cs"/>
                <a:hlinkClick r:id="rId15" tooltip="Atakapa"/>
              </a:rPr>
              <a:t>Atakapas</a:t>
            </a:r>
            <a:r>
              <a:rPr lang="en-US" sz="1200" b="0" i="0" u="none" strike="noStrike" kern="1200" baseline="30000" dirty="0">
                <a:solidFill>
                  <a:schemeClr val="tx1"/>
                </a:solidFill>
                <a:latin typeface="+mn-lt"/>
                <a:ea typeface="+mn-ea"/>
                <a:cs typeface="+mn-cs"/>
                <a:hlinkClick r:id="rId3"/>
              </a:rPr>
              <a:t>[1]</a:t>
            </a:r>
            <a:r>
              <a:rPr lang="en-US" sz="1200" b="1" i="0" kern="1200" dirty="0">
                <a:solidFill>
                  <a:schemeClr val="tx1"/>
                </a:solidFill>
                <a:latin typeface="+mn-lt"/>
                <a:ea typeface="+mn-ea"/>
                <a:cs typeface="+mn-cs"/>
              </a:rPr>
              <a:t>Joseph Broussard </a:t>
            </a:r>
            <a:r>
              <a:rPr lang="en-US" sz="1200" b="0" i="0" kern="1200" dirty="0">
                <a:solidFill>
                  <a:schemeClr val="tx1"/>
                </a:solidFill>
                <a:latin typeface="+mn-lt"/>
                <a:ea typeface="+mn-ea"/>
                <a:cs typeface="+mn-cs"/>
              </a:rPr>
              <a:t>(1702–1765), also known as </a:t>
            </a:r>
            <a:r>
              <a:rPr lang="en-US" sz="1200" b="1" i="0" kern="1200" dirty="0">
                <a:solidFill>
                  <a:schemeClr val="tx1"/>
                </a:solidFill>
                <a:latin typeface="+mn-lt"/>
                <a:ea typeface="+mn-ea"/>
                <a:cs typeface="+mn-cs"/>
              </a:rPr>
              <a:t>Beausoleil</a:t>
            </a:r>
            <a:r>
              <a:rPr lang="en-US" sz="1200" b="0" i="0" kern="1200" dirty="0">
                <a:solidFill>
                  <a:schemeClr val="tx1"/>
                </a:solidFill>
                <a:latin typeface="+mn-lt"/>
                <a:ea typeface="+mn-ea"/>
                <a:cs typeface="+mn-cs"/>
              </a:rPr>
              <a:t> (English: Beautiful Sun), was a leader of the </a:t>
            </a:r>
            <a:r>
              <a:rPr lang="en-US" sz="1200" b="0" i="0" u="none" strike="noStrike" kern="1200" dirty="0">
                <a:solidFill>
                  <a:schemeClr val="tx1"/>
                </a:solidFill>
                <a:latin typeface="+mn-lt"/>
                <a:ea typeface="+mn-ea"/>
                <a:cs typeface="+mn-cs"/>
                <a:hlinkClick r:id="rId16" tooltip="Acadians"/>
              </a:rPr>
              <a:t>Acadian</a:t>
            </a:r>
            <a:r>
              <a:rPr lang="en-US" sz="1200" b="0" i="0" kern="1200" dirty="0">
                <a:solidFill>
                  <a:schemeClr val="tx1"/>
                </a:solidFill>
                <a:latin typeface="+mn-lt"/>
                <a:ea typeface="+mn-ea"/>
                <a:cs typeface="+mn-cs"/>
              </a:rPr>
              <a:t> people in </a:t>
            </a:r>
            <a:r>
              <a:rPr lang="en-US" sz="1200" b="0" i="0" u="none" strike="noStrike" kern="1200" dirty="0">
                <a:solidFill>
                  <a:schemeClr val="tx1"/>
                </a:solidFill>
                <a:latin typeface="+mn-lt"/>
                <a:ea typeface="+mn-ea"/>
                <a:cs typeface="+mn-cs"/>
                <a:hlinkClick r:id="rId7" tooltip="Acadia"/>
              </a:rPr>
              <a:t>Acadia</a:t>
            </a:r>
            <a:r>
              <a:rPr lang="en-US" sz="1200" b="0" i="0" kern="1200" dirty="0">
                <a:solidFill>
                  <a:schemeClr val="tx1"/>
                </a:solidFill>
                <a:latin typeface="+mn-lt"/>
                <a:ea typeface="+mn-ea"/>
                <a:cs typeface="+mn-cs"/>
              </a:rPr>
              <a:t>; later </a:t>
            </a:r>
            <a:r>
              <a:rPr lang="en-US" sz="1200" b="0" i="0" u="none" strike="noStrike" kern="1200" dirty="0">
                <a:solidFill>
                  <a:schemeClr val="tx1"/>
                </a:solidFill>
                <a:latin typeface="+mn-lt"/>
                <a:ea typeface="+mn-ea"/>
                <a:cs typeface="+mn-cs"/>
                <a:hlinkClick r:id="rId10" tooltip="Nova Scotia"/>
              </a:rPr>
              <a:t>Nova Scotia</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17" tooltip="Prince Edward Island"/>
              </a:rPr>
              <a:t>Prince Edward Island</a:t>
            </a:r>
            <a:r>
              <a:rPr lang="en-US" sz="1200" b="0" i="0" kern="1200" dirty="0">
                <a:solidFill>
                  <a:schemeClr val="tx1"/>
                </a:solidFill>
                <a:latin typeface="+mn-lt"/>
                <a:ea typeface="+mn-ea"/>
                <a:cs typeface="+mn-cs"/>
              </a:rPr>
              <a:t>, and </a:t>
            </a:r>
            <a:r>
              <a:rPr lang="en-US" sz="1200" b="0" i="0" u="none" strike="noStrike" kern="1200" dirty="0">
                <a:solidFill>
                  <a:schemeClr val="tx1"/>
                </a:solidFill>
                <a:latin typeface="+mn-lt"/>
                <a:ea typeface="+mn-ea"/>
                <a:cs typeface="+mn-cs"/>
                <a:hlinkClick r:id="rId18" tooltip="New Brunswick"/>
              </a:rPr>
              <a:t>New Brunswick</a:t>
            </a:r>
            <a:r>
              <a:rPr lang="en-US" sz="1200" b="0" i="0" kern="1200" dirty="0">
                <a:solidFill>
                  <a:schemeClr val="tx1"/>
                </a:solidFill>
                <a:latin typeface="+mn-lt"/>
                <a:ea typeface="+mn-ea"/>
                <a:cs typeface="+mn-cs"/>
              </a:rPr>
              <a:t>. Broussard organized a </a:t>
            </a:r>
            <a:r>
              <a:rPr lang="en-US" sz="1200" b="0" i="0" u="none" strike="noStrike" kern="1200" dirty="0">
                <a:solidFill>
                  <a:schemeClr val="tx1"/>
                </a:solidFill>
                <a:latin typeface="+mn-lt"/>
                <a:ea typeface="+mn-ea"/>
                <a:cs typeface="+mn-cs"/>
                <a:hlinkClick r:id="rId19" tooltip="Military history of the Mi’kmaq people"/>
              </a:rPr>
              <a:t>Mi'kmaq</a:t>
            </a:r>
            <a:r>
              <a:rPr lang="en-US" sz="1200" b="0" i="0" kern="1200" dirty="0">
                <a:solidFill>
                  <a:schemeClr val="tx1"/>
                </a:solidFill>
                <a:latin typeface="+mn-lt"/>
                <a:ea typeface="+mn-ea"/>
                <a:cs typeface="+mn-cs"/>
              </a:rPr>
              <a:t> and </a:t>
            </a:r>
            <a:r>
              <a:rPr lang="en-US" sz="1200" b="0" i="0" u="none" strike="noStrike" kern="1200" dirty="0">
                <a:solidFill>
                  <a:schemeClr val="tx1"/>
                </a:solidFill>
                <a:latin typeface="+mn-lt"/>
                <a:ea typeface="+mn-ea"/>
                <a:cs typeface="+mn-cs"/>
                <a:hlinkClick r:id="rId20" tooltip="Military history of the Acadians"/>
              </a:rPr>
              <a:t>Acadian militias</a:t>
            </a:r>
            <a:r>
              <a:rPr lang="en-US" sz="1200" b="0" i="0" kern="1200" dirty="0">
                <a:solidFill>
                  <a:schemeClr val="tx1"/>
                </a:solidFill>
                <a:latin typeface="+mn-lt"/>
                <a:ea typeface="+mn-ea"/>
                <a:cs typeface="+mn-cs"/>
              </a:rPr>
              <a:t> against the British through </a:t>
            </a:r>
            <a:r>
              <a:rPr lang="en-US" sz="1200" b="0" i="0" u="none" strike="noStrike" kern="1200" dirty="0">
                <a:solidFill>
                  <a:schemeClr val="tx1"/>
                </a:solidFill>
                <a:latin typeface="+mn-lt"/>
                <a:ea typeface="+mn-ea"/>
                <a:cs typeface="+mn-cs"/>
                <a:hlinkClick r:id="rId21" tooltip="King George's War"/>
              </a:rPr>
              <a:t>King George's War</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22" tooltip="Father Le Loutre's War"/>
              </a:rPr>
              <a:t>Father Le </a:t>
            </a:r>
            <a:r>
              <a:rPr lang="en-US" sz="1200" b="0" i="0" u="none" strike="noStrike" kern="1200" dirty="0" err="1">
                <a:solidFill>
                  <a:schemeClr val="tx1"/>
                </a:solidFill>
                <a:latin typeface="+mn-lt"/>
                <a:ea typeface="+mn-ea"/>
                <a:cs typeface="+mn-cs"/>
                <a:hlinkClick r:id="rId22" tooltip="Father Le Loutre's War"/>
              </a:rPr>
              <a:t>Loutre's</a:t>
            </a:r>
            <a:r>
              <a:rPr lang="en-US" sz="1200" b="0" i="0" u="none" strike="noStrike" kern="1200" dirty="0">
                <a:solidFill>
                  <a:schemeClr val="tx1"/>
                </a:solidFill>
                <a:latin typeface="+mn-lt"/>
                <a:ea typeface="+mn-ea"/>
                <a:cs typeface="+mn-cs"/>
                <a:hlinkClick r:id="rId22" tooltip="Father Le Loutre's War"/>
              </a:rPr>
              <a:t> War</a:t>
            </a:r>
            <a:r>
              <a:rPr lang="en-US" sz="1200" b="0" i="0" kern="1200" dirty="0">
                <a:solidFill>
                  <a:schemeClr val="tx1"/>
                </a:solidFill>
                <a:latin typeface="+mn-lt"/>
                <a:ea typeface="+mn-ea"/>
                <a:cs typeface="+mn-cs"/>
              </a:rPr>
              <a:t> and during the </a:t>
            </a:r>
            <a:r>
              <a:rPr lang="en-US" sz="1200" b="0" i="0" u="none" strike="noStrike" kern="1200" dirty="0">
                <a:solidFill>
                  <a:schemeClr val="tx1"/>
                </a:solidFill>
                <a:latin typeface="+mn-lt"/>
                <a:ea typeface="+mn-ea"/>
                <a:cs typeface="+mn-cs"/>
                <a:hlinkClick r:id="rId23" tooltip="French and Indian War"/>
              </a:rPr>
              <a:t>French and Indian War</a:t>
            </a:r>
            <a:r>
              <a:rPr lang="en-US" sz="1200" b="0" i="0" kern="1200" dirty="0">
                <a:solidFill>
                  <a:schemeClr val="tx1"/>
                </a:solidFill>
                <a:latin typeface="+mn-lt"/>
                <a:ea typeface="+mn-ea"/>
                <a:cs typeface="+mn-cs"/>
              </a:rPr>
              <a:t>. After the loss of Acadia to the British, he eventually led the first group of Acadians to southern Louisiana in present-day </a:t>
            </a:r>
            <a:r>
              <a:rPr lang="en-US" sz="1200" b="0" i="0" u="none" strike="noStrike" kern="1200" dirty="0">
                <a:solidFill>
                  <a:schemeClr val="tx1"/>
                </a:solidFill>
                <a:latin typeface="+mn-lt"/>
                <a:ea typeface="+mn-ea"/>
                <a:cs typeface="+mn-cs"/>
                <a:hlinkClick r:id="rId24" tooltip="United States"/>
              </a:rPr>
              <a:t>United States</a:t>
            </a:r>
            <a:r>
              <a:rPr lang="en-US" sz="1200" b="0" i="0" kern="1200" dirty="0">
                <a:solidFill>
                  <a:schemeClr val="tx1"/>
                </a:solidFill>
                <a:latin typeface="+mn-lt"/>
                <a:ea typeface="+mn-ea"/>
                <a:cs typeface="+mn-cs"/>
              </a:rPr>
              <a:t>. His name is sometimes presented as Joseph </a:t>
            </a:r>
            <a:r>
              <a:rPr lang="en-US" sz="1200" b="0" i="0" kern="1200" dirty="0" err="1">
                <a:solidFill>
                  <a:schemeClr val="tx1"/>
                </a:solidFill>
                <a:latin typeface="+mn-lt"/>
                <a:ea typeface="+mn-ea"/>
                <a:cs typeface="+mn-cs"/>
              </a:rPr>
              <a:t>Gaurhept</a:t>
            </a:r>
            <a:r>
              <a:rPr lang="en-US" sz="1200" b="0" i="0" kern="1200" dirty="0">
                <a:solidFill>
                  <a:schemeClr val="tx1"/>
                </a:solidFill>
                <a:latin typeface="+mn-lt"/>
                <a:ea typeface="+mn-ea"/>
                <a:cs typeface="+mn-cs"/>
              </a:rPr>
              <a:t> Broussard; this is likely the result of a transcription error.</a:t>
            </a:r>
            <a:r>
              <a:rPr lang="en-US" sz="1200" b="0" i="0" u="none" strike="noStrike" kern="1200" baseline="30000" dirty="0">
                <a:solidFill>
                  <a:schemeClr val="tx1"/>
                </a:solidFill>
                <a:latin typeface="+mn-lt"/>
                <a:ea typeface="+mn-ea"/>
                <a:cs typeface="+mn-cs"/>
                <a:hlinkClick r:id="rId3"/>
              </a:rPr>
              <a:t>[2]</a:t>
            </a:r>
            <a:r>
              <a:rPr lang="en-US" sz="1200" b="0" i="0" kern="1200" dirty="0">
                <a:solidFill>
                  <a:schemeClr val="tx1"/>
                </a:solidFill>
                <a:latin typeface="+mn-lt"/>
                <a:ea typeface="+mn-ea"/>
                <a:cs typeface="+mn-cs"/>
              </a:rPr>
              <a:t> Broussard is widely regarded as a hero and an important historical figure by both Acadians and Cajuns.</a:t>
            </a:r>
          </a:p>
          <a:p>
            <a:pPr rtl="0"/>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Life[</a:t>
            </a:r>
            <a:r>
              <a:rPr lang="en-US" sz="1200" b="0" i="0" u="none" strike="noStrike" kern="1200" dirty="0">
                <a:solidFill>
                  <a:schemeClr val="tx1"/>
                </a:solidFill>
                <a:latin typeface="+mn-lt"/>
                <a:ea typeface="+mn-ea"/>
                <a:cs typeface="+mn-cs"/>
                <a:hlinkClick r:id="rId25" tooltip="Edit section: Life"/>
              </a:rPr>
              <a:t>edit</a:t>
            </a:r>
            <a:r>
              <a:rPr lang="en-US" sz="1200" b="0" i="0" kern="1200" dirty="0">
                <a:solidFill>
                  <a:schemeClr val="tx1"/>
                </a:solidFill>
                <a:latin typeface="+mn-lt"/>
                <a:ea typeface="+mn-ea"/>
                <a:cs typeface="+mn-cs"/>
              </a:rPr>
              <a:t>]</a:t>
            </a:r>
          </a:p>
          <a:p>
            <a:pPr rtl="0"/>
            <a:r>
              <a:rPr lang="en-US" sz="1200" b="0" i="0" kern="1200" dirty="0">
                <a:solidFill>
                  <a:schemeClr val="tx1"/>
                </a:solidFill>
                <a:latin typeface="+mn-lt"/>
                <a:ea typeface="+mn-ea"/>
                <a:cs typeface="+mn-cs"/>
              </a:rPr>
              <a:t>Broussard was born in </a:t>
            </a:r>
            <a:r>
              <a:rPr lang="en-US" sz="1200" b="0" i="0" u="none" strike="noStrike" kern="1200" dirty="0">
                <a:solidFill>
                  <a:schemeClr val="tx1"/>
                </a:solidFill>
                <a:latin typeface="+mn-lt"/>
                <a:ea typeface="+mn-ea"/>
                <a:cs typeface="+mn-cs"/>
                <a:hlinkClick r:id="rId6" tooltip="Port-Royal (Acadia)"/>
              </a:rPr>
              <a:t>Port-Royal, Nova Scotia</a:t>
            </a:r>
            <a:r>
              <a:rPr lang="en-US" sz="1200" b="0" i="0" kern="1200" dirty="0">
                <a:solidFill>
                  <a:schemeClr val="tx1"/>
                </a:solidFill>
                <a:latin typeface="+mn-lt"/>
                <a:ea typeface="+mn-ea"/>
                <a:cs typeface="+mn-cs"/>
              </a:rPr>
              <a:t> in 1702 to Jean-François Broussard and Catherine Richard. His father came from </a:t>
            </a:r>
            <a:r>
              <a:rPr lang="en-US" sz="1200" b="0" i="0" u="none" strike="noStrike" kern="1200" dirty="0">
                <a:solidFill>
                  <a:schemeClr val="tx1"/>
                </a:solidFill>
                <a:latin typeface="+mn-lt"/>
                <a:ea typeface="+mn-ea"/>
                <a:cs typeface="+mn-cs"/>
                <a:hlinkClick r:id="rId26" tooltip="Poitiers"/>
              </a:rPr>
              <a:t>Poitiers</a:t>
            </a:r>
            <a:r>
              <a:rPr lang="en-US" sz="1200" b="0" i="0" kern="1200" dirty="0">
                <a:solidFill>
                  <a:schemeClr val="tx1"/>
                </a:solidFill>
                <a:latin typeface="+mn-lt"/>
                <a:ea typeface="+mn-ea"/>
                <a:cs typeface="+mn-cs"/>
              </a:rPr>
              <a:t> and his mother was born in Port Royal. He lived much of his life at Le </a:t>
            </a:r>
            <a:r>
              <a:rPr lang="en-US" sz="1200" b="0" i="0" kern="1200" dirty="0" err="1">
                <a:solidFill>
                  <a:schemeClr val="tx1"/>
                </a:solidFill>
                <a:latin typeface="+mn-lt"/>
                <a:ea typeface="+mn-ea"/>
                <a:cs typeface="+mn-cs"/>
              </a:rPr>
              <a:t>Cran</a:t>
            </a:r>
            <a:r>
              <a:rPr lang="en-US" sz="1200" b="0" i="0" kern="1200" dirty="0">
                <a:solidFill>
                  <a:schemeClr val="tx1"/>
                </a:solidFill>
                <a:latin typeface="+mn-lt"/>
                <a:ea typeface="+mn-ea"/>
                <a:cs typeface="+mn-cs"/>
              </a:rPr>
              <a:t> (present-day </a:t>
            </a:r>
            <a:r>
              <a:rPr lang="en-US" sz="1200" b="0" i="0" u="none" strike="noStrike" kern="1200" dirty="0" err="1">
                <a:solidFill>
                  <a:schemeClr val="tx1"/>
                </a:solidFill>
                <a:latin typeface="+mn-lt"/>
                <a:ea typeface="+mn-ea"/>
                <a:cs typeface="+mn-cs"/>
                <a:hlinkClick r:id="rId27" tooltip="Stoney Creek, New Brunswick"/>
              </a:rPr>
              <a:t>Stoney</a:t>
            </a:r>
            <a:r>
              <a:rPr lang="en-US" sz="1200" b="0" i="0" u="none" strike="noStrike" kern="1200" dirty="0">
                <a:solidFill>
                  <a:schemeClr val="tx1"/>
                </a:solidFill>
                <a:latin typeface="+mn-lt"/>
                <a:ea typeface="+mn-ea"/>
                <a:cs typeface="+mn-cs"/>
                <a:hlinkClick r:id="rId27" tooltip="Stoney Creek, New Brunswick"/>
              </a:rPr>
              <a:t> Creek</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28" tooltip="Albert County, New Brunswick"/>
              </a:rPr>
              <a:t>Albert County, New Brunswick</a:t>
            </a:r>
            <a:r>
              <a:rPr lang="en-US" sz="1200" b="0" i="0" kern="1200" dirty="0">
                <a:solidFill>
                  <a:schemeClr val="tx1"/>
                </a:solidFill>
                <a:latin typeface="+mn-lt"/>
                <a:ea typeface="+mn-ea"/>
                <a:cs typeface="+mn-cs"/>
              </a:rPr>
              <a:t>), along the </a:t>
            </a:r>
            <a:r>
              <a:rPr lang="en-US" sz="1200" b="0" i="0" u="none" strike="noStrike" kern="1200" dirty="0" err="1">
                <a:solidFill>
                  <a:schemeClr val="tx1"/>
                </a:solidFill>
                <a:latin typeface="+mn-lt"/>
                <a:ea typeface="+mn-ea"/>
                <a:cs typeface="+mn-cs"/>
                <a:hlinkClick r:id="rId29" tooltip="Petitcodiac River"/>
              </a:rPr>
              <a:t>Petitcodiac</a:t>
            </a:r>
            <a:r>
              <a:rPr lang="en-US" sz="1200" b="0" i="0" u="none" strike="noStrike" kern="1200" dirty="0">
                <a:solidFill>
                  <a:schemeClr val="tx1"/>
                </a:solidFill>
                <a:latin typeface="+mn-lt"/>
                <a:ea typeface="+mn-ea"/>
                <a:cs typeface="+mn-cs"/>
                <a:hlinkClick r:id="rId29" tooltip="Petitcodiac River"/>
              </a:rPr>
              <a:t> River</a:t>
            </a:r>
            <a:r>
              <a:rPr lang="en-US" sz="1200" b="0" i="0" kern="1200" dirty="0">
                <a:solidFill>
                  <a:schemeClr val="tx1"/>
                </a:solidFill>
                <a:latin typeface="+mn-lt"/>
                <a:ea typeface="+mn-ea"/>
                <a:cs typeface="+mn-cs"/>
              </a:rPr>
              <a:t> with his wife Agnes and their eleven children.</a:t>
            </a:r>
          </a:p>
          <a:p>
            <a:pPr rtl="0"/>
            <a:r>
              <a:rPr lang="en-US" sz="1200" b="0" i="0" kern="1200" dirty="0">
                <a:solidFill>
                  <a:schemeClr val="tx1"/>
                </a:solidFill>
                <a:latin typeface="+mn-lt"/>
                <a:ea typeface="+mn-ea"/>
                <a:cs typeface="+mn-cs"/>
              </a:rPr>
              <a:t>During </a:t>
            </a:r>
            <a:r>
              <a:rPr lang="en-US" sz="1200" b="0" i="0" u="none" strike="noStrike" kern="1200" dirty="0">
                <a:solidFill>
                  <a:schemeClr val="tx1"/>
                </a:solidFill>
                <a:latin typeface="+mn-lt"/>
                <a:ea typeface="+mn-ea"/>
                <a:cs typeface="+mn-cs"/>
                <a:hlinkClick r:id="rId30" tooltip="Father Rale's War"/>
              </a:rPr>
              <a:t>Father Rale's War</a:t>
            </a:r>
            <a:r>
              <a:rPr lang="en-US" sz="1200" b="0" i="0" kern="1200" dirty="0">
                <a:solidFill>
                  <a:schemeClr val="tx1"/>
                </a:solidFill>
                <a:latin typeface="+mn-lt"/>
                <a:ea typeface="+mn-ea"/>
                <a:cs typeface="+mn-cs"/>
              </a:rPr>
              <a:t>, Broussard participated in a raid on </a:t>
            </a:r>
            <a:r>
              <a:rPr lang="en-US" sz="1200" b="0" i="0" u="none" strike="noStrike" kern="1200" dirty="0">
                <a:solidFill>
                  <a:schemeClr val="tx1"/>
                </a:solidFill>
                <a:latin typeface="+mn-lt"/>
                <a:ea typeface="+mn-ea"/>
                <a:cs typeface="+mn-cs"/>
                <a:hlinkClick r:id="rId31" tooltip="Annapolis Royal, Nova Scotia"/>
              </a:rPr>
              <a:t>Annapolis Royal, Nova Scotia</a:t>
            </a:r>
            <a:r>
              <a:rPr lang="en-US" sz="1200" b="0" i="0" kern="1200" dirty="0">
                <a:solidFill>
                  <a:schemeClr val="tx1"/>
                </a:solidFill>
                <a:latin typeface="+mn-lt"/>
                <a:ea typeface="+mn-ea"/>
                <a:cs typeface="+mn-cs"/>
              </a:rPr>
              <a:t> (1724).</a:t>
            </a:r>
            <a:r>
              <a:rPr lang="en-US" sz="1200" b="0" i="0" u="none" strike="noStrike" kern="1200" baseline="30000" dirty="0">
                <a:solidFill>
                  <a:schemeClr val="tx1"/>
                </a:solidFill>
                <a:latin typeface="+mn-lt"/>
                <a:ea typeface="+mn-ea"/>
                <a:cs typeface="+mn-cs"/>
                <a:hlinkClick r:id="rId3"/>
              </a:rPr>
              <a:t>[3]</a:t>
            </a:r>
            <a:endParaRPr lang="en-US" sz="1200" b="0" i="0" kern="1200" dirty="0">
              <a:solidFill>
                <a:schemeClr val="tx1"/>
              </a:solidFill>
              <a:latin typeface="+mn-lt"/>
              <a:ea typeface="+mn-ea"/>
              <a:cs typeface="+mn-cs"/>
            </a:endParaRPr>
          </a:p>
          <a:p>
            <a:pPr rtl="0"/>
            <a:endParaRPr lang="en-US" sz="1200" b="1" i="0" kern="1200" dirty="0">
              <a:solidFill>
                <a:schemeClr val="tx1"/>
              </a:solidFill>
              <a:latin typeface="+mn-lt"/>
              <a:ea typeface="+mn-ea"/>
              <a:cs typeface="+mn-cs"/>
            </a:endParaRPr>
          </a:p>
          <a:p>
            <a:pPr rtl="0"/>
            <a:r>
              <a:rPr lang="en-US" sz="1200" b="1" i="0" kern="1200" dirty="0">
                <a:solidFill>
                  <a:schemeClr val="tx1"/>
                </a:solidFill>
                <a:latin typeface="+mn-lt"/>
                <a:ea typeface="+mn-ea"/>
                <a:cs typeface="+mn-cs"/>
              </a:rPr>
              <a:t>King George's War</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32" tooltip="Edit section: King George's War"/>
              </a:rPr>
              <a:t>edit</a:t>
            </a:r>
            <a:r>
              <a:rPr lang="en-US" sz="1200" b="0" i="0" kern="1200" dirty="0">
                <a:solidFill>
                  <a:schemeClr val="tx1"/>
                </a:solidFill>
                <a:latin typeface="+mn-lt"/>
                <a:ea typeface="+mn-ea"/>
                <a:cs typeface="+mn-cs"/>
              </a:rPr>
              <a:t>]</a:t>
            </a:r>
            <a:endParaRPr lang="en-US" sz="1200" b="1"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During </a:t>
            </a:r>
            <a:r>
              <a:rPr lang="en-US" sz="1200" b="0" i="0" u="none" strike="noStrike" kern="1200" dirty="0">
                <a:solidFill>
                  <a:schemeClr val="tx1"/>
                </a:solidFill>
                <a:latin typeface="+mn-lt"/>
                <a:ea typeface="+mn-ea"/>
                <a:cs typeface="+mn-cs"/>
                <a:hlinkClick r:id="rId21" tooltip="King George's War"/>
              </a:rPr>
              <a:t>King George's War</a:t>
            </a:r>
            <a:r>
              <a:rPr lang="en-US" sz="1200" b="0" i="0" kern="1200" dirty="0">
                <a:solidFill>
                  <a:schemeClr val="tx1"/>
                </a:solidFill>
                <a:latin typeface="+mn-lt"/>
                <a:ea typeface="+mn-ea"/>
                <a:cs typeface="+mn-cs"/>
              </a:rPr>
              <a:t>, under the leadership of French priest </a:t>
            </a:r>
            <a:r>
              <a:rPr lang="en-US" sz="1200" b="0" i="0" u="none" strike="noStrike" kern="1200" dirty="0">
                <a:solidFill>
                  <a:schemeClr val="tx1"/>
                </a:solidFill>
                <a:latin typeface="+mn-lt"/>
                <a:ea typeface="+mn-ea"/>
                <a:cs typeface="+mn-cs"/>
                <a:hlinkClick r:id="rId33" tooltip="Jean-Louis Le Loutre"/>
              </a:rPr>
              <a:t>Jean-Louis Le Loutre</a:t>
            </a:r>
            <a:r>
              <a:rPr lang="en-US" sz="1200" b="0" i="0" kern="1200" dirty="0">
                <a:solidFill>
                  <a:schemeClr val="tx1"/>
                </a:solidFill>
                <a:latin typeface="+mn-lt"/>
                <a:ea typeface="+mn-ea"/>
                <a:cs typeface="+mn-cs"/>
              </a:rPr>
              <a:t>, Broussard began actively resisting the British occupation of Acadia. Broussard's forces often included </a:t>
            </a:r>
            <a:r>
              <a:rPr lang="en-US" sz="1200" b="0" i="0" u="none" strike="noStrike" kern="1200" dirty="0">
                <a:solidFill>
                  <a:schemeClr val="tx1"/>
                </a:solidFill>
                <a:latin typeface="+mn-lt"/>
                <a:ea typeface="+mn-ea"/>
                <a:cs typeface="+mn-cs"/>
                <a:hlinkClick r:id="rId34" tooltip="Mi'kmaq people"/>
              </a:rPr>
              <a:t>Mi'kmaq</a:t>
            </a:r>
            <a:r>
              <a:rPr lang="en-US" sz="1200" b="0" i="0" kern="1200" dirty="0">
                <a:solidFill>
                  <a:schemeClr val="tx1"/>
                </a:solidFill>
                <a:latin typeface="+mn-lt"/>
                <a:ea typeface="+mn-ea"/>
                <a:cs typeface="+mn-cs"/>
              </a:rPr>
              <a:t> allies in their resistance against the British. In 1747 he participated in and was later charged for his involvement with the </a:t>
            </a:r>
            <a:r>
              <a:rPr lang="en-US" sz="1200" b="0" i="0" u="none" strike="noStrike" kern="1200" dirty="0">
                <a:solidFill>
                  <a:schemeClr val="tx1"/>
                </a:solidFill>
                <a:latin typeface="+mn-lt"/>
                <a:ea typeface="+mn-ea"/>
                <a:cs typeface="+mn-cs"/>
                <a:hlinkClick r:id="rId35" tooltip="Battle of Grand Pré"/>
              </a:rPr>
              <a:t>Battle of Grand Pré</a:t>
            </a:r>
            <a:r>
              <a:rPr lang="en-US" sz="1200" b="0" i="0" kern="1200" dirty="0">
                <a:solidFill>
                  <a:schemeClr val="tx1"/>
                </a:solidFill>
                <a:latin typeface="+mn-lt"/>
                <a:ea typeface="+mn-ea"/>
                <a:cs typeface="+mn-cs"/>
              </a:rPr>
              <a:t>. (see </a:t>
            </a:r>
            <a:r>
              <a:rPr lang="en-US" sz="1200" b="0" i="0" u="none" strike="noStrike" kern="1200" dirty="0">
                <a:solidFill>
                  <a:schemeClr val="tx1"/>
                </a:solidFill>
                <a:latin typeface="+mn-lt"/>
                <a:ea typeface="+mn-ea"/>
                <a:cs typeface="+mn-cs"/>
                <a:hlinkClick r:id="rId36" tooltip="History of the Acadians"/>
              </a:rPr>
              <a:t>History of the Acadians</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[1][4]</a:t>
            </a:r>
            <a:endParaRPr lang="en-US" sz="1200" b="0" i="0" kern="1200" dirty="0">
              <a:solidFill>
                <a:schemeClr val="tx1"/>
              </a:solidFill>
              <a:latin typeface="+mn-lt"/>
              <a:ea typeface="+mn-ea"/>
              <a:cs typeface="+mn-cs"/>
            </a:endParaRPr>
          </a:p>
          <a:p>
            <a:pPr rtl="0"/>
            <a:endParaRPr lang="en-US" sz="1200" b="1" i="0" kern="1200" dirty="0">
              <a:solidFill>
                <a:schemeClr val="tx1"/>
              </a:solidFill>
              <a:latin typeface="+mn-lt"/>
              <a:ea typeface="+mn-ea"/>
              <a:cs typeface="+mn-cs"/>
            </a:endParaRPr>
          </a:p>
          <a:p>
            <a:pPr rtl="0"/>
            <a:r>
              <a:rPr lang="en-US" sz="1200" b="1" i="0" kern="1200" dirty="0">
                <a:solidFill>
                  <a:schemeClr val="tx1"/>
                </a:solidFill>
                <a:latin typeface="+mn-lt"/>
                <a:ea typeface="+mn-ea"/>
                <a:cs typeface="+mn-cs"/>
              </a:rPr>
              <a:t>Father Le </a:t>
            </a:r>
            <a:r>
              <a:rPr lang="en-US" sz="1200" b="1" i="0" kern="1200" dirty="0" err="1">
                <a:solidFill>
                  <a:schemeClr val="tx1"/>
                </a:solidFill>
                <a:latin typeface="+mn-lt"/>
                <a:ea typeface="+mn-ea"/>
                <a:cs typeface="+mn-cs"/>
              </a:rPr>
              <a:t>Loutre's</a:t>
            </a:r>
            <a:r>
              <a:rPr lang="en-US" sz="1200" b="1" i="0" kern="1200" dirty="0">
                <a:solidFill>
                  <a:schemeClr val="tx1"/>
                </a:solidFill>
                <a:latin typeface="+mn-lt"/>
                <a:ea typeface="+mn-ea"/>
                <a:cs typeface="+mn-cs"/>
              </a:rPr>
              <a:t> War</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37" tooltip="Edit section: Father Le Loutre's War"/>
              </a:rPr>
              <a:t>edit</a:t>
            </a:r>
            <a:r>
              <a:rPr lang="en-US" sz="1200" b="0" i="0" kern="1200" dirty="0">
                <a:solidFill>
                  <a:schemeClr val="tx1"/>
                </a:solidFill>
                <a:latin typeface="+mn-lt"/>
                <a:ea typeface="+mn-ea"/>
                <a:cs typeface="+mn-cs"/>
              </a:rPr>
              <a:t>]</a:t>
            </a:r>
            <a:endParaRPr lang="en-US" sz="1200" b="1"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During </a:t>
            </a:r>
            <a:r>
              <a:rPr lang="en-US" sz="1200" b="0" i="0" u="none" strike="noStrike" kern="1200" dirty="0">
                <a:solidFill>
                  <a:schemeClr val="tx1"/>
                </a:solidFill>
                <a:latin typeface="+mn-lt"/>
                <a:ea typeface="+mn-ea"/>
                <a:cs typeface="+mn-cs"/>
                <a:hlinkClick r:id="rId22" tooltip="Father Le Loutre's War"/>
              </a:rPr>
              <a:t>Father Le </a:t>
            </a:r>
            <a:r>
              <a:rPr lang="en-US" sz="1200" b="0" i="0" u="none" strike="noStrike" kern="1200" dirty="0" err="1">
                <a:solidFill>
                  <a:schemeClr val="tx1"/>
                </a:solidFill>
                <a:latin typeface="+mn-lt"/>
                <a:ea typeface="+mn-ea"/>
                <a:cs typeface="+mn-cs"/>
                <a:hlinkClick r:id="rId22" tooltip="Father Le Loutre's War"/>
              </a:rPr>
              <a:t>Loutre's</a:t>
            </a:r>
            <a:r>
              <a:rPr lang="en-US" sz="1200" b="0" i="0" u="none" strike="noStrike" kern="1200" dirty="0">
                <a:solidFill>
                  <a:schemeClr val="tx1"/>
                </a:solidFill>
                <a:latin typeface="+mn-lt"/>
                <a:ea typeface="+mn-ea"/>
                <a:cs typeface="+mn-cs"/>
                <a:hlinkClick r:id="rId22" tooltip="Father Le Loutre's War"/>
              </a:rPr>
              <a:t> War</a:t>
            </a:r>
            <a:r>
              <a:rPr lang="en-US" sz="1200" b="0" i="0" kern="1200" dirty="0">
                <a:solidFill>
                  <a:schemeClr val="tx1"/>
                </a:solidFill>
                <a:latin typeface="+mn-lt"/>
                <a:ea typeface="+mn-ea"/>
                <a:cs typeface="+mn-cs"/>
              </a:rPr>
              <a:t>, after the construction of </a:t>
            </a:r>
            <a:r>
              <a:rPr lang="en-US" sz="1200" b="0" i="0" u="none" strike="noStrike" kern="1200" dirty="0">
                <a:solidFill>
                  <a:schemeClr val="tx1"/>
                </a:solidFill>
                <a:latin typeface="+mn-lt"/>
                <a:ea typeface="+mn-ea"/>
                <a:cs typeface="+mn-cs"/>
                <a:hlinkClick r:id="rId38" tooltip="Fort Beausejour"/>
              </a:rPr>
              <a:t>Fort </a:t>
            </a:r>
            <a:r>
              <a:rPr lang="en-US" sz="1200" b="0" i="0" u="none" strike="noStrike" kern="1200" dirty="0" err="1">
                <a:solidFill>
                  <a:schemeClr val="tx1"/>
                </a:solidFill>
                <a:latin typeface="+mn-lt"/>
                <a:ea typeface="+mn-ea"/>
                <a:cs typeface="+mn-cs"/>
                <a:hlinkClick r:id="rId38" tooltip="Fort Beausejour"/>
              </a:rPr>
              <a:t>Beausejour</a:t>
            </a:r>
            <a:r>
              <a:rPr lang="en-US" sz="1200" b="0" i="0" kern="1200" dirty="0">
                <a:solidFill>
                  <a:schemeClr val="tx1"/>
                </a:solidFill>
                <a:latin typeface="+mn-lt"/>
                <a:ea typeface="+mn-ea"/>
                <a:cs typeface="+mn-cs"/>
              </a:rPr>
              <a:t> in 1751, Broussard joined </a:t>
            </a:r>
            <a:r>
              <a:rPr lang="en-US" sz="1200" b="0" i="0" u="none" strike="noStrike" kern="1200" dirty="0">
                <a:solidFill>
                  <a:schemeClr val="tx1"/>
                </a:solidFill>
                <a:latin typeface="+mn-lt"/>
                <a:ea typeface="+mn-ea"/>
                <a:cs typeface="+mn-cs"/>
                <a:hlinkClick r:id="rId33" tooltip="Jean-Louis Le Loutre"/>
              </a:rPr>
              <a:t>Jean-Louis Le Loutre</a:t>
            </a:r>
            <a:r>
              <a:rPr lang="en-US" sz="1200" b="0" i="0" kern="1200" dirty="0">
                <a:solidFill>
                  <a:schemeClr val="tx1"/>
                </a:solidFill>
                <a:latin typeface="+mn-lt"/>
                <a:ea typeface="+mn-ea"/>
                <a:cs typeface="+mn-cs"/>
              </a:rPr>
              <a:t> at </a:t>
            </a:r>
            <a:r>
              <a:rPr lang="en-US" sz="1200" b="0" i="0" kern="1200" dirty="0" err="1">
                <a:solidFill>
                  <a:schemeClr val="tx1"/>
                </a:solidFill>
                <a:latin typeface="+mn-lt"/>
                <a:ea typeface="+mn-ea"/>
                <a:cs typeface="+mn-cs"/>
              </a:rPr>
              <a:t>Beausejour</a:t>
            </a:r>
            <a:r>
              <a:rPr lang="en-US" sz="1200" b="0" i="0" kern="1200" dirty="0">
                <a:solidFill>
                  <a:schemeClr val="tx1"/>
                </a:solidFill>
                <a:latin typeface="+mn-lt"/>
                <a:ea typeface="+mn-ea"/>
                <a:cs typeface="+mn-cs"/>
              </a:rPr>
              <a:t>. In an effort to stop the British movement into Acadia, in 1749 Broussard was involved in one of the first raids on </a:t>
            </a:r>
            <a:r>
              <a:rPr lang="en-US" sz="1200" b="0" i="0" u="none" strike="noStrike" kern="1200" dirty="0">
                <a:solidFill>
                  <a:schemeClr val="tx1"/>
                </a:solidFill>
                <a:latin typeface="+mn-lt"/>
                <a:ea typeface="+mn-ea"/>
                <a:cs typeface="+mn-cs"/>
                <a:hlinkClick r:id="rId39" tooltip="Raid on Dartmouth (1751)"/>
              </a:rPr>
              <a:t>Dartmouth, Nova Scotia</a:t>
            </a:r>
            <a:r>
              <a:rPr lang="en-US" sz="1200" b="0" i="0" kern="1200" dirty="0">
                <a:solidFill>
                  <a:schemeClr val="tx1"/>
                </a:solidFill>
                <a:latin typeface="+mn-lt"/>
                <a:ea typeface="+mn-ea"/>
                <a:cs typeface="+mn-cs"/>
              </a:rPr>
              <a:t> which resulted in the deaths of five British settlers.</a:t>
            </a:r>
            <a:r>
              <a:rPr lang="en-US" sz="1200" b="0" i="0" u="none" strike="noStrike" kern="1200" baseline="30000" dirty="0">
                <a:solidFill>
                  <a:schemeClr val="tx1"/>
                </a:solidFill>
                <a:latin typeface="+mn-lt"/>
                <a:ea typeface="+mn-ea"/>
                <a:cs typeface="+mn-cs"/>
                <a:hlinkClick r:id="rId3"/>
              </a:rPr>
              <a:t>[5]</a:t>
            </a:r>
            <a:r>
              <a:rPr lang="en-US" sz="1200" b="0" i="0" kern="1200" dirty="0">
                <a:solidFill>
                  <a:schemeClr val="tx1"/>
                </a:solidFill>
                <a:latin typeface="+mn-lt"/>
                <a:ea typeface="+mn-ea"/>
                <a:cs typeface="+mn-cs"/>
              </a:rPr>
              <a:t> The following year, Broussard was in the </a:t>
            </a:r>
            <a:r>
              <a:rPr lang="en-US" sz="1200" b="0" i="0" u="none" strike="noStrike" kern="1200" dirty="0">
                <a:solidFill>
                  <a:schemeClr val="tx1"/>
                </a:solidFill>
                <a:latin typeface="+mn-lt"/>
                <a:ea typeface="+mn-ea"/>
                <a:cs typeface="+mn-cs"/>
                <a:hlinkClick r:id="rId40" tooltip="Battle at Chignecto"/>
              </a:rPr>
              <a:t>Battle at Chignecto</a:t>
            </a:r>
            <a:r>
              <a:rPr lang="en-US" sz="1200" b="0" i="0" kern="1200" dirty="0">
                <a:solidFill>
                  <a:schemeClr val="tx1"/>
                </a:solidFill>
                <a:latin typeface="+mn-lt"/>
                <a:ea typeface="+mn-ea"/>
                <a:cs typeface="+mn-cs"/>
              </a:rPr>
              <a:t> and then shortly afterward he led sixty Mi'kmaq and Acadians to attack Dartmouth again, in what would be known as the </a:t>
            </a:r>
            <a:r>
              <a:rPr lang="en-US" sz="1200" b="0" i="0" u="none" strike="noStrike" kern="1200" dirty="0">
                <a:solidFill>
                  <a:schemeClr val="tx1"/>
                </a:solidFill>
                <a:latin typeface="+mn-lt"/>
                <a:ea typeface="+mn-ea"/>
                <a:cs typeface="+mn-cs"/>
                <a:hlinkClick r:id="rId39" tooltip="Raid on Dartmouth (1751)"/>
              </a:rPr>
              <a:t>"Dartmouth Massacre"</a:t>
            </a:r>
            <a:r>
              <a:rPr lang="en-US" sz="1200" b="0" i="0" kern="1200" dirty="0">
                <a:solidFill>
                  <a:schemeClr val="tx1"/>
                </a:solidFill>
                <a:latin typeface="+mn-lt"/>
                <a:ea typeface="+mn-ea"/>
                <a:cs typeface="+mn-cs"/>
              </a:rPr>
              <a:t> (1751). Broussard and the others killed twenty British civilians and took more prisoners.</a:t>
            </a:r>
            <a:r>
              <a:rPr lang="en-US" sz="1200" b="0" i="0" u="none" strike="noStrike" kern="1200" baseline="30000" dirty="0">
                <a:solidFill>
                  <a:schemeClr val="tx1"/>
                </a:solidFill>
                <a:latin typeface="+mn-lt"/>
                <a:ea typeface="+mn-ea"/>
                <a:cs typeface="+mn-cs"/>
                <a:hlinkClick r:id="rId3"/>
              </a:rPr>
              <a:t>[6]</a:t>
            </a:r>
            <a:r>
              <a:rPr lang="en-US" sz="1200" b="0" i="0" kern="1200" dirty="0">
                <a:solidFill>
                  <a:schemeClr val="tx1"/>
                </a:solidFill>
                <a:latin typeface="+mn-lt"/>
                <a:ea typeface="+mn-ea"/>
                <a:cs typeface="+mn-cs"/>
              </a:rPr>
              <a:t> Cornwallis temporarily abandoned plans to settle Dartmouth.</a:t>
            </a:r>
            <a:r>
              <a:rPr lang="en-US" sz="1200" b="0" i="0" u="none" strike="noStrike" kern="1200" baseline="30000" dirty="0">
                <a:solidFill>
                  <a:schemeClr val="tx1"/>
                </a:solidFill>
                <a:latin typeface="+mn-lt"/>
                <a:ea typeface="+mn-ea"/>
                <a:cs typeface="+mn-cs"/>
                <a:hlinkClick r:id="rId3"/>
              </a:rPr>
              <a:t>[7]</a:t>
            </a:r>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In late April 1754, Beausoleil and a large band of Mi'kmaq and Acadians left Chignecto for </a:t>
            </a:r>
            <a:r>
              <a:rPr lang="en-US" sz="1200" b="0" i="0" kern="1200" dirty="0" err="1">
                <a:solidFill>
                  <a:schemeClr val="tx1"/>
                </a:solidFill>
                <a:latin typeface="+mn-lt"/>
                <a:ea typeface="+mn-ea"/>
                <a:cs typeface="+mn-cs"/>
              </a:rPr>
              <a:t>Lawrencetown</a:t>
            </a:r>
            <a:r>
              <a:rPr lang="en-US" sz="1200" b="0" i="0" kern="1200" dirty="0">
                <a:solidFill>
                  <a:schemeClr val="tx1"/>
                </a:solidFill>
                <a:latin typeface="+mn-lt"/>
                <a:ea typeface="+mn-ea"/>
                <a:cs typeface="+mn-cs"/>
              </a:rPr>
              <a:t>. They arrived in mid-May and in the night opened fired on the village. Beausoleil killed and scalped four British settlers and two soldiers. By August, as the raids continued, the residents and soldiers were withdrawn to Halifax.</a:t>
            </a:r>
            <a:r>
              <a:rPr lang="en-US" sz="1200" b="0" i="0" u="none" strike="noStrike" kern="1200" baseline="30000" dirty="0">
                <a:solidFill>
                  <a:schemeClr val="tx1"/>
                </a:solidFill>
                <a:latin typeface="+mn-lt"/>
                <a:ea typeface="+mn-ea"/>
                <a:cs typeface="+mn-cs"/>
                <a:hlinkClick r:id="rId3"/>
              </a:rPr>
              <a:t>[8]</a:t>
            </a:r>
            <a:endParaRPr lang="en-US" sz="1200" b="0" i="0" kern="1200" dirty="0">
              <a:solidFill>
                <a:schemeClr val="tx1"/>
              </a:solidFill>
              <a:latin typeface="+mn-lt"/>
              <a:ea typeface="+mn-ea"/>
              <a:cs typeface="+mn-cs"/>
            </a:endParaRPr>
          </a:p>
          <a:p>
            <a:pPr rtl="0"/>
            <a:endParaRPr lang="en-US" sz="1200" b="0" i="0" u="none" strike="noStrike" kern="1200" dirty="0">
              <a:solidFill>
                <a:schemeClr val="tx1"/>
              </a:solidFill>
              <a:latin typeface="+mn-lt"/>
              <a:ea typeface="+mn-ea"/>
              <a:cs typeface="+mn-cs"/>
              <a:hlinkClick r:id="rId41" tooltip="Action of 8 June 1755"/>
            </a:endParaRPr>
          </a:p>
          <a:p>
            <a:pPr rtl="0"/>
            <a:r>
              <a:rPr lang="en-US" sz="1200" b="0" i="0" u="none" strike="noStrike" kern="1200" dirty="0">
                <a:solidFill>
                  <a:schemeClr val="tx1"/>
                </a:solidFill>
                <a:latin typeface="+mn-lt"/>
                <a:ea typeface="+mn-ea"/>
                <a:cs typeface="+mn-cs"/>
                <a:hlinkClick r:id="rId41" tooltip="Action of 8 June 1755"/>
              </a:rPr>
              <a:t>Capture of French ships </a:t>
            </a:r>
            <a:r>
              <a:rPr lang="en-US" sz="1200" b="0" i="0" u="none" strike="noStrike" kern="1200" dirty="0" err="1">
                <a:solidFill>
                  <a:schemeClr val="tx1"/>
                </a:solidFill>
                <a:latin typeface="+mn-lt"/>
                <a:ea typeface="+mn-ea"/>
                <a:cs typeface="+mn-cs"/>
                <a:hlinkClick r:id="rId41" tooltip="Action of 8 June 1755"/>
              </a:rPr>
              <a:t>Alcide</a:t>
            </a:r>
            <a:r>
              <a:rPr lang="en-US" sz="1200" b="0" i="0" u="none" strike="noStrike" kern="1200" dirty="0">
                <a:solidFill>
                  <a:schemeClr val="tx1"/>
                </a:solidFill>
                <a:latin typeface="+mn-lt"/>
                <a:ea typeface="+mn-ea"/>
                <a:cs typeface="+mn-cs"/>
                <a:hlinkClick r:id="rId41" tooltip="Action of 8 June 1755"/>
              </a:rPr>
              <a:t> and Lys</a:t>
            </a:r>
            <a:r>
              <a:rPr lang="en-US" sz="1200" b="0" i="0" kern="1200" dirty="0">
                <a:solidFill>
                  <a:schemeClr val="tx1"/>
                </a:solidFill>
                <a:latin typeface="+mn-lt"/>
                <a:ea typeface="+mn-ea"/>
                <a:cs typeface="+mn-cs"/>
              </a:rPr>
              <a:t> off Newfoundland. The ships were carrying war supplies for Acadians and Mi'kmaq</a:t>
            </a:r>
          </a:p>
          <a:p>
            <a:pPr rtl="0"/>
            <a:r>
              <a:rPr lang="en-US" sz="1200" b="0" i="0" kern="1200" dirty="0">
                <a:solidFill>
                  <a:schemeClr val="tx1"/>
                </a:solidFill>
                <a:latin typeface="+mn-lt"/>
                <a:ea typeface="+mn-ea"/>
                <a:cs typeface="+mn-cs"/>
              </a:rPr>
              <a:t>In the </a:t>
            </a:r>
            <a:r>
              <a:rPr lang="en-US" sz="1200" b="0" i="0" u="none" strike="noStrike" kern="1200" dirty="0">
                <a:solidFill>
                  <a:schemeClr val="tx1"/>
                </a:solidFill>
                <a:latin typeface="+mn-lt"/>
                <a:ea typeface="+mn-ea"/>
                <a:cs typeface="+mn-cs"/>
                <a:hlinkClick r:id="rId41" tooltip="Action of 8 June 1755"/>
              </a:rPr>
              <a:t>Action of 8 June 1755</a:t>
            </a:r>
            <a:r>
              <a:rPr lang="en-US" sz="1200" b="0" i="0" kern="1200" dirty="0">
                <a:solidFill>
                  <a:schemeClr val="tx1"/>
                </a:solidFill>
                <a:latin typeface="+mn-lt"/>
                <a:ea typeface="+mn-ea"/>
                <a:cs typeface="+mn-cs"/>
              </a:rPr>
              <a:t>, a naval battle off </a:t>
            </a:r>
            <a:r>
              <a:rPr lang="en-US" sz="1200" b="0" i="0" u="none" strike="noStrike" kern="1200" dirty="0">
                <a:solidFill>
                  <a:schemeClr val="tx1"/>
                </a:solidFill>
                <a:latin typeface="+mn-lt"/>
                <a:ea typeface="+mn-ea"/>
                <a:cs typeface="+mn-cs"/>
                <a:hlinkClick r:id="rId42" tooltip="Cape Race"/>
              </a:rPr>
              <a:t>Cape Race</a:t>
            </a:r>
            <a:r>
              <a:rPr lang="en-US" sz="1200" b="0" i="0" kern="1200" dirty="0">
                <a:solidFill>
                  <a:schemeClr val="tx1"/>
                </a:solidFill>
                <a:latin typeface="+mn-lt"/>
                <a:ea typeface="+mn-ea"/>
                <a:cs typeface="+mn-cs"/>
              </a:rPr>
              <a:t>, Newfoundland, on board the French ships </a:t>
            </a:r>
            <a:r>
              <a:rPr lang="en-US" sz="1200" b="0" i="0" kern="1200" dirty="0" err="1">
                <a:solidFill>
                  <a:schemeClr val="tx1"/>
                </a:solidFill>
                <a:latin typeface="+mn-lt"/>
                <a:ea typeface="+mn-ea"/>
                <a:cs typeface="+mn-cs"/>
              </a:rPr>
              <a:t>Alcide</a:t>
            </a:r>
            <a:r>
              <a:rPr lang="en-US" sz="1200" b="0" i="0" kern="1200" dirty="0">
                <a:solidFill>
                  <a:schemeClr val="tx1"/>
                </a:solidFill>
                <a:latin typeface="+mn-lt"/>
                <a:ea typeface="+mn-ea"/>
                <a:cs typeface="+mn-cs"/>
              </a:rPr>
              <a:t> and Lys were found 10,000 scalping knives for Acadians and Indians serving under Chief </a:t>
            </a:r>
            <a:r>
              <a:rPr lang="en-US" sz="1200" b="0" i="0" u="none" strike="noStrike" kern="1200" dirty="0">
                <a:solidFill>
                  <a:schemeClr val="tx1"/>
                </a:solidFill>
                <a:latin typeface="+mn-lt"/>
                <a:ea typeface="+mn-ea"/>
                <a:cs typeface="+mn-cs"/>
                <a:hlinkClick r:id="rId43" tooltip="Jean-Baptiste Cope"/>
              </a:rPr>
              <a:t>Jean-</a:t>
            </a:r>
            <a:r>
              <a:rPr lang="en-US" sz="1200" b="0" i="0" u="none" strike="noStrike" kern="1200" dirty="0" err="1">
                <a:solidFill>
                  <a:schemeClr val="tx1"/>
                </a:solidFill>
                <a:latin typeface="+mn-lt"/>
                <a:ea typeface="+mn-ea"/>
                <a:cs typeface="+mn-cs"/>
                <a:hlinkClick r:id="rId43" tooltip="Jean-Baptiste Cope"/>
              </a:rPr>
              <a:t>Baptiste</a:t>
            </a:r>
            <a:r>
              <a:rPr lang="en-US" sz="1200" b="0" i="0" u="none" strike="noStrike" kern="1200" dirty="0">
                <a:solidFill>
                  <a:schemeClr val="tx1"/>
                </a:solidFill>
                <a:latin typeface="+mn-lt"/>
                <a:ea typeface="+mn-ea"/>
                <a:cs typeface="+mn-cs"/>
                <a:hlinkClick r:id="rId43" tooltip="Jean-Baptiste Cope"/>
              </a:rPr>
              <a:t> Cope</a:t>
            </a:r>
            <a:r>
              <a:rPr lang="en-US" sz="1200" b="0" i="0" kern="1200" dirty="0">
                <a:solidFill>
                  <a:schemeClr val="tx1"/>
                </a:solidFill>
                <a:latin typeface="+mn-lt"/>
                <a:ea typeface="+mn-ea"/>
                <a:cs typeface="+mn-cs"/>
              </a:rPr>
              <a:t> and Acadian Beausoleil as they continue to fight Father Le </a:t>
            </a:r>
            <a:r>
              <a:rPr lang="en-US" sz="1200" b="0" i="0" kern="1200" dirty="0" err="1">
                <a:solidFill>
                  <a:schemeClr val="tx1"/>
                </a:solidFill>
                <a:latin typeface="+mn-lt"/>
                <a:ea typeface="+mn-ea"/>
                <a:cs typeface="+mn-cs"/>
              </a:rPr>
              <a:t>Loutre's</a:t>
            </a:r>
            <a:r>
              <a:rPr lang="en-US" sz="1200" b="0" i="0" kern="1200" dirty="0">
                <a:solidFill>
                  <a:schemeClr val="tx1"/>
                </a:solidFill>
                <a:latin typeface="+mn-lt"/>
                <a:ea typeface="+mn-ea"/>
                <a:cs typeface="+mn-cs"/>
              </a:rPr>
              <a:t> War.</a:t>
            </a:r>
            <a:r>
              <a:rPr lang="en-US" sz="1200" b="0" i="0" u="none" strike="noStrike" kern="1200" baseline="30000" dirty="0">
                <a:solidFill>
                  <a:schemeClr val="tx1"/>
                </a:solidFill>
                <a:latin typeface="+mn-lt"/>
                <a:ea typeface="+mn-ea"/>
                <a:cs typeface="+mn-cs"/>
                <a:hlinkClick r:id="rId3"/>
              </a:rPr>
              <a:t>[9]</a:t>
            </a:r>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Broussard was also active in the fight against Lieutenant Colonel </a:t>
            </a:r>
            <a:r>
              <a:rPr lang="en-US" sz="1200" b="0" i="0" u="none" strike="noStrike" kern="1200" dirty="0">
                <a:solidFill>
                  <a:schemeClr val="tx1"/>
                </a:solidFill>
                <a:latin typeface="+mn-lt"/>
                <a:ea typeface="+mn-ea"/>
                <a:cs typeface="+mn-cs"/>
                <a:hlinkClick r:id="rId44" tooltip="Robert Monckton"/>
              </a:rPr>
              <a:t>Robert Monckton</a:t>
            </a:r>
            <a:r>
              <a:rPr lang="en-US" sz="1200" b="0" i="0" kern="1200" dirty="0">
                <a:solidFill>
                  <a:schemeClr val="tx1"/>
                </a:solidFill>
                <a:latin typeface="+mn-lt"/>
                <a:ea typeface="+mn-ea"/>
                <a:cs typeface="+mn-cs"/>
              </a:rPr>
              <a:t> in the </a:t>
            </a:r>
            <a:r>
              <a:rPr lang="en-US" sz="1200" b="0" i="0" u="none" strike="noStrike" kern="1200" dirty="0">
                <a:solidFill>
                  <a:schemeClr val="tx1"/>
                </a:solidFill>
                <a:latin typeface="+mn-lt"/>
                <a:ea typeface="+mn-ea"/>
                <a:cs typeface="+mn-cs"/>
                <a:hlinkClick r:id="rId45" tooltip="Battle of Beausejour"/>
              </a:rPr>
              <a:t>Battle of </a:t>
            </a:r>
            <a:r>
              <a:rPr lang="en-US" sz="1200" b="0" i="0" u="none" strike="noStrike" kern="1200" dirty="0" err="1">
                <a:solidFill>
                  <a:schemeClr val="tx1"/>
                </a:solidFill>
                <a:latin typeface="+mn-lt"/>
                <a:ea typeface="+mn-ea"/>
                <a:cs typeface="+mn-cs"/>
                <a:hlinkClick r:id="rId45" tooltip="Battle of Beausejour"/>
              </a:rPr>
              <a:t>Beausejour</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[10]</a:t>
            </a:r>
            <a:endParaRPr lang="en-US" sz="1200" b="0" i="0" kern="1200" dirty="0">
              <a:solidFill>
                <a:schemeClr val="tx1"/>
              </a:solidFill>
              <a:latin typeface="+mn-lt"/>
              <a:ea typeface="+mn-ea"/>
              <a:cs typeface="+mn-cs"/>
            </a:endParaRPr>
          </a:p>
          <a:p>
            <a:pPr rtl="0"/>
            <a:endParaRPr lang="en-US" sz="1200" b="1" i="0" kern="1200" dirty="0">
              <a:solidFill>
                <a:schemeClr val="tx1"/>
              </a:solidFill>
              <a:latin typeface="+mn-lt"/>
              <a:ea typeface="+mn-ea"/>
              <a:cs typeface="+mn-cs"/>
            </a:endParaRPr>
          </a:p>
          <a:p>
            <a:pPr rtl="0"/>
            <a:r>
              <a:rPr lang="en-US" sz="1200" b="1" i="0" kern="1200" dirty="0">
                <a:solidFill>
                  <a:schemeClr val="tx1"/>
                </a:solidFill>
                <a:latin typeface="+mn-lt"/>
                <a:ea typeface="+mn-ea"/>
                <a:cs typeface="+mn-cs"/>
              </a:rPr>
              <a:t>French and Indian War</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46" tooltip="Edit section: French and Indian War"/>
              </a:rPr>
              <a:t>edit</a:t>
            </a:r>
            <a:r>
              <a:rPr lang="en-US" sz="1200" b="0" i="0" kern="1200" dirty="0">
                <a:solidFill>
                  <a:schemeClr val="tx1"/>
                </a:solidFill>
                <a:latin typeface="+mn-lt"/>
                <a:ea typeface="+mn-ea"/>
                <a:cs typeface="+mn-cs"/>
              </a:rPr>
              <a:t>]</a:t>
            </a:r>
            <a:endParaRPr lang="en-US" sz="1200" b="1"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With Le Loutre imprisoned after the </a:t>
            </a:r>
            <a:r>
              <a:rPr lang="en-US" sz="1200" b="0" i="0" u="none" strike="noStrike" kern="1200" dirty="0">
                <a:solidFill>
                  <a:schemeClr val="tx1"/>
                </a:solidFill>
                <a:latin typeface="+mn-lt"/>
                <a:ea typeface="+mn-ea"/>
                <a:cs typeface="+mn-cs"/>
                <a:hlinkClick r:id="rId45" tooltip="Battle of Beausejour"/>
              </a:rPr>
              <a:t>Battle of </a:t>
            </a:r>
            <a:r>
              <a:rPr lang="en-US" sz="1200" b="0" i="0" u="none" strike="noStrike" kern="1200" dirty="0" err="1">
                <a:solidFill>
                  <a:schemeClr val="tx1"/>
                </a:solidFill>
                <a:latin typeface="+mn-lt"/>
                <a:ea typeface="+mn-ea"/>
                <a:cs typeface="+mn-cs"/>
                <a:hlinkClick r:id="rId45" tooltip="Battle of Beausejour"/>
              </a:rPr>
              <a:t>Beausejour</a:t>
            </a:r>
            <a:r>
              <a:rPr lang="en-US" sz="1200" b="0" i="0" kern="1200" dirty="0">
                <a:solidFill>
                  <a:schemeClr val="tx1"/>
                </a:solidFill>
                <a:latin typeface="+mn-lt"/>
                <a:ea typeface="+mn-ea"/>
                <a:cs typeface="+mn-cs"/>
              </a:rPr>
              <a:t>, Broussard became the leader of an armed resistance during the </a:t>
            </a:r>
            <a:r>
              <a:rPr lang="en-US" sz="1200" b="0" i="0" u="none" strike="noStrike" kern="1200" dirty="0">
                <a:solidFill>
                  <a:schemeClr val="tx1"/>
                </a:solidFill>
                <a:latin typeface="+mn-lt"/>
                <a:ea typeface="+mn-ea"/>
                <a:cs typeface="+mn-cs"/>
                <a:hlinkClick r:id="rId47" tooltip="Expulsion of the Acadians"/>
              </a:rPr>
              <a:t>expulsion of the Acadians</a:t>
            </a:r>
            <a:r>
              <a:rPr lang="en-US" sz="1200" b="0" i="0" kern="1200" dirty="0">
                <a:solidFill>
                  <a:schemeClr val="tx1"/>
                </a:solidFill>
                <a:latin typeface="+mn-lt"/>
                <a:ea typeface="+mn-ea"/>
                <a:cs typeface="+mn-cs"/>
              </a:rPr>
              <a:t> (1755–1764), leading assaults against the British on several occasions between 1755 and 1758 as part of the forces of </a:t>
            </a:r>
            <a:r>
              <a:rPr lang="en-US" sz="1200" b="0" i="0" u="none" strike="noStrike" kern="1200" dirty="0">
                <a:solidFill>
                  <a:schemeClr val="tx1"/>
                </a:solidFill>
                <a:latin typeface="+mn-lt"/>
                <a:ea typeface="+mn-ea"/>
                <a:cs typeface="+mn-cs"/>
                <a:hlinkClick r:id="rId48" tooltip="Charles Deschamps de Boishébert et de Raffetot"/>
              </a:rPr>
              <a:t>Charles </a:t>
            </a:r>
            <a:r>
              <a:rPr lang="en-US" sz="1200" b="0" i="0" u="none" strike="noStrike" kern="1200" dirty="0" err="1">
                <a:solidFill>
                  <a:schemeClr val="tx1"/>
                </a:solidFill>
                <a:latin typeface="+mn-lt"/>
                <a:ea typeface="+mn-ea"/>
                <a:cs typeface="+mn-cs"/>
                <a:hlinkClick r:id="rId48" tooltip="Charles Deschamps de Boishébert et de Raffetot"/>
              </a:rPr>
              <a:t>Deschamps</a:t>
            </a:r>
            <a:r>
              <a:rPr lang="en-US" sz="1200" b="0" i="0" u="none" strike="noStrike" kern="1200" dirty="0">
                <a:solidFill>
                  <a:schemeClr val="tx1"/>
                </a:solidFill>
                <a:latin typeface="+mn-lt"/>
                <a:ea typeface="+mn-ea"/>
                <a:cs typeface="+mn-cs"/>
                <a:hlinkClick r:id="rId48" tooltip="Charles Deschamps de Boishébert et de Raffetot"/>
              </a:rPr>
              <a:t> de </a:t>
            </a:r>
            <a:r>
              <a:rPr lang="en-US" sz="1200" b="0" i="0" u="none" strike="noStrike" kern="1200" dirty="0" err="1">
                <a:solidFill>
                  <a:schemeClr val="tx1"/>
                </a:solidFill>
                <a:latin typeface="+mn-lt"/>
                <a:ea typeface="+mn-ea"/>
                <a:cs typeface="+mn-cs"/>
                <a:hlinkClick r:id="rId48" tooltip="Charles Deschamps de Boishébert et de Raffetot"/>
              </a:rPr>
              <a:t>Boishébert</a:t>
            </a:r>
            <a:r>
              <a:rPr lang="en-US" sz="1200" b="0" i="0" u="none" strike="noStrike" kern="1200" dirty="0">
                <a:solidFill>
                  <a:schemeClr val="tx1"/>
                </a:solidFill>
                <a:latin typeface="+mn-lt"/>
                <a:ea typeface="+mn-ea"/>
                <a:cs typeface="+mn-cs"/>
                <a:hlinkClick r:id="rId48" tooltip="Charles Deschamps de Boishébert et de Raffetot"/>
              </a:rPr>
              <a:t> et de </a:t>
            </a:r>
            <a:r>
              <a:rPr lang="en-US" sz="1200" b="0" i="0" u="none" strike="noStrike" kern="1200" dirty="0" err="1">
                <a:solidFill>
                  <a:schemeClr val="tx1"/>
                </a:solidFill>
                <a:latin typeface="+mn-lt"/>
                <a:ea typeface="+mn-ea"/>
                <a:cs typeface="+mn-cs"/>
                <a:hlinkClick r:id="rId48" tooltip="Charles Deschamps de Boishébert et de Raffetot"/>
              </a:rPr>
              <a:t>Raffetot</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a:t>
            </a:r>
            <a:r>
              <a:rPr lang="en-US" sz="1200" b="0" i="0" kern="1200" dirty="0">
                <a:solidFill>
                  <a:schemeClr val="tx1"/>
                </a:solidFill>
                <a:latin typeface="+mn-lt"/>
                <a:ea typeface="+mn-ea"/>
                <a:cs typeface="+mn-cs"/>
              </a:rPr>
              <a:t> After arming a ship in 1758, Broussard traveled through the upper </a:t>
            </a:r>
            <a:r>
              <a:rPr lang="en-US" sz="1200" b="0" i="0" u="none" strike="noStrike" kern="1200" dirty="0">
                <a:solidFill>
                  <a:schemeClr val="tx1"/>
                </a:solidFill>
                <a:latin typeface="+mn-lt"/>
                <a:ea typeface="+mn-ea"/>
                <a:cs typeface="+mn-cs"/>
                <a:hlinkClick r:id="rId49" tooltip="Bay of Fundy"/>
              </a:rPr>
              <a:t>Bay of Fundy</a:t>
            </a:r>
            <a:r>
              <a:rPr lang="en-US" sz="1200" b="0" i="0" kern="1200" dirty="0">
                <a:solidFill>
                  <a:schemeClr val="tx1"/>
                </a:solidFill>
                <a:latin typeface="+mn-lt"/>
                <a:ea typeface="+mn-ea"/>
                <a:cs typeface="+mn-cs"/>
              </a:rPr>
              <a:t> region, where he attacked the British. His ship was seized in November 1758. He was then forced to flee, travelling first to the </a:t>
            </a:r>
            <a:r>
              <a:rPr lang="en-US" sz="1200" b="0" i="0" u="none" strike="noStrike" kern="1200" dirty="0" err="1">
                <a:solidFill>
                  <a:schemeClr val="tx1"/>
                </a:solidFill>
                <a:latin typeface="+mn-lt"/>
                <a:ea typeface="+mn-ea"/>
                <a:cs typeface="+mn-cs"/>
                <a:hlinkClick r:id="rId50" tooltip="Miramichi Valley"/>
              </a:rPr>
              <a:t>Miramichi</a:t>
            </a:r>
            <a:r>
              <a:rPr lang="en-US" sz="1200" b="0" i="0" kern="1200" dirty="0">
                <a:solidFill>
                  <a:schemeClr val="tx1"/>
                </a:solidFill>
                <a:latin typeface="+mn-lt"/>
                <a:ea typeface="+mn-ea"/>
                <a:cs typeface="+mn-cs"/>
              </a:rPr>
              <a:t> and later imprisoned at </a:t>
            </a:r>
            <a:r>
              <a:rPr lang="en-US" sz="1200" b="0" i="0" u="none" strike="noStrike" kern="1200" dirty="0">
                <a:solidFill>
                  <a:schemeClr val="tx1"/>
                </a:solidFill>
                <a:latin typeface="+mn-lt"/>
                <a:ea typeface="+mn-ea"/>
                <a:cs typeface="+mn-cs"/>
                <a:hlinkClick r:id="rId51" tooltip="Fort Edward (Nova Scotia)"/>
              </a:rPr>
              <a:t>Fort Edward</a:t>
            </a:r>
            <a:r>
              <a:rPr lang="en-US" sz="1200" b="0" i="0" kern="1200" dirty="0">
                <a:solidFill>
                  <a:schemeClr val="tx1"/>
                </a:solidFill>
                <a:latin typeface="+mn-lt"/>
                <a:ea typeface="+mn-ea"/>
                <a:cs typeface="+mn-cs"/>
              </a:rPr>
              <a:t> in 1762. Finally, he was transferred and imprisoned with other Acadians in </a:t>
            </a:r>
            <a:r>
              <a:rPr lang="en-US" sz="1200" b="0" i="0" u="none" strike="noStrike" kern="1200" dirty="0">
                <a:solidFill>
                  <a:schemeClr val="tx1"/>
                </a:solidFill>
                <a:latin typeface="+mn-lt"/>
                <a:ea typeface="+mn-ea"/>
                <a:cs typeface="+mn-cs"/>
                <a:hlinkClick r:id="rId52" tooltip="City of Halifax"/>
              </a:rPr>
              <a:t>Halifax, Nova Scotia</a:t>
            </a:r>
            <a:r>
              <a:rPr lang="en-US" sz="1200" b="0" i="0" kern="1200" dirty="0">
                <a:solidFill>
                  <a:schemeClr val="tx1"/>
                </a:solidFill>
                <a:latin typeface="+mn-lt"/>
                <a:ea typeface="+mn-ea"/>
                <a:cs typeface="+mn-cs"/>
              </a:rPr>
              <a:t>.</a:t>
            </a:r>
          </a:p>
          <a:p>
            <a:pPr rtl="0"/>
            <a:endParaRPr lang="en-US" sz="1200" b="1" i="0" kern="1200" dirty="0">
              <a:solidFill>
                <a:schemeClr val="tx1"/>
              </a:solidFill>
              <a:latin typeface="+mn-lt"/>
              <a:ea typeface="+mn-ea"/>
              <a:cs typeface="+mn-cs"/>
            </a:endParaRPr>
          </a:p>
          <a:p>
            <a:pPr rtl="0"/>
            <a:r>
              <a:rPr lang="en-US" sz="1200" b="1" i="0" kern="1200" dirty="0">
                <a:solidFill>
                  <a:schemeClr val="tx1"/>
                </a:solidFill>
                <a:latin typeface="+mn-lt"/>
                <a:ea typeface="+mn-ea"/>
                <a:cs typeface="+mn-cs"/>
              </a:rPr>
              <a:t>Arrival at Louisiana</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53" tooltip="Edit section: Arrival at Louisiana"/>
              </a:rPr>
              <a:t>edit</a:t>
            </a:r>
            <a:r>
              <a:rPr lang="en-US" sz="1200" b="0" i="0" kern="1200" dirty="0">
                <a:solidFill>
                  <a:schemeClr val="tx1"/>
                </a:solidFill>
                <a:latin typeface="+mn-lt"/>
                <a:ea typeface="+mn-ea"/>
                <a:cs typeface="+mn-cs"/>
              </a:rPr>
              <a:t>]</a:t>
            </a:r>
            <a:endParaRPr lang="en-US" sz="1200" b="1"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Released in 1764, the year after the signing of the Treaty of Paris, Broussard left Nova Scotia, along with his family and hundreds of other Acadians, to </a:t>
            </a:r>
            <a:r>
              <a:rPr lang="en-US" sz="1200" b="0" i="0" u="none" strike="noStrike" kern="1200" dirty="0">
                <a:solidFill>
                  <a:schemeClr val="tx1"/>
                </a:solidFill>
                <a:latin typeface="+mn-lt"/>
                <a:ea typeface="+mn-ea"/>
                <a:cs typeface="+mn-cs"/>
                <a:hlinkClick r:id="rId54" tooltip="Saint-Domingue"/>
              </a:rPr>
              <a:t>Saint-</a:t>
            </a:r>
            <a:r>
              <a:rPr lang="en-US" sz="1200" b="0" i="0" u="none" strike="noStrike" kern="1200" dirty="0" err="1">
                <a:solidFill>
                  <a:schemeClr val="tx1"/>
                </a:solidFill>
                <a:latin typeface="+mn-lt"/>
                <a:ea typeface="+mn-ea"/>
                <a:cs typeface="+mn-cs"/>
                <a:hlinkClick r:id="rId54" tooltip="Saint-Domingue"/>
              </a:rPr>
              <a:t>Domingue</a:t>
            </a:r>
            <a:r>
              <a:rPr lang="en-US" sz="1200" b="0" i="0" kern="1200" dirty="0">
                <a:solidFill>
                  <a:schemeClr val="tx1"/>
                </a:solidFill>
                <a:latin typeface="+mn-lt"/>
                <a:ea typeface="+mn-ea"/>
                <a:cs typeface="+mn-cs"/>
              </a:rPr>
              <a:t> (present-day Haiti).</a:t>
            </a:r>
            <a:r>
              <a:rPr lang="en-US" sz="1200" b="0" i="0" u="none" strike="noStrike" kern="1200" baseline="30000" dirty="0">
                <a:solidFill>
                  <a:schemeClr val="tx1"/>
                </a:solidFill>
                <a:latin typeface="+mn-lt"/>
                <a:ea typeface="+mn-ea"/>
                <a:cs typeface="+mn-cs"/>
                <a:hlinkClick r:id="rId3"/>
              </a:rPr>
              <a:t>[11]</a:t>
            </a:r>
            <a:r>
              <a:rPr lang="en-US" sz="1200" b="0" i="0" kern="1200" dirty="0">
                <a:solidFill>
                  <a:schemeClr val="tx1"/>
                </a:solidFill>
                <a:latin typeface="+mn-lt"/>
                <a:ea typeface="+mn-ea"/>
                <a:cs typeface="+mn-cs"/>
              </a:rPr>
              <a:t> Unable to adapt to the climate and diseases that was killing Acadians, he led the group to settle in </a:t>
            </a:r>
            <a:r>
              <a:rPr lang="en-US" sz="1200" b="0" i="0" u="none" strike="noStrike" kern="1200" dirty="0">
                <a:solidFill>
                  <a:schemeClr val="tx1"/>
                </a:solidFill>
                <a:latin typeface="+mn-lt"/>
                <a:ea typeface="+mn-ea"/>
                <a:cs typeface="+mn-cs"/>
                <a:hlinkClick r:id="rId14" tooltip="Louisiana"/>
              </a:rPr>
              <a:t>Louisiana</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[12]</a:t>
            </a:r>
            <a:endParaRPr lang="en-US" sz="1200" b="0" i="0" kern="1200" dirty="0">
              <a:solidFill>
                <a:schemeClr val="tx1"/>
              </a:solidFill>
              <a:latin typeface="+mn-lt"/>
              <a:ea typeface="+mn-ea"/>
              <a:cs typeface="+mn-cs"/>
            </a:endParaRPr>
          </a:p>
          <a:p>
            <a:pPr rtl="0"/>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He was among the first 200 </a:t>
            </a:r>
            <a:r>
              <a:rPr lang="en-US" sz="1200" b="0" i="0" u="none" strike="noStrike" kern="1200" dirty="0">
                <a:solidFill>
                  <a:schemeClr val="tx1"/>
                </a:solidFill>
                <a:latin typeface="+mn-lt"/>
                <a:ea typeface="+mn-ea"/>
                <a:cs typeface="+mn-cs"/>
                <a:hlinkClick r:id="rId16" tooltip="Acadians"/>
              </a:rPr>
              <a:t>Acadians</a:t>
            </a:r>
            <a:r>
              <a:rPr lang="en-US" sz="1200" b="0" i="0" kern="1200" dirty="0">
                <a:solidFill>
                  <a:schemeClr val="tx1"/>
                </a:solidFill>
                <a:latin typeface="+mn-lt"/>
                <a:ea typeface="+mn-ea"/>
                <a:cs typeface="+mn-cs"/>
              </a:rPr>
              <a:t> to arrive in Louisiana on February 27, 1765, aboard the </a:t>
            </a:r>
            <a:r>
              <a:rPr lang="en-US" sz="1200" b="0" i="1" kern="1200" dirty="0">
                <a:solidFill>
                  <a:schemeClr val="tx1"/>
                </a:solidFill>
                <a:latin typeface="+mn-lt"/>
                <a:ea typeface="+mn-ea"/>
                <a:cs typeface="+mn-cs"/>
              </a:rPr>
              <a:t>Santo Domingo</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[13]</a:t>
            </a:r>
            <a:r>
              <a:rPr lang="en-US" sz="1200" b="0" i="0" kern="1200" dirty="0">
                <a:solidFill>
                  <a:schemeClr val="tx1"/>
                </a:solidFill>
                <a:latin typeface="+mn-lt"/>
                <a:ea typeface="+mn-ea"/>
                <a:cs typeface="+mn-cs"/>
              </a:rPr>
              <a:t> On April 8, 1765, he was appointed militia captain and commander of the "Acadians of the </a:t>
            </a:r>
            <a:r>
              <a:rPr lang="en-US" sz="1200" b="0" i="0" u="none" strike="noStrike" kern="1200" dirty="0" err="1">
                <a:solidFill>
                  <a:schemeClr val="tx1"/>
                </a:solidFill>
                <a:latin typeface="+mn-lt"/>
                <a:ea typeface="+mn-ea"/>
                <a:cs typeface="+mn-cs"/>
                <a:hlinkClick r:id="rId15" tooltip="Atakapa"/>
              </a:rPr>
              <a:t>Atakapas</a:t>
            </a:r>
            <a:r>
              <a:rPr lang="en-US" sz="1200" b="0" i="0" kern="1200" dirty="0">
                <a:solidFill>
                  <a:schemeClr val="tx1"/>
                </a:solidFill>
                <a:latin typeface="+mn-lt"/>
                <a:ea typeface="+mn-ea"/>
                <a:cs typeface="+mn-cs"/>
              </a:rPr>
              <a:t>" the area around present-day St. </a:t>
            </a:r>
            <a:r>
              <a:rPr lang="en-US" sz="1200" b="0" i="0" kern="1200" dirty="0" err="1">
                <a:solidFill>
                  <a:schemeClr val="tx1"/>
                </a:solidFill>
                <a:latin typeface="+mn-lt"/>
                <a:ea typeface="+mn-ea"/>
                <a:cs typeface="+mn-cs"/>
              </a:rPr>
              <a:t>Martinville</a:t>
            </a:r>
            <a:r>
              <a:rPr lang="en-US" sz="1200" b="0" i="0" kern="1200" dirty="0">
                <a:solidFill>
                  <a:schemeClr val="tx1"/>
                </a:solidFill>
                <a:latin typeface="+mn-lt"/>
                <a:ea typeface="+mn-ea"/>
                <a:cs typeface="+mn-cs"/>
              </a:rPr>
              <a:t>, La.</a:t>
            </a:r>
            <a:r>
              <a:rPr lang="en-US" sz="1200" b="0" i="0" u="none" strike="noStrike" kern="1200" baseline="30000" dirty="0">
                <a:solidFill>
                  <a:schemeClr val="tx1"/>
                </a:solidFill>
                <a:latin typeface="+mn-lt"/>
                <a:ea typeface="+mn-ea"/>
                <a:cs typeface="+mn-cs"/>
                <a:hlinkClick r:id="rId3"/>
              </a:rPr>
              <a:t>[1]</a:t>
            </a:r>
            <a:r>
              <a:rPr lang="en-US" sz="1200" b="0" i="0" kern="1200" dirty="0">
                <a:solidFill>
                  <a:schemeClr val="tx1"/>
                </a:solidFill>
                <a:latin typeface="+mn-lt"/>
                <a:ea typeface="+mn-ea"/>
                <a:cs typeface="+mn-cs"/>
              </a:rPr>
              <a:t> Not long after his arrival, Joseph Broussard died near what is now </a:t>
            </a:r>
            <a:r>
              <a:rPr lang="en-US" sz="1200" b="0" i="0" u="none" strike="noStrike" kern="1200" dirty="0">
                <a:solidFill>
                  <a:schemeClr val="tx1"/>
                </a:solidFill>
                <a:latin typeface="+mn-lt"/>
                <a:ea typeface="+mn-ea"/>
                <a:cs typeface="+mn-cs"/>
                <a:hlinkClick r:id="rId55" tooltip="St. Martinville, Louisiana"/>
              </a:rPr>
              <a:t>St. </a:t>
            </a:r>
            <a:r>
              <a:rPr lang="en-US" sz="1200" b="0" i="0" u="none" strike="noStrike" kern="1200" dirty="0" err="1">
                <a:solidFill>
                  <a:schemeClr val="tx1"/>
                </a:solidFill>
                <a:latin typeface="+mn-lt"/>
                <a:ea typeface="+mn-ea"/>
                <a:cs typeface="+mn-cs"/>
                <a:hlinkClick r:id="rId55" tooltip="St. Martinville, Louisiana"/>
              </a:rPr>
              <a:t>Martinville</a:t>
            </a:r>
            <a:r>
              <a:rPr lang="en-US" sz="1200" b="0" i="0" kern="1200" dirty="0">
                <a:solidFill>
                  <a:schemeClr val="tx1"/>
                </a:solidFill>
                <a:latin typeface="+mn-lt"/>
                <a:ea typeface="+mn-ea"/>
                <a:cs typeface="+mn-cs"/>
              </a:rPr>
              <a:t> at the presumed age of 63. The exact date of his death is unknown, but it is assumed to have been on or about October 20, 1765. Many of his descendants live in southern Louisiana and Nova Scotia.</a:t>
            </a:r>
          </a:p>
          <a:p>
            <a:pPr rtl="0"/>
            <a:endParaRPr lang="en-US" sz="1200" b="0" i="0" kern="1200" dirty="0">
              <a:solidFill>
                <a:schemeClr val="tx1"/>
              </a:solidFill>
              <a:latin typeface="+mn-lt"/>
              <a:ea typeface="+mn-ea"/>
              <a:cs typeface="+mn-cs"/>
            </a:endParaRPr>
          </a:p>
          <a:p>
            <a:pPr rtl="0"/>
            <a:r>
              <a:rPr lang="en-US" sz="1200" b="0" i="0" kern="1200" dirty="0" err="1">
                <a:solidFill>
                  <a:schemeClr val="tx1"/>
                </a:solidFill>
                <a:latin typeface="+mn-lt"/>
                <a:ea typeface="+mn-ea"/>
                <a:cs typeface="+mn-cs"/>
              </a:rPr>
              <a:t>Descendancy</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56" tooltip="Edit section: Descendancy"/>
              </a:rPr>
              <a:t>edit</a:t>
            </a:r>
            <a:r>
              <a:rPr lang="en-US" sz="1200" b="0" i="0" kern="1200" dirty="0">
                <a:solidFill>
                  <a:schemeClr val="tx1"/>
                </a:solidFill>
                <a:latin typeface="+mn-lt"/>
                <a:ea typeface="+mn-ea"/>
                <a:cs typeface="+mn-cs"/>
              </a:rPr>
              <a:t>]</a:t>
            </a:r>
          </a:p>
          <a:p>
            <a:pPr rtl="0"/>
            <a:r>
              <a:rPr lang="en-US" sz="1200" b="0" i="0" kern="1200" dirty="0">
                <a:solidFill>
                  <a:schemeClr val="tx1"/>
                </a:solidFill>
                <a:latin typeface="+mn-lt"/>
                <a:ea typeface="+mn-ea"/>
                <a:cs typeface="+mn-cs"/>
              </a:rPr>
              <a:t>Broussard's 21st-century descendants include </a:t>
            </a:r>
            <a:r>
              <a:rPr lang="en-US" sz="1200" b="0" i="0" u="none" strike="noStrike" kern="1200" dirty="0" err="1">
                <a:solidFill>
                  <a:schemeClr val="tx1"/>
                </a:solidFill>
                <a:latin typeface="+mn-lt"/>
                <a:ea typeface="+mn-ea"/>
                <a:cs typeface="+mn-cs"/>
                <a:hlinkClick r:id="rId57" tooltip="Tina Knowles"/>
              </a:rPr>
              <a:t>Célestine</a:t>
            </a:r>
            <a:r>
              <a:rPr lang="en-US" sz="1200" b="0" i="0" u="none" strike="noStrike" kern="1200" dirty="0">
                <a:solidFill>
                  <a:schemeClr val="tx1"/>
                </a:solidFill>
                <a:latin typeface="+mn-lt"/>
                <a:ea typeface="+mn-ea"/>
                <a:cs typeface="+mn-cs"/>
                <a:hlinkClick r:id="rId57" tooltip="Tina Knowles"/>
              </a:rPr>
              <a:t> "Tina" Knowles</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58" tooltip="Married and maiden names"/>
              </a:rPr>
              <a:t>née</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Beyincé</a:t>
            </a:r>
            <a:r>
              <a:rPr lang="en-US" sz="1200" b="0" i="0" kern="1200" dirty="0">
                <a:solidFill>
                  <a:schemeClr val="tx1"/>
                </a:solidFill>
                <a:latin typeface="+mn-lt"/>
                <a:ea typeface="+mn-ea"/>
                <a:cs typeface="+mn-cs"/>
              </a:rPr>
              <a:t>), her two daughters </a:t>
            </a:r>
            <a:r>
              <a:rPr lang="en-US" sz="1200" b="0" i="0" u="none" strike="noStrike" kern="1200" dirty="0" err="1">
                <a:solidFill>
                  <a:schemeClr val="tx1"/>
                </a:solidFill>
                <a:latin typeface="+mn-lt"/>
                <a:ea typeface="+mn-ea"/>
                <a:cs typeface="+mn-cs"/>
                <a:hlinkClick r:id="rId59" tooltip="Beyoncé Knowles"/>
              </a:rPr>
              <a:t>Beyoncé</a:t>
            </a:r>
            <a:r>
              <a:rPr lang="en-US" sz="1200" b="0" i="0" kern="1200" dirty="0">
                <a:solidFill>
                  <a:schemeClr val="tx1"/>
                </a:solidFill>
                <a:latin typeface="+mn-lt"/>
                <a:ea typeface="+mn-ea"/>
                <a:cs typeface="+mn-cs"/>
              </a:rPr>
              <a:t> and </a:t>
            </a:r>
            <a:r>
              <a:rPr lang="en-US" sz="1200" b="0" i="0" u="none" strike="noStrike" kern="1200" dirty="0" err="1">
                <a:solidFill>
                  <a:schemeClr val="tx1"/>
                </a:solidFill>
                <a:latin typeface="+mn-lt"/>
                <a:ea typeface="+mn-ea"/>
                <a:cs typeface="+mn-cs"/>
                <a:hlinkClick r:id="rId60" tooltip="Solange Knowles"/>
              </a:rPr>
              <a:t>Solange</a:t>
            </a:r>
            <a:r>
              <a:rPr lang="en-US" sz="1200" b="0" i="0" kern="1200" dirty="0">
                <a:solidFill>
                  <a:schemeClr val="tx1"/>
                </a:solidFill>
                <a:latin typeface="+mn-lt"/>
                <a:ea typeface="+mn-ea"/>
                <a:cs typeface="+mn-cs"/>
              </a:rPr>
              <a:t>, and also her four grandchildren Jules, Blue, Sir, and </a:t>
            </a:r>
            <a:r>
              <a:rPr lang="en-US" sz="1200" b="0" i="0" kern="1200" dirty="0" err="1">
                <a:solidFill>
                  <a:schemeClr val="tx1"/>
                </a:solidFill>
                <a:latin typeface="+mn-lt"/>
                <a:ea typeface="+mn-ea"/>
                <a:cs typeface="+mn-cs"/>
              </a:rPr>
              <a:t>Rumi</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[14]</a:t>
            </a:r>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Modern cultural references[</a:t>
            </a:r>
            <a:r>
              <a:rPr lang="en-US" sz="1200" b="0" i="0" u="none" strike="noStrike" kern="1200" dirty="0">
                <a:solidFill>
                  <a:schemeClr val="tx1"/>
                </a:solidFill>
                <a:latin typeface="+mn-lt"/>
                <a:ea typeface="+mn-ea"/>
                <a:cs typeface="+mn-cs"/>
                <a:hlinkClick r:id="rId61" tooltip="Edit section: Modern cultural references"/>
              </a:rPr>
              <a:t>edit</a:t>
            </a:r>
            <a:r>
              <a:rPr lang="en-US" sz="1200" b="0" i="0" kern="1200" dirty="0">
                <a:solidFill>
                  <a:schemeClr val="tx1"/>
                </a:solidFill>
                <a:latin typeface="+mn-lt"/>
                <a:ea typeface="+mn-ea"/>
                <a:cs typeface="+mn-cs"/>
              </a:rPr>
              <a:t>]</a:t>
            </a:r>
          </a:p>
          <a:p>
            <a:pPr rtl="0"/>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The </a:t>
            </a:r>
            <a:r>
              <a:rPr lang="en-US" sz="1200" b="0" i="0" u="none" strike="noStrike" kern="1200" dirty="0">
                <a:solidFill>
                  <a:schemeClr val="tx1"/>
                </a:solidFill>
                <a:latin typeface="+mn-lt"/>
                <a:ea typeface="+mn-ea"/>
                <a:cs typeface="+mn-cs"/>
                <a:hlinkClick r:id="rId62" tooltip="Cajun music"/>
              </a:rPr>
              <a:t>Cajun music</a:t>
            </a:r>
            <a:r>
              <a:rPr lang="en-US" sz="1200" b="0" i="0" kern="1200" dirty="0">
                <a:solidFill>
                  <a:schemeClr val="tx1"/>
                </a:solidFill>
                <a:latin typeface="+mn-lt"/>
                <a:ea typeface="+mn-ea"/>
                <a:cs typeface="+mn-cs"/>
              </a:rPr>
              <a:t> group </a:t>
            </a:r>
            <a:r>
              <a:rPr lang="en-US" sz="1200" b="0" i="0" u="none" strike="noStrike" kern="1200" dirty="0" err="1">
                <a:solidFill>
                  <a:schemeClr val="tx1"/>
                </a:solidFill>
                <a:latin typeface="+mn-lt"/>
                <a:ea typeface="+mn-ea"/>
                <a:cs typeface="+mn-cs"/>
                <a:hlinkClick r:id="rId63" tooltip="BeauSoleil"/>
              </a:rPr>
              <a:t>BeauSoleil</a:t>
            </a:r>
            <a:r>
              <a:rPr lang="en-US" sz="1200" b="0" i="0" kern="1200" dirty="0">
                <a:solidFill>
                  <a:schemeClr val="tx1"/>
                </a:solidFill>
                <a:latin typeface="+mn-lt"/>
                <a:ea typeface="+mn-ea"/>
                <a:cs typeface="+mn-cs"/>
              </a:rPr>
              <a:t> is named after him.</a:t>
            </a:r>
          </a:p>
          <a:p>
            <a:pPr rtl="0"/>
            <a:r>
              <a:rPr lang="en-US" sz="1200" b="0" i="0" kern="1200" dirty="0">
                <a:solidFill>
                  <a:schemeClr val="tx1"/>
                </a:solidFill>
                <a:latin typeface="+mn-lt"/>
                <a:ea typeface="+mn-ea"/>
                <a:cs typeface="+mn-cs"/>
              </a:rPr>
              <a:t>A New Brunswick group "Beausoleil Broussard" was very popular in the 1970s.</a:t>
            </a:r>
          </a:p>
          <a:p>
            <a:pPr rtl="0"/>
            <a:r>
              <a:rPr lang="en-US" sz="1200" b="0" i="0" kern="1200" dirty="0">
                <a:solidFill>
                  <a:schemeClr val="tx1"/>
                </a:solidFill>
                <a:latin typeface="+mn-lt"/>
                <a:ea typeface="+mn-ea"/>
                <a:cs typeface="+mn-cs"/>
              </a:rPr>
              <a:t>He is a character in the novel </a:t>
            </a:r>
            <a:r>
              <a:rPr lang="en-US" sz="1200" b="0" i="1" kern="1200" dirty="0">
                <a:solidFill>
                  <a:schemeClr val="tx1"/>
                </a:solidFill>
                <a:latin typeface="+mn-lt"/>
                <a:ea typeface="+mn-ea"/>
                <a:cs typeface="+mn-cs"/>
              </a:rPr>
              <a:t>Banished from Our Home: The Acadian Diary of Angelique Richard, Grand-Pre, Acadia, 1755</a:t>
            </a:r>
            <a:r>
              <a:rPr lang="en-US" sz="1200" b="0" i="0" kern="1200" dirty="0">
                <a:solidFill>
                  <a:schemeClr val="tx1"/>
                </a:solidFill>
                <a:latin typeface="+mn-lt"/>
                <a:ea typeface="+mn-ea"/>
                <a:cs typeface="+mn-cs"/>
              </a:rPr>
              <a:t> (2004) by Sharon Stewart.</a:t>
            </a:r>
          </a:p>
          <a:p>
            <a:pPr rtl="0"/>
            <a:r>
              <a:rPr lang="en-US" sz="1200" b="0" i="0" kern="1200" dirty="0">
                <a:solidFill>
                  <a:schemeClr val="tx1"/>
                </a:solidFill>
                <a:latin typeface="+mn-lt"/>
                <a:ea typeface="+mn-ea"/>
                <a:cs typeface="+mn-cs"/>
              </a:rPr>
              <a:t>A dramatized, historically inaccurate version of Beausoleil is featured in the Acadian novel </a:t>
            </a:r>
            <a:r>
              <a:rPr lang="en-US" sz="1200" b="0" i="1" kern="1200" dirty="0" err="1">
                <a:solidFill>
                  <a:schemeClr val="tx1"/>
                </a:solidFill>
                <a:latin typeface="+mn-lt"/>
                <a:ea typeface="+mn-ea"/>
                <a:cs typeface="+mn-cs"/>
              </a:rPr>
              <a:t>Pélagie</a:t>
            </a:r>
            <a:r>
              <a:rPr lang="en-US" sz="1200" b="0" i="1" kern="1200" dirty="0">
                <a:solidFill>
                  <a:schemeClr val="tx1"/>
                </a:solidFill>
                <a:latin typeface="+mn-lt"/>
                <a:ea typeface="+mn-ea"/>
                <a:cs typeface="+mn-cs"/>
              </a:rPr>
              <a:t>-la-</a:t>
            </a:r>
            <a:r>
              <a:rPr lang="en-US" sz="1200" b="0" i="1" kern="1200" dirty="0" err="1">
                <a:solidFill>
                  <a:schemeClr val="tx1"/>
                </a:solidFill>
                <a:latin typeface="+mn-lt"/>
                <a:ea typeface="+mn-ea"/>
                <a:cs typeface="+mn-cs"/>
              </a:rPr>
              <a:t>Charette</a:t>
            </a:r>
            <a:r>
              <a:rPr lang="en-US" sz="1200" b="0" i="1" kern="1200" dirty="0">
                <a:solidFill>
                  <a:schemeClr val="tx1"/>
                </a:solidFill>
                <a:latin typeface="+mn-lt"/>
                <a:ea typeface="+mn-ea"/>
                <a:cs typeface="+mn-cs"/>
              </a:rPr>
              <a:t>,</a:t>
            </a:r>
            <a:r>
              <a:rPr lang="en-US" sz="1200" b="0" i="0" kern="1200" dirty="0">
                <a:solidFill>
                  <a:schemeClr val="tx1"/>
                </a:solidFill>
                <a:latin typeface="+mn-lt"/>
                <a:ea typeface="+mn-ea"/>
                <a:cs typeface="+mn-cs"/>
              </a:rPr>
              <a:t> by </a:t>
            </a:r>
            <a:r>
              <a:rPr lang="en-US" sz="1200" b="0" i="0" kern="1200" dirty="0" err="1">
                <a:solidFill>
                  <a:schemeClr val="tx1"/>
                </a:solidFill>
                <a:latin typeface="+mn-lt"/>
                <a:ea typeface="+mn-ea"/>
                <a:cs typeface="+mn-cs"/>
              </a:rPr>
              <a:t>Antonine</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Maillet</a:t>
            </a:r>
            <a:r>
              <a:rPr lang="en-US" sz="1200" b="0" i="0" kern="1200" dirty="0">
                <a:solidFill>
                  <a:schemeClr val="tx1"/>
                </a:solidFill>
                <a:latin typeface="+mn-lt"/>
                <a:ea typeface="+mn-ea"/>
                <a:cs typeface="+mn-cs"/>
              </a:rPr>
              <a:t>.</a:t>
            </a:r>
          </a:p>
          <a:p>
            <a:pPr rtl="0"/>
            <a:r>
              <a:rPr lang="en-US" sz="1200" b="0" i="0" kern="1200" dirty="0">
                <a:solidFill>
                  <a:schemeClr val="tx1"/>
                </a:solidFill>
                <a:latin typeface="+mn-lt"/>
                <a:ea typeface="+mn-ea"/>
                <a:cs typeface="+mn-cs"/>
              </a:rPr>
              <a:t>Part of his militant Acadian hero story is told in the documentary feature "Zachary Richard, Cajun Heart" by Acadian director Phil Comeau.</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35</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r>
              <a:rPr lang="en-US" sz="1200" dirty="0" err="1"/>
              <a:t>Stoney</a:t>
            </a:r>
            <a:r>
              <a:rPr lang="en-US" sz="1200" dirty="0"/>
              <a:t> Creek is 26.1 miles from mouth of River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sz="1200" b="0" i="0" kern="1200" dirty="0">
                <a:solidFill>
                  <a:schemeClr val="tx1"/>
                </a:solidFill>
                <a:latin typeface="+mn-lt"/>
                <a:ea typeface="+mn-ea"/>
                <a:cs typeface="+mn-cs"/>
              </a:rPr>
              <a:t>Joseph Broussard</a:t>
            </a:r>
          </a:p>
          <a:p>
            <a:r>
              <a:rPr lang="en-US" sz="1200" b="0" i="0" kern="1200" dirty="0">
                <a:solidFill>
                  <a:schemeClr val="tx1"/>
                </a:solidFill>
                <a:latin typeface="+mn-lt"/>
                <a:ea typeface="+mn-ea"/>
                <a:cs typeface="+mn-cs"/>
              </a:rPr>
              <a:t>From Wikipedia, the free encyclopedia</a:t>
            </a:r>
          </a:p>
          <a:p>
            <a:pPr rtl="0"/>
            <a:r>
              <a:rPr lang="en-US" sz="1200" b="0" i="0" u="none" strike="noStrike" kern="1200" dirty="0">
                <a:solidFill>
                  <a:schemeClr val="tx1"/>
                </a:solidFill>
                <a:latin typeface="+mn-lt"/>
                <a:ea typeface="+mn-ea"/>
                <a:cs typeface="+mn-cs"/>
                <a:hlinkClick r:id="rId3"/>
              </a:rPr>
              <a:t>Jump to </a:t>
            </a:r>
            <a:r>
              <a:rPr lang="en-US" sz="1200" b="0" i="0" u="none" strike="noStrike" kern="1200" dirty="0" err="1">
                <a:solidFill>
                  <a:schemeClr val="tx1"/>
                </a:solidFill>
                <a:latin typeface="+mn-lt"/>
                <a:ea typeface="+mn-ea"/>
                <a:cs typeface="+mn-cs"/>
                <a:hlinkClick r:id="rId3"/>
              </a:rPr>
              <a:t>navigationJump</a:t>
            </a:r>
            <a:r>
              <a:rPr lang="en-US" sz="1200" b="0" i="0" u="none" strike="noStrike" kern="1200" dirty="0">
                <a:solidFill>
                  <a:schemeClr val="tx1"/>
                </a:solidFill>
                <a:latin typeface="+mn-lt"/>
                <a:ea typeface="+mn-ea"/>
                <a:cs typeface="+mn-cs"/>
                <a:hlinkClick r:id="rId3"/>
              </a:rPr>
              <a:t> to </a:t>
            </a:r>
            <a:r>
              <a:rPr lang="en-US" sz="1200" b="0" i="0" u="none" strike="noStrike" kern="1200" dirty="0" err="1">
                <a:solidFill>
                  <a:schemeClr val="tx1"/>
                </a:solidFill>
                <a:latin typeface="+mn-lt"/>
                <a:ea typeface="+mn-ea"/>
                <a:cs typeface="+mn-cs"/>
                <a:hlinkClick r:id="rId3"/>
              </a:rPr>
              <a:t>search</a:t>
            </a:r>
            <a:r>
              <a:rPr lang="en-US" sz="1200" b="0" i="1" kern="1200" dirty="0" err="1">
                <a:solidFill>
                  <a:schemeClr val="tx1"/>
                </a:solidFill>
                <a:latin typeface="+mn-lt"/>
                <a:ea typeface="+mn-ea"/>
                <a:cs typeface="+mn-cs"/>
              </a:rPr>
              <a:t>For</a:t>
            </a:r>
            <a:r>
              <a:rPr lang="en-US" sz="1200" b="0" i="1" kern="1200" dirty="0">
                <a:solidFill>
                  <a:schemeClr val="tx1"/>
                </a:solidFill>
                <a:latin typeface="+mn-lt"/>
                <a:ea typeface="+mn-ea"/>
                <a:cs typeface="+mn-cs"/>
              </a:rPr>
              <a:t> the rice grower and miller in southeast Texas, see </a:t>
            </a:r>
            <a:r>
              <a:rPr lang="en-US" sz="1200" b="0" i="1" u="none" strike="noStrike" kern="1200" dirty="0">
                <a:solidFill>
                  <a:schemeClr val="tx1"/>
                </a:solidFill>
                <a:latin typeface="+mn-lt"/>
                <a:ea typeface="+mn-ea"/>
                <a:cs typeface="+mn-cs"/>
                <a:hlinkClick r:id="rId4" tooltip="Joseph Eloi Broussard"/>
              </a:rPr>
              <a:t>Joseph </a:t>
            </a:r>
            <a:r>
              <a:rPr lang="en-US" sz="1200" b="0" i="1" u="none" strike="noStrike" kern="1200" dirty="0" err="1">
                <a:solidFill>
                  <a:schemeClr val="tx1"/>
                </a:solidFill>
                <a:latin typeface="+mn-lt"/>
                <a:ea typeface="+mn-ea"/>
                <a:cs typeface="+mn-cs"/>
                <a:hlinkClick r:id="rId4" tooltip="Joseph Eloi Broussard"/>
              </a:rPr>
              <a:t>Eloi</a:t>
            </a:r>
            <a:r>
              <a:rPr lang="en-US" sz="1200" b="0" i="1" u="none" strike="noStrike" kern="1200" dirty="0">
                <a:solidFill>
                  <a:schemeClr val="tx1"/>
                </a:solidFill>
                <a:latin typeface="+mn-lt"/>
                <a:ea typeface="+mn-ea"/>
                <a:cs typeface="+mn-cs"/>
                <a:hlinkClick r:id="rId4" tooltip="Joseph Eloi Broussard"/>
              </a:rPr>
              <a:t> Broussard</a:t>
            </a:r>
            <a:r>
              <a:rPr lang="en-US" sz="1200" b="0" i="1" kern="1200" dirty="0">
                <a:solidFill>
                  <a:schemeClr val="tx1"/>
                </a:solidFill>
                <a:latin typeface="+mn-lt"/>
                <a:ea typeface="+mn-ea"/>
                <a:cs typeface="+mn-cs"/>
              </a:rPr>
              <a:t>.</a:t>
            </a:r>
          </a:p>
          <a:p>
            <a:pPr rtl="0"/>
            <a:r>
              <a:rPr lang="en-US" sz="1200" b="0" i="0" kern="1200" dirty="0">
                <a:solidFill>
                  <a:schemeClr val="tx1"/>
                </a:solidFill>
                <a:latin typeface="+mn-lt"/>
                <a:ea typeface="+mn-ea"/>
                <a:cs typeface="+mn-cs"/>
              </a:rPr>
              <a:t>Joseph Broussard</a:t>
            </a:r>
          </a:p>
          <a:p>
            <a:pPr rtl="0" fontAlgn="t"/>
            <a:r>
              <a:rPr lang="en-US" sz="1200" b="0" i="0" kern="1200" dirty="0">
                <a:solidFill>
                  <a:schemeClr val="tx1"/>
                </a:solidFill>
                <a:latin typeface="+mn-lt"/>
                <a:ea typeface="+mn-ea"/>
                <a:cs typeface="+mn-cs"/>
              </a:rPr>
              <a:t>Joseph Broussard, known as "Beausoleil". A portrait by </a:t>
            </a:r>
            <a:r>
              <a:rPr lang="en-US" sz="1200" b="0" i="0" u="none" strike="noStrike" kern="1200" dirty="0">
                <a:solidFill>
                  <a:schemeClr val="tx1"/>
                </a:solidFill>
                <a:latin typeface="+mn-lt"/>
                <a:ea typeface="+mn-ea"/>
                <a:cs typeface="+mn-cs"/>
                <a:hlinkClick r:id="rId5" tooltip="Herb Roe"/>
              </a:rPr>
              <a:t>Herb Roe</a:t>
            </a:r>
            <a:r>
              <a:rPr lang="en-US" sz="1200" b="0" i="0" kern="1200" dirty="0">
                <a:solidFill>
                  <a:schemeClr val="tx1"/>
                </a:solidFill>
                <a:latin typeface="+mn-lt"/>
                <a:ea typeface="+mn-ea"/>
                <a:cs typeface="+mn-cs"/>
              </a:rPr>
              <a:t>.</a:t>
            </a:r>
          </a:p>
          <a:p>
            <a:pPr rtl="0" fontAlgn="t"/>
            <a:r>
              <a:rPr lang="en-US" sz="1200" b="0" i="0" kern="1200" dirty="0">
                <a:solidFill>
                  <a:schemeClr val="tx1"/>
                </a:solidFill>
                <a:latin typeface="+mn-lt"/>
                <a:ea typeface="+mn-ea"/>
                <a:cs typeface="+mn-cs"/>
              </a:rPr>
              <a:t>Nickname(s)</a:t>
            </a:r>
            <a:r>
              <a:rPr lang="en-US" sz="1200" b="0" i="1" kern="1200" dirty="0">
                <a:solidFill>
                  <a:schemeClr val="tx1"/>
                </a:solidFill>
                <a:latin typeface="+mn-lt"/>
                <a:ea typeface="+mn-ea"/>
                <a:cs typeface="+mn-cs"/>
              </a:rPr>
              <a:t>Beausoleil</a:t>
            </a:r>
            <a:r>
              <a:rPr lang="en-US" sz="1200" b="0" i="0" kern="1200" dirty="0">
                <a:solidFill>
                  <a:schemeClr val="tx1"/>
                </a:solidFill>
                <a:latin typeface="+mn-lt"/>
                <a:ea typeface="+mn-ea"/>
                <a:cs typeface="+mn-cs"/>
              </a:rPr>
              <a:t>Born1702</a:t>
            </a:r>
            <a:br>
              <a:rPr lang="en-US" sz="1200" b="0" i="0" kern="1200" dirty="0">
                <a:solidFill>
                  <a:schemeClr val="tx1"/>
                </a:solidFill>
                <a:latin typeface="+mn-lt"/>
                <a:ea typeface="+mn-ea"/>
                <a:cs typeface="+mn-cs"/>
              </a:rPr>
            </a:br>
            <a:r>
              <a:rPr lang="en-US" sz="1200" b="0" i="0" u="none" strike="noStrike" kern="1200" dirty="0">
                <a:solidFill>
                  <a:schemeClr val="tx1"/>
                </a:solidFill>
                <a:latin typeface="+mn-lt"/>
                <a:ea typeface="+mn-ea"/>
                <a:cs typeface="+mn-cs"/>
                <a:hlinkClick r:id="rId6" tooltip="Port-Royal (Acadia)"/>
              </a:rPr>
              <a:t>Port-Royal</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7" tooltip="Acadia"/>
              </a:rPr>
              <a:t>Acadia</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8" tooltip="New France"/>
              </a:rPr>
              <a:t>New France</a:t>
            </a:r>
            <a:r>
              <a:rPr lang="en-US" sz="1200" b="0" i="0" kern="1200" dirty="0">
                <a:solidFill>
                  <a:schemeClr val="tx1"/>
                </a:solidFill>
                <a:latin typeface="+mn-lt"/>
                <a:ea typeface="+mn-ea"/>
                <a:cs typeface="+mn-cs"/>
              </a:rPr>
              <a:t/>
            </a:r>
            <a:br>
              <a:rPr lang="en-US" sz="1200" b="0" i="0" kern="1200" dirty="0">
                <a:solidFill>
                  <a:schemeClr val="tx1"/>
                </a:solidFill>
                <a:latin typeface="+mn-lt"/>
                <a:ea typeface="+mn-ea"/>
                <a:cs typeface="+mn-cs"/>
              </a:rPr>
            </a:br>
            <a:r>
              <a:rPr lang="en-US" sz="1200" b="0" i="0" kern="1200" dirty="0">
                <a:solidFill>
                  <a:schemeClr val="tx1"/>
                </a:solidFill>
                <a:latin typeface="+mn-lt"/>
                <a:ea typeface="+mn-ea"/>
                <a:cs typeface="+mn-cs"/>
              </a:rPr>
              <a:t>(present-day </a:t>
            </a:r>
            <a:r>
              <a:rPr lang="en-US" sz="1200" b="0" i="0" u="none" strike="noStrike" kern="1200" dirty="0">
                <a:solidFill>
                  <a:schemeClr val="tx1"/>
                </a:solidFill>
                <a:latin typeface="+mn-lt"/>
                <a:ea typeface="+mn-ea"/>
                <a:cs typeface="+mn-cs"/>
                <a:hlinkClick r:id="rId9" tooltip="Annapolis Royal"/>
              </a:rPr>
              <a:t>Annapolis Royal</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10" tooltip="Nova Scotia"/>
              </a:rPr>
              <a:t>Nova Scotia</a:t>
            </a:r>
            <a:r>
              <a:rPr lang="en-US" sz="1200" b="0" i="0" kern="1200" dirty="0">
                <a:solidFill>
                  <a:schemeClr val="tx1"/>
                </a:solidFill>
                <a:latin typeface="+mn-lt"/>
                <a:ea typeface="+mn-ea"/>
                <a:cs typeface="+mn-cs"/>
              </a:rPr>
              <a:t>, Canada)Died1765 (aged 62–63)</a:t>
            </a:r>
            <a:br>
              <a:rPr lang="en-US" sz="1200" b="0" i="0" kern="1200" dirty="0">
                <a:solidFill>
                  <a:schemeClr val="tx1"/>
                </a:solidFill>
                <a:latin typeface="+mn-lt"/>
                <a:ea typeface="+mn-ea"/>
                <a:cs typeface="+mn-cs"/>
              </a:rPr>
            </a:br>
            <a:r>
              <a:rPr lang="en-US" sz="1200" b="0" i="0" u="none" strike="noStrike" kern="1200" dirty="0">
                <a:solidFill>
                  <a:schemeClr val="tx1"/>
                </a:solidFill>
                <a:latin typeface="+mn-lt"/>
                <a:ea typeface="+mn-ea"/>
                <a:cs typeface="+mn-cs"/>
                <a:hlinkClick r:id="rId11" tooltip="Loreauville, Louisiana"/>
              </a:rPr>
              <a:t>St. </a:t>
            </a:r>
            <a:r>
              <a:rPr lang="en-US" sz="1200" b="0" i="0" u="none" strike="noStrike" kern="1200" dirty="0" err="1">
                <a:solidFill>
                  <a:schemeClr val="tx1"/>
                </a:solidFill>
                <a:latin typeface="+mn-lt"/>
                <a:ea typeface="+mn-ea"/>
                <a:cs typeface="+mn-cs"/>
                <a:hlinkClick r:id="rId11" tooltip="Loreauville, Louisiana"/>
              </a:rPr>
              <a:t>Martinville</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12" tooltip="Louisiana (New Spain)"/>
              </a:rPr>
              <a:t>Louisiana</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13" tooltip="New Spain"/>
              </a:rPr>
              <a:t>New Spain</a:t>
            </a:r>
            <a:r>
              <a:rPr lang="en-US" sz="1200" b="0" i="0" kern="1200" dirty="0">
                <a:solidFill>
                  <a:schemeClr val="tx1"/>
                </a:solidFill>
                <a:latin typeface="+mn-lt"/>
                <a:ea typeface="+mn-ea"/>
                <a:cs typeface="+mn-cs"/>
              </a:rPr>
              <a:t/>
            </a:r>
            <a:br>
              <a:rPr lang="en-US" sz="1200" b="0" i="0" kern="1200" dirty="0">
                <a:solidFill>
                  <a:schemeClr val="tx1"/>
                </a:solidFill>
                <a:latin typeface="+mn-lt"/>
                <a:ea typeface="+mn-ea"/>
                <a:cs typeface="+mn-cs"/>
              </a:rPr>
            </a:br>
            <a:r>
              <a:rPr lang="en-US" sz="1200" b="0" i="0" kern="1200" dirty="0">
                <a:solidFill>
                  <a:schemeClr val="tx1"/>
                </a:solidFill>
                <a:latin typeface="+mn-lt"/>
                <a:ea typeface="+mn-ea"/>
                <a:cs typeface="+mn-cs"/>
              </a:rPr>
              <a:t>(present-day Loreauville, </a:t>
            </a:r>
            <a:r>
              <a:rPr lang="en-US" sz="1200" b="0" i="0" u="none" strike="noStrike" kern="1200" dirty="0">
                <a:solidFill>
                  <a:schemeClr val="tx1"/>
                </a:solidFill>
                <a:latin typeface="+mn-lt"/>
                <a:ea typeface="+mn-ea"/>
                <a:cs typeface="+mn-cs"/>
                <a:hlinkClick r:id="rId14" tooltip="Louisiana"/>
              </a:rPr>
              <a:t>Louisiana</a:t>
            </a:r>
            <a:r>
              <a:rPr lang="en-US" sz="1200" b="0" i="0" kern="1200" dirty="0">
                <a:solidFill>
                  <a:schemeClr val="tx1"/>
                </a:solidFill>
                <a:latin typeface="+mn-lt"/>
                <a:ea typeface="+mn-ea"/>
                <a:cs typeface="+mn-cs"/>
              </a:rPr>
              <a:t>, U.S.)</a:t>
            </a:r>
            <a:r>
              <a:rPr lang="en-US" sz="1200" b="0" i="0" kern="1200" dirty="0" err="1">
                <a:solidFill>
                  <a:schemeClr val="tx1"/>
                </a:solidFill>
                <a:latin typeface="+mn-lt"/>
                <a:ea typeface="+mn-ea"/>
                <a:cs typeface="+mn-cs"/>
              </a:rPr>
              <a:t>BuriedUnknown</a:t>
            </a:r>
            <a:r>
              <a:rPr lang="en-US" sz="1200" b="0" i="0" kern="1200" dirty="0">
                <a:solidFill>
                  <a:schemeClr val="tx1"/>
                </a:solidFill>
                <a:latin typeface="+mn-lt"/>
                <a:ea typeface="+mn-ea"/>
                <a:cs typeface="+mn-cs"/>
              </a:rPr>
              <a:t> location near Loreauville, Louisiana</a:t>
            </a:r>
          </a:p>
          <a:p>
            <a:pPr rtl="0"/>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Led Acadians to </a:t>
            </a:r>
            <a:r>
              <a:rPr lang="en-US" sz="1200" b="0" i="0" u="none" strike="noStrike" kern="1200" dirty="0">
                <a:solidFill>
                  <a:schemeClr val="tx1"/>
                </a:solidFill>
                <a:latin typeface="+mn-lt"/>
                <a:ea typeface="+mn-ea"/>
                <a:cs typeface="+mn-cs"/>
                <a:hlinkClick r:id="rId14" tooltip="Louisiana"/>
              </a:rPr>
              <a:t>Louisiana</a:t>
            </a:r>
            <a:r>
              <a:rPr lang="en-US" sz="1200" b="0" i="0" kern="1200" dirty="0">
                <a:solidFill>
                  <a:schemeClr val="tx1"/>
                </a:solidFill>
                <a:latin typeface="+mn-lt"/>
                <a:ea typeface="+mn-ea"/>
                <a:cs typeface="+mn-cs"/>
              </a:rPr>
              <a:t>. Militia captain of the Acadians of the </a:t>
            </a:r>
            <a:r>
              <a:rPr lang="en-US" sz="1200" b="0" i="0" u="none" strike="noStrike" kern="1200" dirty="0" err="1">
                <a:solidFill>
                  <a:schemeClr val="tx1"/>
                </a:solidFill>
                <a:latin typeface="+mn-lt"/>
                <a:ea typeface="+mn-ea"/>
                <a:cs typeface="+mn-cs"/>
                <a:hlinkClick r:id="rId15" tooltip="Atakapa"/>
              </a:rPr>
              <a:t>Atakapas</a:t>
            </a:r>
            <a:r>
              <a:rPr lang="en-US" sz="1200" b="0" i="0" u="none" strike="noStrike" kern="1200" baseline="30000" dirty="0">
                <a:solidFill>
                  <a:schemeClr val="tx1"/>
                </a:solidFill>
                <a:latin typeface="+mn-lt"/>
                <a:ea typeface="+mn-ea"/>
                <a:cs typeface="+mn-cs"/>
                <a:hlinkClick r:id="rId3"/>
              </a:rPr>
              <a:t>[1]</a:t>
            </a:r>
            <a:r>
              <a:rPr lang="en-US" sz="1200" b="1" i="0" kern="1200" dirty="0">
                <a:solidFill>
                  <a:schemeClr val="tx1"/>
                </a:solidFill>
                <a:latin typeface="+mn-lt"/>
                <a:ea typeface="+mn-ea"/>
                <a:cs typeface="+mn-cs"/>
              </a:rPr>
              <a:t>Joseph Broussard </a:t>
            </a:r>
            <a:r>
              <a:rPr lang="en-US" sz="1200" b="0" i="0" kern="1200" dirty="0">
                <a:solidFill>
                  <a:schemeClr val="tx1"/>
                </a:solidFill>
                <a:latin typeface="+mn-lt"/>
                <a:ea typeface="+mn-ea"/>
                <a:cs typeface="+mn-cs"/>
              </a:rPr>
              <a:t>(1702–1765), also known as </a:t>
            </a:r>
            <a:r>
              <a:rPr lang="en-US" sz="1200" b="1" i="0" kern="1200" dirty="0">
                <a:solidFill>
                  <a:schemeClr val="tx1"/>
                </a:solidFill>
                <a:latin typeface="+mn-lt"/>
                <a:ea typeface="+mn-ea"/>
                <a:cs typeface="+mn-cs"/>
              </a:rPr>
              <a:t>Beausoleil</a:t>
            </a:r>
            <a:r>
              <a:rPr lang="en-US" sz="1200" b="0" i="0" kern="1200" dirty="0">
                <a:solidFill>
                  <a:schemeClr val="tx1"/>
                </a:solidFill>
                <a:latin typeface="+mn-lt"/>
                <a:ea typeface="+mn-ea"/>
                <a:cs typeface="+mn-cs"/>
              </a:rPr>
              <a:t> (English: Beautiful Sun), was a leader of the </a:t>
            </a:r>
            <a:r>
              <a:rPr lang="en-US" sz="1200" b="0" i="0" u="none" strike="noStrike" kern="1200" dirty="0">
                <a:solidFill>
                  <a:schemeClr val="tx1"/>
                </a:solidFill>
                <a:latin typeface="+mn-lt"/>
                <a:ea typeface="+mn-ea"/>
                <a:cs typeface="+mn-cs"/>
                <a:hlinkClick r:id="rId16" tooltip="Acadians"/>
              </a:rPr>
              <a:t>Acadian</a:t>
            </a:r>
            <a:r>
              <a:rPr lang="en-US" sz="1200" b="0" i="0" kern="1200" dirty="0">
                <a:solidFill>
                  <a:schemeClr val="tx1"/>
                </a:solidFill>
                <a:latin typeface="+mn-lt"/>
                <a:ea typeface="+mn-ea"/>
                <a:cs typeface="+mn-cs"/>
              </a:rPr>
              <a:t> people in </a:t>
            </a:r>
            <a:r>
              <a:rPr lang="en-US" sz="1200" b="0" i="0" u="none" strike="noStrike" kern="1200" dirty="0">
                <a:solidFill>
                  <a:schemeClr val="tx1"/>
                </a:solidFill>
                <a:latin typeface="+mn-lt"/>
                <a:ea typeface="+mn-ea"/>
                <a:cs typeface="+mn-cs"/>
                <a:hlinkClick r:id="rId7" tooltip="Acadia"/>
              </a:rPr>
              <a:t>Acadia</a:t>
            </a:r>
            <a:r>
              <a:rPr lang="en-US" sz="1200" b="0" i="0" kern="1200" dirty="0">
                <a:solidFill>
                  <a:schemeClr val="tx1"/>
                </a:solidFill>
                <a:latin typeface="+mn-lt"/>
                <a:ea typeface="+mn-ea"/>
                <a:cs typeface="+mn-cs"/>
              </a:rPr>
              <a:t>; later </a:t>
            </a:r>
            <a:r>
              <a:rPr lang="en-US" sz="1200" b="0" i="0" u="none" strike="noStrike" kern="1200" dirty="0">
                <a:solidFill>
                  <a:schemeClr val="tx1"/>
                </a:solidFill>
                <a:latin typeface="+mn-lt"/>
                <a:ea typeface="+mn-ea"/>
                <a:cs typeface="+mn-cs"/>
                <a:hlinkClick r:id="rId10" tooltip="Nova Scotia"/>
              </a:rPr>
              <a:t>Nova Scotia</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17" tooltip="Prince Edward Island"/>
              </a:rPr>
              <a:t>Prince Edward Island</a:t>
            </a:r>
            <a:r>
              <a:rPr lang="en-US" sz="1200" b="0" i="0" kern="1200" dirty="0">
                <a:solidFill>
                  <a:schemeClr val="tx1"/>
                </a:solidFill>
                <a:latin typeface="+mn-lt"/>
                <a:ea typeface="+mn-ea"/>
                <a:cs typeface="+mn-cs"/>
              </a:rPr>
              <a:t>, and </a:t>
            </a:r>
            <a:r>
              <a:rPr lang="en-US" sz="1200" b="0" i="0" u="none" strike="noStrike" kern="1200" dirty="0">
                <a:solidFill>
                  <a:schemeClr val="tx1"/>
                </a:solidFill>
                <a:latin typeface="+mn-lt"/>
                <a:ea typeface="+mn-ea"/>
                <a:cs typeface="+mn-cs"/>
                <a:hlinkClick r:id="rId18" tooltip="New Brunswick"/>
              </a:rPr>
              <a:t>New Brunswick</a:t>
            </a:r>
            <a:r>
              <a:rPr lang="en-US" sz="1200" b="0" i="0" kern="1200" dirty="0">
                <a:solidFill>
                  <a:schemeClr val="tx1"/>
                </a:solidFill>
                <a:latin typeface="+mn-lt"/>
                <a:ea typeface="+mn-ea"/>
                <a:cs typeface="+mn-cs"/>
              </a:rPr>
              <a:t>. Broussard organized a </a:t>
            </a:r>
            <a:r>
              <a:rPr lang="en-US" sz="1200" b="0" i="0" u="none" strike="noStrike" kern="1200" dirty="0">
                <a:solidFill>
                  <a:schemeClr val="tx1"/>
                </a:solidFill>
                <a:latin typeface="+mn-lt"/>
                <a:ea typeface="+mn-ea"/>
                <a:cs typeface="+mn-cs"/>
                <a:hlinkClick r:id="rId19" tooltip="Military history of the Mi’kmaq people"/>
              </a:rPr>
              <a:t>Mi'kmaq</a:t>
            </a:r>
            <a:r>
              <a:rPr lang="en-US" sz="1200" b="0" i="0" kern="1200" dirty="0">
                <a:solidFill>
                  <a:schemeClr val="tx1"/>
                </a:solidFill>
                <a:latin typeface="+mn-lt"/>
                <a:ea typeface="+mn-ea"/>
                <a:cs typeface="+mn-cs"/>
              </a:rPr>
              <a:t> and </a:t>
            </a:r>
            <a:r>
              <a:rPr lang="en-US" sz="1200" b="0" i="0" u="none" strike="noStrike" kern="1200" dirty="0">
                <a:solidFill>
                  <a:schemeClr val="tx1"/>
                </a:solidFill>
                <a:latin typeface="+mn-lt"/>
                <a:ea typeface="+mn-ea"/>
                <a:cs typeface="+mn-cs"/>
                <a:hlinkClick r:id="rId20" tooltip="Military history of the Acadians"/>
              </a:rPr>
              <a:t>Acadian militias</a:t>
            </a:r>
            <a:r>
              <a:rPr lang="en-US" sz="1200" b="0" i="0" kern="1200" dirty="0">
                <a:solidFill>
                  <a:schemeClr val="tx1"/>
                </a:solidFill>
                <a:latin typeface="+mn-lt"/>
                <a:ea typeface="+mn-ea"/>
                <a:cs typeface="+mn-cs"/>
              </a:rPr>
              <a:t> against the British through </a:t>
            </a:r>
            <a:r>
              <a:rPr lang="en-US" sz="1200" b="0" i="0" u="none" strike="noStrike" kern="1200" dirty="0">
                <a:solidFill>
                  <a:schemeClr val="tx1"/>
                </a:solidFill>
                <a:latin typeface="+mn-lt"/>
                <a:ea typeface="+mn-ea"/>
                <a:cs typeface="+mn-cs"/>
                <a:hlinkClick r:id="rId21" tooltip="King George's War"/>
              </a:rPr>
              <a:t>King George's War</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22" tooltip="Father Le Loutre's War"/>
              </a:rPr>
              <a:t>Father Le </a:t>
            </a:r>
            <a:r>
              <a:rPr lang="en-US" sz="1200" b="0" i="0" u="none" strike="noStrike" kern="1200" dirty="0" err="1">
                <a:solidFill>
                  <a:schemeClr val="tx1"/>
                </a:solidFill>
                <a:latin typeface="+mn-lt"/>
                <a:ea typeface="+mn-ea"/>
                <a:cs typeface="+mn-cs"/>
                <a:hlinkClick r:id="rId22" tooltip="Father Le Loutre's War"/>
              </a:rPr>
              <a:t>Loutre's</a:t>
            </a:r>
            <a:r>
              <a:rPr lang="en-US" sz="1200" b="0" i="0" u="none" strike="noStrike" kern="1200" dirty="0">
                <a:solidFill>
                  <a:schemeClr val="tx1"/>
                </a:solidFill>
                <a:latin typeface="+mn-lt"/>
                <a:ea typeface="+mn-ea"/>
                <a:cs typeface="+mn-cs"/>
                <a:hlinkClick r:id="rId22" tooltip="Father Le Loutre's War"/>
              </a:rPr>
              <a:t> War</a:t>
            </a:r>
            <a:r>
              <a:rPr lang="en-US" sz="1200" b="0" i="0" kern="1200" dirty="0">
                <a:solidFill>
                  <a:schemeClr val="tx1"/>
                </a:solidFill>
                <a:latin typeface="+mn-lt"/>
                <a:ea typeface="+mn-ea"/>
                <a:cs typeface="+mn-cs"/>
              </a:rPr>
              <a:t> and during the </a:t>
            </a:r>
            <a:r>
              <a:rPr lang="en-US" sz="1200" b="0" i="0" u="none" strike="noStrike" kern="1200" dirty="0">
                <a:solidFill>
                  <a:schemeClr val="tx1"/>
                </a:solidFill>
                <a:latin typeface="+mn-lt"/>
                <a:ea typeface="+mn-ea"/>
                <a:cs typeface="+mn-cs"/>
                <a:hlinkClick r:id="rId23" tooltip="French and Indian War"/>
              </a:rPr>
              <a:t>French and Indian War</a:t>
            </a:r>
            <a:r>
              <a:rPr lang="en-US" sz="1200" b="0" i="0" kern="1200" dirty="0">
                <a:solidFill>
                  <a:schemeClr val="tx1"/>
                </a:solidFill>
                <a:latin typeface="+mn-lt"/>
                <a:ea typeface="+mn-ea"/>
                <a:cs typeface="+mn-cs"/>
              </a:rPr>
              <a:t>. After the loss of Acadia to the British, he eventually led the first group of Acadians to southern Louisiana in present-day </a:t>
            </a:r>
            <a:r>
              <a:rPr lang="en-US" sz="1200" b="0" i="0" u="none" strike="noStrike" kern="1200" dirty="0">
                <a:solidFill>
                  <a:schemeClr val="tx1"/>
                </a:solidFill>
                <a:latin typeface="+mn-lt"/>
                <a:ea typeface="+mn-ea"/>
                <a:cs typeface="+mn-cs"/>
                <a:hlinkClick r:id="rId24" tooltip="United States"/>
              </a:rPr>
              <a:t>United States</a:t>
            </a:r>
            <a:r>
              <a:rPr lang="en-US" sz="1200" b="0" i="0" kern="1200" dirty="0">
                <a:solidFill>
                  <a:schemeClr val="tx1"/>
                </a:solidFill>
                <a:latin typeface="+mn-lt"/>
                <a:ea typeface="+mn-ea"/>
                <a:cs typeface="+mn-cs"/>
              </a:rPr>
              <a:t>. His name is sometimes presented as Joseph </a:t>
            </a:r>
            <a:r>
              <a:rPr lang="en-US" sz="1200" b="0" i="0" kern="1200" dirty="0" err="1">
                <a:solidFill>
                  <a:schemeClr val="tx1"/>
                </a:solidFill>
                <a:latin typeface="+mn-lt"/>
                <a:ea typeface="+mn-ea"/>
                <a:cs typeface="+mn-cs"/>
              </a:rPr>
              <a:t>Gaurhept</a:t>
            </a:r>
            <a:r>
              <a:rPr lang="en-US" sz="1200" b="0" i="0" kern="1200" dirty="0">
                <a:solidFill>
                  <a:schemeClr val="tx1"/>
                </a:solidFill>
                <a:latin typeface="+mn-lt"/>
                <a:ea typeface="+mn-ea"/>
                <a:cs typeface="+mn-cs"/>
              </a:rPr>
              <a:t> Broussard; this is likely the result of a transcription error.</a:t>
            </a:r>
            <a:r>
              <a:rPr lang="en-US" sz="1200" b="0" i="0" u="none" strike="noStrike" kern="1200" baseline="30000" dirty="0">
                <a:solidFill>
                  <a:schemeClr val="tx1"/>
                </a:solidFill>
                <a:latin typeface="+mn-lt"/>
                <a:ea typeface="+mn-ea"/>
                <a:cs typeface="+mn-cs"/>
                <a:hlinkClick r:id="rId3"/>
              </a:rPr>
              <a:t>[2]</a:t>
            </a:r>
            <a:r>
              <a:rPr lang="en-US" sz="1200" b="0" i="0" kern="1200" dirty="0">
                <a:solidFill>
                  <a:schemeClr val="tx1"/>
                </a:solidFill>
                <a:latin typeface="+mn-lt"/>
                <a:ea typeface="+mn-ea"/>
                <a:cs typeface="+mn-cs"/>
              </a:rPr>
              <a:t> Broussard is widely regarded as a hero and an important historical figure by both Acadians and Cajuns.</a:t>
            </a:r>
          </a:p>
          <a:p>
            <a:pPr rtl="0"/>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Life[</a:t>
            </a:r>
            <a:r>
              <a:rPr lang="en-US" sz="1200" b="0" i="0" u="none" strike="noStrike" kern="1200" dirty="0">
                <a:solidFill>
                  <a:schemeClr val="tx1"/>
                </a:solidFill>
                <a:latin typeface="+mn-lt"/>
                <a:ea typeface="+mn-ea"/>
                <a:cs typeface="+mn-cs"/>
                <a:hlinkClick r:id="rId25" tooltip="Edit section: Life"/>
              </a:rPr>
              <a:t>edit</a:t>
            </a:r>
            <a:r>
              <a:rPr lang="en-US" sz="1200" b="0" i="0" kern="1200" dirty="0">
                <a:solidFill>
                  <a:schemeClr val="tx1"/>
                </a:solidFill>
                <a:latin typeface="+mn-lt"/>
                <a:ea typeface="+mn-ea"/>
                <a:cs typeface="+mn-cs"/>
              </a:rPr>
              <a:t>]</a:t>
            </a:r>
          </a:p>
          <a:p>
            <a:pPr rtl="0"/>
            <a:r>
              <a:rPr lang="en-US" sz="1200" b="0" i="0" kern="1200" dirty="0">
                <a:solidFill>
                  <a:schemeClr val="tx1"/>
                </a:solidFill>
                <a:latin typeface="+mn-lt"/>
                <a:ea typeface="+mn-ea"/>
                <a:cs typeface="+mn-cs"/>
              </a:rPr>
              <a:t>Broussard was born in </a:t>
            </a:r>
            <a:r>
              <a:rPr lang="en-US" sz="1200" b="0" i="0" u="none" strike="noStrike" kern="1200" dirty="0">
                <a:solidFill>
                  <a:schemeClr val="tx1"/>
                </a:solidFill>
                <a:latin typeface="+mn-lt"/>
                <a:ea typeface="+mn-ea"/>
                <a:cs typeface="+mn-cs"/>
                <a:hlinkClick r:id="rId6" tooltip="Port-Royal (Acadia)"/>
              </a:rPr>
              <a:t>Port-Royal, Nova Scotia</a:t>
            </a:r>
            <a:r>
              <a:rPr lang="en-US" sz="1200" b="0" i="0" kern="1200" dirty="0">
                <a:solidFill>
                  <a:schemeClr val="tx1"/>
                </a:solidFill>
                <a:latin typeface="+mn-lt"/>
                <a:ea typeface="+mn-ea"/>
                <a:cs typeface="+mn-cs"/>
              </a:rPr>
              <a:t> in 1702 to Jean-François Broussard and Catherine Richard. His father came from </a:t>
            </a:r>
            <a:r>
              <a:rPr lang="en-US" sz="1200" b="0" i="0" u="none" strike="noStrike" kern="1200" dirty="0">
                <a:solidFill>
                  <a:schemeClr val="tx1"/>
                </a:solidFill>
                <a:latin typeface="+mn-lt"/>
                <a:ea typeface="+mn-ea"/>
                <a:cs typeface="+mn-cs"/>
                <a:hlinkClick r:id="rId26" tooltip="Poitiers"/>
              </a:rPr>
              <a:t>Poitiers</a:t>
            </a:r>
            <a:r>
              <a:rPr lang="en-US" sz="1200" b="0" i="0" kern="1200" dirty="0">
                <a:solidFill>
                  <a:schemeClr val="tx1"/>
                </a:solidFill>
                <a:latin typeface="+mn-lt"/>
                <a:ea typeface="+mn-ea"/>
                <a:cs typeface="+mn-cs"/>
              </a:rPr>
              <a:t> and his mother was born in Port Royal. He lived much of his life at Le </a:t>
            </a:r>
            <a:r>
              <a:rPr lang="en-US" sz="1200" b="0" i="0" kern="1200" dirty="0" err="1">
                <a:solidFill>
                  <a:schemeClr val="tx1"/>
                </a:solidFill>
                <a:latin typeface="+mn-lt"/>
                <a:ea typeface="+mn-ea"/>
                <a:cs typeface="+mn-cs"/>
              </a:rPr>
              <a:t>Cran</a:t>
            </a:r>
            <a:r>
              <a:rPr lang="en-US" sz="1200" b="0" i="0" kern="1200" dirty="0">
                <a:solidFill>
                  <a:schemeClr val="tx1"/>
                </a:solidFill>
                <a:latin typeface="+mn-lt"/>
                <a:ea typeface="+mn-ea"/>
                <a:cs typeface="+mn-cs"/>
              </a:rPr>
              <a:t> (present-day </a:t>
            </a:r>
            <a:r>
              <a:rPr lang="en-US" sz="1200" b="0" i="0" u="none" strike="noStrike" kern="1200" dirty="0" err="1">
                <a:solidFill>
                  <a:schemeClr val="tx1"/>
                </a:solidFill>
                <a:latin typeface="+mn-lt"/>
                <a:ea typeface="+mn-ea"/>
                <a:cs typeface="+mn-cs"/>
                <a:hlinkClick r:id="rId27" tooltip="Stoney Creek, New Brunswick"/>
              </a:rPr>
              <a:t>Stoney</a:t>
            </a:r>
            <a:r>
              <a:rPr lang="en-US" sz="1200" b="0" i="0" u="none" strike="noStrike" kern="1200" dirty="0">
                <a:solidFill>
                  <a:schemeClr val="tx1"/>
                </a:solidFill>
                <a:latin typeface="+mn-lt"/>
                <a:ea typeface="+mn-ea"/>
                <a:cs typeface="+mn-cs"/>
                <a:hlinkClick r:id="rId27" tooltip="Stoney Creek, New Brunswick"/>
              </a:rPr>
              <a:t> Creek</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28" tooltip="Albert County, New Brunswick"/>
              </a:rPr>
              <a:t>Albert County, New Brunswick</a:t>
            </a:r>
            <a:r>
              <a:rPr lang="en-US" sz="1200" b="0" i="0" kern="1200" dirty="0">
                <a:solidFill>
                  <a:schemeClr val="tx1"/>
                </a:solidFill>
                <a:latin typeface="+mn-lt"/>
                <a:ea typeface="+mn-ea"/>
                <a:cs typeface="+mn-cs"/>
              </a:rPr>
              <a:t>), along the </a:t>
            </a:r>
            <a:r>
              <a:rPr lang="en-US" sz="1200" b="0" i="0" u="none" strike="noStrike" kern="1200" dirty="0" err="1">
                <a:solidFill>
                  <a:schemeClr val="tx1"/>
                </a:solidFill>
                <a:latin typeface="+mn-lt"/>
                <a:ea typeface="+mn-ea"/>
                <a:cs typeface="+mn-cs"/>
                <a:hlinkClick r:id="rId29" tooltip="Petitcodiac River"/>
              </a:rPr>
              <a:t>Petitcodiac</a:t>
            </a:r>
            <a:r>
              <a:rPr lang="en-US" sz="1200" b="0" i="0" u="none" strike="noStrike" kern="1200" dirty="0">
                <a:solidFill>
                  <a:schemeClr val="tx1"/>
                </a:solidFill>
                <a:latin typeface="+mn-lt"/>
                <a:ea typeface="+mn-ea"/>
                <a:cs typeface="+mn-cs"/>
                <a:hlinkClick r:id="rId29" tooltip="Petitcodiac River"/>
              </a:rPr>
              <a:t> River</a:t>
            </a:r>
            <a:r>
              <a:rPr lang="en-US" sz="1200" b="0" i="0" kern="1200" dirty="0">
                <a:solidFill>
                  <a:schemeClr val="tx1"/>
                </a:solidFill>
                <a:latin typeface="+mn-lt"/>
                <a:ea typeface="+mn-ea"/>
                <a:cs typeface="+mn-cs"/>
              </a:rPr>
              <a:t> with his wife Agnes and their eleven children.</a:t>
            </a:r>
          </a:p>
          <a:p>
            <a:pPr rtl="0"/>
            <a:r>
              <a:rPr lang="en-US" sz="1200" b="0" i="0" kern="1200" dirty="0">
                <a:solidFill>
                  <a:schemeClr val="tx1"/>
                </a:solidFill>
                <a:latin typeface="+mn-lt"/>
                <a:ea typeface="+mn-ea"/>
                <a:cs typeface="+mn-cs"/>
              </a:rPr>
              <a:t>During </a:t>
            </a:r>
            <a:r>
              <a:rPr lang="en-US" sz="1200" b="0" i="0" u="none" strike="noStrike" kern="1200" dirty="0">
                <a:solidFill>
                  <a:schemeClr val="tx1"/>
                </a:solidFill>
                <a:latin typeface="+mn-lt"/>
                <a:ea typeface="+mn-ea"/>
                <a:cs typeface="+mn-cs"/>
                <a:hlinkClick r:id="rId30" tooltip="Father Rale's War"/>
              </a:rPr>
              <a:t>Father Rale's War</a:t>
            </a:r>
            <a:r>
              <a:rPr lang="en-US" sz="1200" b="0" i="0" kern="1200" dirty="0">
                <a:solidFill>
                  <a:schemeClr val="tx1"/>
                </a:solidFill>
                <a:latin typeface="+mn-lt"/>
                <a:ea typeface="+mn-ea"/>
                <a:cs typeface="+mn-cs"/>
              </a:rPr>
              <a:t>, Broussard participated in a raid on </a:t>
            </a:r>
            <a:r>
              <a:rPr lang="en-US" sz="1200" b="0" i="0" u="none" strike="noStrike" kern="1200" dirty="0">
                <a:solidFill>
                  <a:schemeClr val="tx1"/>
                </a:solidFill>
                <a:latin typeface="+mn-lt"/>
                <a:ea typeface="+mn-ea"/>
                <a:cs typeface="+mn-cs"/>
                <a:hlinkClick r:id="rId31" tooltip="Annapolis Royal, Nova Scotia"/>
              </a:rPr>
              <a:t>Annapolis Royal, Nova Scotia</a:t>
            </a:r>
            <a:r>
              <a:rPr lang="en-US" sz="1200" b="0" i="0" kern="1200" dirty="0">
                <a:solidFill>
                  <a:schemeClr val="tx1"/>
                </a:solidFill>
                <a:latin typeface="+mn-lt"/>
                <a:ea typeface="+mn-ea"/>
                <a:cs typeface="+mn-cs"/>
              </a:rPr>
              <a:t> (1724).</a:t>
            </a:r>
            <a:r>
              <a:rPr lang="en-US" sz="1200" b="0" i="0" u="none" strike="noStrike" kern="1200" baseline="30000" dirty="0">
                <a:solidFill>
                  <a:schemeClr val="tx1"/>
                </a:solidFill>
                <a:latin typeface="+mn-lt"/>
                <a:ea typeface="+mn-ea"/>
                <a:cs typeface="+mn-cs"/>
                <a:hlinkClick r:id="rId3"/>
              </a:rPr>
              <a:t>[3]</a:t>
            </a:r>
            <a:endParaRPr lang="en-US" sz="1200" b="0" i="0" kern="1200" dirty="0">
              <a:solidFill>
                <a:schemeClr val="tx1"/>
              </a:solidFill>
              <a:latin typeface="+mn-lt"/>
              <a:ea typeface="+mn-ea"/>
              <a:cs typeface="+mn-cs"/>
            </a:endParaRPr>
          </a:p>
          <a:p>
            <a:pPr rtl="0"/>
            <a:endParaRPr lang="en-US" sz="1200" b="1" i="0" kern="1200" dirty="0">
              <a:solidFill>
                <a:schemeClr val="tx1"/>
              </a:solidFill>
              <a:latin typeface="+mn-lt"/>
              <a:ea typeface="+mn-ea"/>
              <a:cs typeface="+mn-cs"/>
            </a:endParaRPr>
          </a:p>
          <a:p>
            <a:pPr rtl="0"/>
            <a:r>
              <a:rPr lang="en-US" sz="1200" b="1" i="0" kern="1200" dirty="0">
                <a:solidFill>
                  <a:schemeClr val="tx1"/>
                </a:solidFill>
                <a:latin typeface="+mn-lt"/>
                <a:ea typeface="+mn-ea"/>
                <a:cs typeface="+mn-cs"/>
              </a:rPr>
              <a:t>King George's War</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32" tooltip="Edit section: King George's War"/>
              </a:rPr>
              <a:t>edit</a:t>
            </a:r>
            <a:r>
              <a:rPr lang="en-US" sz="1200" b="0" i="0" kern="1200" dirty="0">
                <a:solidFill>
                  <a:schemeClr val="tx1"/>
                </a:solidFill>
                <a:latin typeface="+mn-lt"/>
                <a:ea typeface="+mn-ea"/>
                <a:cs typeface="+mn-cs"/>
              </a:rPr>
              <a:t>]</a:t>
            </a:r>
            <a:endParaRPr lang="en-US" sz="1200" b="1"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During </a:t>
            </a:r>
            <a:r>
              <a:rPr lang="en-US" sz="1200" b="0" i="0" u="none" strike="noStrike" kern="1200" dirty="0">
                <a:solidFill>
                  <a:schemeClr val="tx1"/>
                </a:solidFill>
                <a:latin typeface="+mn-lt"/>
                <a:ea typeface="+mn-ea"/>
                <a:cs typeface="+mn-cs"/>
                <a:hlinkClick r:id="rId21" tooltip="King George's War"/>
              </a:rPr>
              <a:t>King George's War</a:t>
            </a:r>
            <a:r>
              <a:rPr lang="en-US" sz="1200" b="0" i="0" kern="1200" dirty="0">
                <a:solidFill>
                  <a:schemeClr val="tx1"/>
                </a:solidFill>
                <a:latin typeface="+mn-lt"/>
                <a:ea typeface="+mn-ea"/>
                <a:cs typeface="+mn-cs"/>
              </a:rPr>
              <a:t>, under the leadership of French priest </a:t>
            </a:r>
            <a:r>
              <a:rPr lang="en-US" sz="1200" b="0" i="0" u="none" strike="noStrike" kern="1200" dirty="0">
                <a:solidFill>
                  <a:schemeClr val="tx1"/>
                </a:solidFill>
                <a:latin typeface="+mn-lt"/>
                <a:ea typeface="+mn-ea"/>
                <a:cs typeface="+mn-cs"/>
                <a:hlinkClick r:id="rId33" tooltip="Jean-Louis Le Loutre"/>
              </a:rPr>
              <a:t>Jean-Louis Le Loutre</a:t>
            </a:r>
            <a:r>
              <a:rPr lang="en-US" sz="1200" b="0" i="0" kern="1200" dirty="0">
                <a:solidFill>
                  <a:schemeClr val="tx1"/>
                </a:solidFill>
                <a:latin typeface="+mn-lt"/>
                <a:ea typeface="+mn-ea"/>
                <a:cs typeface="+mn-cs"/>
              </a:rPr>
              <a:t>, Broussard began actively resisting the British occupation of Acadia. Broussard's forces often included </a:t>
            </a:r>
            <a:r>
              <a:rPr lang="en-US" sz="1200" b="0" i="0" u="none" strike="noStrike" kern="1200" dirty="0">
                <a:solidFill>
                  <a:schemeClr val="tx1"/>
                </a:solidFill>
                <a:latin typeface="+mn-lt"/>
                <a:ea typeface="+mn-ea"/>
                <a:cs typeface="+mn-cs"/>
                <a:hlinkClick r:id="rId34" tooltip="Mi'kmaq people"/>
              </a:rPr>
              <a:t>Mi'kmaq</a:t>
            </a:r>
            <a:r>
              <a:rPr lang="en-US" sz="1200" b="0" i="0" kern="1200" dirty="0">
                <a:solidFill>
                  <a:schemeClr val="tx1"/>
                </a:solidFill>
                <a:latin typeface="+mn-lt"/>
                <a:ea typeface="+mn-ea"/>
                <a:cs typeface="+mn-cs"/>
              </a:rPr>
              <a:t> allies in their resistance against the British. In 1747 he participated in and was later charged for his involvement with the </a:t>
            </a:r>
            <a:r>
              <a:rPr lang="en-US" sz="1200" b="0" i="0" u="none" strike="noStrike" kern="1200" dirty="0">
                <a:solidFill>
                  <a:schemeClr val="tx1"/>
                </a:solidFill>
                <a:latin typeface="+mn-lt"/>
                <a:ea typeface="+mn-ea"/>
                <a:cs typeface="+mn-cs"/>
                <a:hlinkClick r:id="rId35" tooltip="Battle of Grand Pré"/>
              </a:rPr>
              <a:t>Battle of Grand Pré</a:t>
            </a:r>
            <a:r>
              <a:rPr lang="en-US" sz="1200" b="0" i="0" kern="1200" dirty="0">
                <a:solidFill>
                  <a:schemeClr val="tx1"/>
                </a:solidFill>
                <a:latin typeface="+mn-lt"/>
                <a:ea typeface="+mn-ea"/>
                <a:cs typeface="+mn-cs"/>
              </a:rPr>
              <a:t>. (see </a:t>
            </a:r>
            <a:r>
              <a:rPr lang="en-US" sz="1200" b="0" i="0" u="none" strike="noStrike" kern="1200" dirty="0">
                <a:solidFill>
                  <a:schemeClr val="tx1"/>
                </a:solidFill>
                <a:latin typeface="+mn-lt"/>
                <a:ea typeface="+mn-ea"/>
                <a:cs typeface="+mn-cs"/>
                <a:hlinkClick r:id="rId36" tooltip="History of the Acadians"/>
              </a:rPr>
              <a:t>History of the Acadians</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[1][4]</a:t>
            </a:r>
            <a:endParaRPr lang="en-US" sz="1200" b="0" i="0" kern="1200" dirty="0">
              <a:solidFill>
                <a:schemeClr val="tx1"/>
              </a:solidFill>
              <a:latin typeface="+mn-lt"/>
              <a:ea typeface="+mn-ea"/>
              <a:cs typeface="+mn-cs"/>
            </a:endParaRPr>
          </a:p>
          <a:p>
            <a:pPr rtl="0"/>
            <a:endParaRPr lang="en-US" sz="1200" b="1" i="0" kern="1200" dirty="0">
              <a:solidFill>
                <a:schemeClr val="tx1"/>
              </a:solidFill>
              <a:latin typeface="+mn-lt"/>
              <a:ea typeface="+mn-ea"/>
              <a:cs typeface="+mn-cs"/>
            </a:endParaRPr>
          </a:p>
          <a:p>
            <a:pPr rtl="0"/>
            <a:r>
              <a:rPr lang="en-US" sz="1200" b="1" i="0" kern="1200" dirty="0">
                <a:solidFill>
                  <a:schemeClr val="tx1"/>
                </a:solidFill>
                <a:latin typeface="+mn-lt"/>
                <a:ea typeface="+mn-ea"/>
                <a:cs typeface="+mn-cs"/>
              </a:rPr>
              <a:t>Father Le </a:t>
            </a:r>
            <a:r>
              <a:rPr lang="en-US" sz="1200" b="1" i="0" kern="1200" dirty="0" err="1">
                <a:solidFill>
                  <a:schemeClr val="tx1"/>
                </a:solidFill>
                <a:latin typeface="+mn-lt"/>
                <a:ea typeface="+mn-ea"/>
                <a:cs typeface="+mn-cs"/>
              </a:rPr>
              <a:t>Loutre's</a:t>
            </a:r>
            <a:r>
              <a:rPr lang="en-US" sz="1200" b="1" i="0" kern="1200" dirty="0">
                <a:solidFill>
                  <a:schemeClr val="tx1"/>
                </a:solidFill>
                <a:latin typeface="+mn-lt"/>
                <a:ea typeface="+mn-ea"/>
                <a:cs typeface="+mn-cs"/>
              </a:rPr>
              <a:t> War</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37" tooltip="Edit section: Father Le Loutre's War"/>
              </a:rPr>
              <a:t>edit</a:t>
            </a:r>
            <a:r>
              <a:rPr lang="en-US" sz="1200" b="0" i="0" kern="1200" dirty="0">
                <a:solidFill>
                  <a:schemeClr val="tx1"/>
                </a:solidFill>
                <a:latin typeface="+mn-lt"/>
                <a:ea typeface="+mn-ea"/>
                <a:cs typeface="+mn-cs"/>
              </a:rPr>
              <a:t>]</a:t>
            </a:r>
            <a:endParaRPr lang="en-US" sz="1200" b="1"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During </a:t>
            </a:r>
            <a:r>
              <a:rPr lang="en-US" sz="1200" b="0" i="0" u="none" strike="noStrike" kern="1200" dirty="0">
                <a:solidFill>
                  <a:schemeClr val="tx1"/>
                </a:solidFill>
                <a:latin typeface="+mn-lt"/>
                <a:ea typeface="+mn-ea"/>
                <a:cs typeface="+mn-cs"/>
                <a:hlinkClick r:id="rId22" tooltip="Father Le Loutre's War"/>
              </a:rPr>
              <a:t>Father Le </a:t>
            </a:r>
            <a:r>
              <a:rPr lang="en-US" sz="1200" b="0" i="0" u="none" strike="noStrike" kern="1200" dirty="0" err="1">
                <a:solidFill>
                  <a:schemeClr val="tx1"/>
                </a:solidFill>
                <a:latin typeface="+mn-lt"/>
                <a:ea typeface="+mn-ea"/>
                <a:cs typeface="+mn-cs"/>
                <a:hlinkClick r:id="rId22" tooltip="Father Le Loutre's War"/>
              </a:rPr>
              <a:t>Loutre's</a:t>
            </a:r>
            <a:r>
              <a:rPr lang="en-US" sz="1200" b="0" i="0" u="none" strike="noStrike" kern="1200" dirty="0">
                <a:solidFill>
                  <a:schemeClr val="tx1"/>
                </a:solidFill>
                <a:latin typeface="+mn-lt"/>
                <a:ea typeface="+mn-ea"/>
                <a:cs typeface="+mn-cs"/>
                <a:hlinkClick r:id="rId22" tooltip="Father Le Loutre's War"/>
              </a:rPr>
              <a:t> War</a:t>
            </a:r>
            <a:r>
              <a:rPr lang="en-US" sz="1200" b="0" i="0" kern="1200" dirty="0">
                <a:solidFill>
                  <a:schemeClr val="tx1"/>
                </a:solidFill>
                <a:latin typeface="+mn-lt"/>
                <a:ea typeface="+mn-ea"/>
                <a:cs typeface="+mn-cs"/>
              </a:rPr>
              <a:t>, after the construction of </a:t>
            </a:r>
            <a:r>
              <a:rPr lang="en-US" sz="1200" b="0" i="0" u="none" strike="noStrike" kern="1200" dirty="0">
                <a:solidFill>
                  <a:schemeClr val="tx1"/>
                </a:solidFill>
                <a:latin typeface="+mn-lt"/>
                <a:ea typeface="+mn-ea"/>
                <a:cs typeface="+mn-cs"/>
                <a:hlinkClick r:id="rId38" tooltip="Fort Beausejour"/>
              </a:rPr>
              <a:t>Fort </a:t>
            </a:r>
            <a:r>
              <a:rPr lang="en-US" sz="1200" b="0" i="0" u="none" strike="noStrike" kern="1200" dirty="0" err="1">
                <a:solidFill>
                  <a:schemeClr val="tx1"/>
                </a:solidFill>
                <a:latin typeface="+mn-lt"/>
                <a:ea typeface="+mn-ea"/>
                <a:cs typeface="+mn-cs"/>
                <a:hlinkClick r:id="rId38" tooltip="Fort Beausejour"/>
              </a:rPr>
              <a:t>Beausejour</a:t>
            </a:r>
            <a:r>
              <a:rPr lang="en-US" sz="1200" b="0" i="0" kern="1200" dirty="0">
                <a:solidFill>
                  <a:schemeClr val="tx1"/>
                </a:solidFill>
                <a:latin typeface="+mn-lt"/>
                <a:ea typeface="+mn-ea"/>
                <a:cs typeface="+mn-cs"/>
              </a:rPr>
              <a:t> in 1751, Broussard joined </a:t>
            </a:r>
            <a:r>
              <a:rPr lang="en-US" sz="1200" b="0" i="0" u="none" strike="noStrike" kern="1200" dirty="0">
                <a:solidFill>
                  <a:schemeClr val="tx1"/>
                </a:solidFill>
                <a:latin typeface="+mn-lt"/>
                <a:ea typeface="+mn-ea"/>
                <a:cs typeface="+mn-cs"/>
                <a:hlinkClick r:id="rId33" tooltip="Jean-Louis Le Loutre"/>
              </a:rPr>
              <a:t>Jean-Louis Le Loutre</a:t>
            </a:r>
            <a:r>
              <a:rPr lang="en-US" sz="1200" b="0" i="0" kern="1200" dirty="0">
                <a:solidFill>
                  <a:schemeClr val="tx1"/>
                </a:solidFill>
                <a:latin typeface="+mn-lt"/>
                <a:ea typeface="+mn-ea"/>
                <a:cs typeface="+mn-cs"/>
              </a:rPr>
              <a:t> at </a:t>
            </a:r>
            <a:r>
              <a:rPr lang="en-US" sz="1200" b="0" i="0" kern="1200" dirty="0" err="1">
                <a:solidFill>
                  <a:schemeClr val="tx1"/>
                </a:solidFill>
                <a:latin typeface="+mn-lt"/>
                <a:ea typeface="+mn-ea"/>
                <a:cs typeface="+mn-cs"/>
              </a:rPr>
              <a:t>Beausejour</a:t>
            </a:r>
            <a:r>
              <a:rPr lang="en-US" sz="1200" b="0" i="0" kern="1200" dirty="0">
                <a:solidFill>
                  <a:schemeClr val="tx1"/>
                </a:solidFill>
                <a:latin typeface="+mn-lt"/>
                <a:ea typeface="+mn-ea"/>
                <a:cs typeface="+mn-cs"/>
              </a:rPr>
              <a:t>. In an effort to stop the British movement into Acadia, in 1749 Broussard was involved in one of the first raids on </a:t>
            </a:r>
            <a:r>
              <a:rPr lang="en-US" sz="1200" b="0" i="0" u="none" strike="noStrike" kern="1200" dirty="0">
                <a:solidFill>
                  <a:schemeClr val="tx1"/>
                </a:solidFill>
                <a:latin typeface="+mn-lt"/>
                <a:ea typeface="+mn-ea"/>
                <a:cs typeface="+mn-cs"/>
                <a:hlinkClick r:id="rId39" tooltip="Raid on Dartmouth (1751)"/>
              </a:rPr>
              <a:t>Dartmouth, Nova Scotia</a:t>
            </a:r>
            <a:r>
              <a:rPr lang="en-US" sz="1200" b="0" i="0" kern="1200" dirty="0">
                <a:solidFill>
                  <a:schemeClr val="tx1"/>
                </a:solidFill>
                <a:latin typeface="+mn-lt"/>
                <a:ea typeface="+mn-ea"/>
                <a:cs typeface="+mn-cs"/>
              </a:rPr>
              <a:t> which resulted in the deaths of five British settlers.</a:t>
            </a:r>
            <a:r>
              <a:rPr lang="en-US" sz="1200" b="0" i="0" u="none" strike="noStrike" kern="1200" baseline="30000" dirty="0">
                <a:solidFill>
                  <a:schemeClr val="tx1"/>
                </a:solidFill>
                <a:latin typeface="+mn-lt"/>
                <a:ea typeface="+mn-ea"/>
                <a:cs typeface="+mn-cs"/>
                <a:hlinkClick r:id="rId3"/>
              </a:rPr>
              <a:t>[5]</a:t>
            </a:r>
            <a:r>
              <a:rPr lang="en-US" sz="1200" b="0" i="0" kern="1200" dirty="0">
                <a:solidFill>
                  <a:schemeClr val="tx1"/>
                </a:solidFill>
                <a:latin typeface="+mn-lt"/>
                <a:ea typeface="+mn-ea"/>
                <a:cs typeface="+mn-cs"/>
              </a:rPr>
              <a:t> The following year, Broussard was in the </a:t>
            </a:r>
            <a:r>
              <a:rPr lang="en-US" sz="1200" b="0" i="0" u="none" strike="noStrike" kern="1200" dirty="0">
                <a:solidFill>
                  <a:schemeClr val="tx1"/>
                </a:solidFill>
                <a:latin typeface="+mn-lt"/>
                <a:ea typeface="+mn-ea"/>
                <a:cs typeface="+mn-cs"/>
                <a:hlinkClick r:id="rId40" tooltip="Battle at Chignecto"/>
              </a:rPr>
              <a:t>Battle at Chignecto</a:t>
            </a:r>
            <a:r>
              <a:rPr lang="en-US" sz="1200" b="0" i="0" kern="1200" dirty="0">
                <a:solidFill>
                  <a:schemeClr val="tx1"/>
                </a:solidFill>
                <a:latin typeface="+mn-lt"/>
                <a:ea typeface="+mn-ea"/>
                <a:cs typeface="+mn-cs"/>
              </a:rPr>
              <a:t> and then shortly afterward he led sixty Mi'kmaq and Acadians to attack Dartmouth again, in what would be known as the </a:t>
            </a:r>
            <a:r>
              <a:rPr lang="en-US" sz="1200" b="0" i="0" u="none" strike="noStrike" kern="1200" dirty="0">
                <a:solidFill>
                  <a:schemeClr val="tx1"/>
                </a:solidFill>
                <a:latin typeface="+mn-lt"/>
                <a:ea typeface="+mn-ea"/>
                <a:cs typeface="+mn-cs"/>
                <a:hlinkClick r:id="rId39" tooltip="Raid on Dartmouth (1751)"/>
              </a:rPr>
              <a:t>"Dartmouth Massacre"</a:t>
            </a:r>
            <a:r>
              <a:rPr lang="en-US" sz="1200" b="0" i="0" kern="1200" dirty="0">
                <a:solidFill>
                  <a:schemeClr val="tx1"/>
                </a:solidFill>
                <a:latin typeface="+mn-lt"/>
                <a:ea typeface="+mn-ea"/>
                <a:cs typeface="+mn-cs"/>
              </a:rPr>
              <a:t> (1751). Broussard and the others killed twenty British civilians and took more prisoners.</a:t>
            </a:r>
            <a:r>
              <a:rPr lang="en-US" sz="1200" b="0" i="0" u="none" strike="noStrike" kern="1200" baseline="30000" dirty="0">
                <a:solidFill>
                  <a:schemeClr val="tx1"/>
                </a:solidFill>
                <a:latin typeface="+mn-lt"/>
                <a:ea typeface="+mn-ea"/>
                <a:cs typeface="+mn-cs"/>
                <a:hlinkClick r:id="rId3"/>
              </a:rPr>
              <a:t>[6]</a:t>
            </a:r>
            <a:r>
              <a:rPr lang="en-US" sz="1200" b="0" i="0" kern="1200" dirty="0">
                <a:solidFill>
                  <a:schemeClr val="tx1"/>
                </a:solidFill>
                <a:latin typeface="+mn-lt"/>
                <a:ea typeface="+mn-ea"/>
                <a:cs typeface="+mn-cs"/>
              </a:rPr>
              <a:t> Cornwallis temporarily abandoned plans to settle Dartmouth.</a:t>
            </a:r>
            <a:r>
              <a:rPr lang="en-US" sz="1200" b="0" i="0" u="none" strike="noStrike" kern="1200" baseline="30000" dirty="0">
                <a:solidFill>
                  <a:schemeClr val="tx1"/>
                </a:solidFill>
                <a:latin typeface="+mn-lt"/>
                <a:ea typeface="+mn-ea"/>
                <a:cs typeface="+mn-cs"/>
                <a:hlinkClick r:id="rId3"/>
              </a:rPr>
              <a:t>[7]</a:t>
            </a:r>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In late April 1754, Beausoleil and a large band of Mi'kmaq and Acadians left Chignecto for </a:t>
            </a:r>
            <a:r>
              <a:rPr lang="en-US" sz="1200" b="0" i="0" kern="1200" dirty="0" err="1">
                <a:solidFill>
                  <a:schemeClr val="tx1"/>
                </a:solidFill>
                <a:latin typeface="+mn-lt"/>
                <a:ea typeface="+mn-ea"/>
                <a:cs typeface="+mn-cs"/>
              </a:rPr>
              <a:t>Lawrencetown</a:t>
            </a:r>
            <a:r>
              <a:rPr lang="en-US" sz="1200" b="0" i="0" kern="1200" dirty="0">
                <a:solidFill>
                  <a:schemeClr val="tx1"/>
                </a:solidFill>
                <a:latin typeface="+mn-lt"/>
                <a:ea typeface="+mn-ea"/>
                <a:cs typeface="+mn-cs"/>
              </a:rPr>
              <a:t>. They arrived in mid-May and in the night opened fired on the village. Beausoleil killed and scalped four British settlers and two soldiers. By August, as the raids continued, the residents and soldiers were withdrawn to Halifax.</a:t>
            </a:r>
            <a:r>
              <a:rPr lang="en-US" sz="1200" b="0" i="0" u="none" strike="noStrike" kern="1200" baseline="30000" dirty="0">
                <a:solidFill>
                  <a:schemeClr val="tx1"/>
                </a:solidFill>
                <a:latin typeface="+mn-lt"/>
                <a:ea typeface="+mn-ea"/>
                <a:cs typeface="+mn-cs"/>
                <a:hlinkClick r:id="rId3"/>
              </a:rPr>
              <a:t>[8]</a:t>
            </a:r>
            <a:endParaRPr lang="en-US" sz="1200" b="0" i="0" kern="1200" dirty="0">
              <a:solidFill>
                <a:schemeClr val="tx1"/>
              </a:solidFill>
              <a:latin typeface="+mn-lt"/>
              <a:ea typeface="+mn-ea"/>
              <a:cs typeface="+mn-cs"/>
            </a:endParaRPr>
          </a:p>
          <a:p>
            <a:pPr rtl="0"/>
            <a:endParaRPr lang="en-US" sz="1200" b="0" i="0" u="none" strike="noStrike" kern="1200" dirty="0">
              <a:solidFill>
                <a:schemeClr val="tx1"/>
              </a:solidFill>
              <a:latin typeface="+mn-lt"/>
              <a:ea typeface="+mn-ea"/>
              <a:cs typeface="+mn-cs"/>
              <a:hlinkClick r:id="rId41" tooltip="Action of 8 June 1755"/>
            </a:endParaRPr>
          </a:p>
          <a:p>
            <a:pPr rtl="0"/>
            <a:r>
              <a:rPr lang="en-US" sz="1200" b="0" i="0" u="none" strike="noStrike" kern="1200" dirty="0">
                <a:solidFill>
                  <a:schemeClr val="tx1"/>
                </a:solidFill>
                <a:latin typeface="+mn-lt"/>
                <a:ea typeface="+mn-ea"/>
                <a:cs typeface="+mn-cs"/>
                <a:hlinkClick r:id="rId41" tooltip="Action of 8 June 1755"/>
              </a:rPr>
              <a:t>Capture of French ships </a:t>
            </a:r>
            <a:r>
              <a:rPr lang="en-US" sz="1200" b="0" i="0" u="none" strike="noStrike" kern="1200" dirty="0" err="1">
                <a:solidFill>
                  <a:schemeClr val="tx1"/>
                </a:solidFill>
                <a:latin typeface="+mn-lt"/>
                <a:ea typeface="+mn-ea"/>
                <a:cs typeface="+mn-cs"/>
                <a:hlinkClick r:id="rId41" tooltip="Action of 8 June 1755"/>
              </a:rPr>
              <a:t>Alcide</a:t>
            </a:r>
            <a:r>
              <a:rPr lang="en-US" sz="1200" b="0" i="0" u="none" strike="noStrike" kern="1200" dirty="0">
                <a:solidFill>
                  <a:schemeClr val="tx1"/>
                </a:solidFill>
                <a:latin typeface="+mn-lt"/>
                <a:ea typeface="+mn-ea"/>
                <a:cs typeface="+mn-cs"/>
                <a:hlinkClick r:id="rId41" tooltip="Action of 8 June 1755"/>
              </a:rPr>
              <a:t> and Lys</a:t>
            </a:r>
            <a:r>
              <a:rPr lang="en-US" sz="1200" b="0" i="0" kern="1200" dirty="0">
                <a:solidFill>
                  <a:schemeClr val="tx1"/>
                </a:solidFill>
                <a:latin typeface="+mn-lt"/>
                <a:ea typeface="+mn-ea"/>
                <a:cs typeface="+mn-cs"/>
              </a:rPr>
              <a:t> off Newfoundland. The ships were carrying war supplies for Acadians and Mi'kmaq</a:t>
            </a:r>
          </a:p>
          <a:p>
            <a:pPr rtl="0"/>
            <a:r>
              <a:rPr lang="en-US" sz="1200" b="0" i="0" kern="1200" dirty="0">
                <a:solidFill>
                  <a:schemeClr val="tx1"/>
                </a:solidFill>
                <a:latin typeface="+mn-lt"/>
                <a:ea typeface="+mn-ea"/>
                <a:cs typeface="+mn-cs"/>
              </a:rPr>
              <a:t>In the </a:t>
            </a:r>
            <a:r>
              <a:rPr lang="en-US" sz="1200" b="0" i="0" u="none" strike="noStrike" kern="1200" dirty="0">
                <a:solidFill>
                  <a:schemeClr val="tx1"/>
                </a:solidFill>
                <a:latin typeface="+mn-lt"/>
                <a:ea typeface="+mn-ea"/>
                <a:cs typeface="+mn-cs"/>
                <a:hlinkClick r:id="rId41" tooltip="Action of 8 June 1755"/>
              </a:rPr>
              <a:t>Action of 8 June 1755</a:t>
            </a:r>
            <a:r>
              <a:rPr lang="en-US" sz="1200" b="0" i="0" kern="1200" dirty="0">
                <a:solidFill>
                  <a:schemeClr val="tx1"/>
                </a:solidFill>
                <a:latin typeface="+mn-lt"/>
                <a:ea typeface="+mn-ea"/>
                <a:cs typeface="+mn-cs"/>
              </a:rPr>
              <a:t>, a naval battle off </a:t>
            </a:r>
            <a:r>
              <a:rPr lang="en-US" sz="1200" b="0" i="0" u="none" strike="noStrike" kern="1200" dirty="0">
                <a:solidFill>
                  <a:schemeClr val="tx1"/>
                </a:solidFill>
                <a:latin typeface="+mn-lt"/>
                <a:ea typeface="+mn-ea"/>
                <a:cs typeface="+mn-cs"/>
                <a:hlinkClick r:id="rId42" tooltip="Cape Race"/>
              </a:rPr>
              <a:t>Cape Race</a:t>
            </a:r>
            <a:r>
              <a:rPr lang="en-US" sz="1200" b="0" i="0" kern="1200" dirty="0">
                <a:solidFill>
                  <a:schemeClr val="tx1"/>
                </a:solidFill>
                <a:latin typeface="+mn-lt"/>
                <a:ea typeface="+mn-ea"/>
                <a:cs typeface="+mn-cs"/>
              </a:rPr>
              <a:t>, Newfoundland, on board the French ships </a:t>
            </a:r>
            <a:r>
              <a:rPr lang="en-US" sz="1200" b="0" i="0" kern="1200" dirty="0" err="1">
                <a:solidFill>
                  <a:schemeClr val="tx1"/>
                </a:solidFill>
                <a:latin typeface="+mn-lt"/>
                <a:ea typeface="+mn-ea"/>
                <a:cs typeface="+mn-cs"/>
              </a:rPr>
              <a:t>Alcide</a:t>
            </a:r>
            <a:r>
              <a:rPr lang="en-US" sz="1200" b="0" i="0" kern="1200" dirty="0">
                <a:solidFill>
                  <a:schemeClr val="tx1"/>
                </a:solidFill>
                <a:latin typeface="+mn-lt"/>
                <a:ea typeface="+mn-ea"/>
                <a:cs typeface="+mn-cs"/>
              </a:rPr>
              <a:t> and Lys were found 10,000 scalping knives for Acadians and Indians serving under Chief </a:t>
            </a:r>
            <a:r>
              <a:rPr lang="en-US" sz="1200" b="0" i="0" u="none" strike="noStrike" kern="1200" dirty="0">
                <a:solidFill>
                  <a:schemeClr val="tx1"/>
                </a:solidFill>
                <a:latin typeface="+mn-lt"/>
                <a:ea typeface="+mn-ea"/>
                <a:cs typeface="+mn-cs"/>
                <a:hlinkClick r:id="rId43" tooltip="Jean-Baptiste Cope"/>
              </a:rPr>
              <a:t>Jean-</a:t>
            </a:r>
            <a:r>
              <a:rPr lang="en-US" sz="1200" b="0" i="0" u="none" strike="noStrike" kern="1200" dirty="0" err="1">
                <a:solidFill>
                  <a:schemeClr val="tx1"/>
                </a:solidFill>
                <a:latin typeface="+mn-lt"/>
                <a:ea typeface="+mn-ea"/>
                <a:cs typeface="+mn-cs"/>
                <a:hlinkClick r:id="rId43" tooltip="Jean-Baptiste Cope"/>
              </a:rPr>
              <a:t>Baptiste</a:t>
            </a:r>
            <a:r>
              <a:rPr lang="en-US" sz="1200" b="0" i="0" u="none" strike="noStrike" kern="1200" dirty="0">
                <a:solidFill>
                  <a:schemeClr val="tx1"/>
                </a:solidFill>
                <a:latin typeface="+mn-lt"/>
                <a:ea typeface="+mn-ea"/>
                <a:cs typeface="+mn-cs"/>
                <a:hlinkClick r:id="rId43" tooltip="Jean-Baptiste Cope"/>
              </a:rPr>
              <a:t> Cope</a:t>
            </a:r>
            <a:r>
              <a:rPr lang="en-US" sz="1200" b="0" i="0" kern="1200" dirty="0">
                <a:solidFill>
                  <a:schemeClr val="tx1"/>
                </a:solidFill>
                <a:latin typeface="+mn-lt"/>
                <a:ea typeface="+mn-ea"/>
                <a:cs typeface="+mn-cs"/>
              </a:rPr>
              <a:t> and Acadian Beausoleil as they continue to fight Father Le </a:t>
            </a:r>
            <a:r>
              <a:rPr lang="en-US" sz="1200" b="0" i="0" kern="1200" dirty="0" err="1">
                <a:solidFill>
                  <a:schemeClr val="tx1"/>
                </a:solidFill>
                <a:latin typeface="+mn-lt"/>
                <a:ea typeface="+mn-ea"/>
                <a:cs typeface="+mn-cs"/>
              </a:rPr>
              <a:t>Loutre's</a:t>
            </a:r>
            <a:r>
              <a:rPr lang="en-US" sz="1200" b="0" i="0" kern="1200" dirty="0">
                <a:solidFill>
                  <a:schemeClr val="tx1"/>
                </a:solidFill>
                <a:latin typeface="+mn-lt"/>
                <a:ea typeface="+mn-ea"/>
                <a:cs typeface="+mn-cs"/>
              </a:rPr>
              <a:t> War.</a:t>
            </a:r>
            <a:r>
              <a:rPr lang="en-US" sz="1200" b="0" i="0" u="none" strike="noStrike" kern="1200" baseline="30000" dirty="0">
                <a:solidFill>
                  <a:schemeClr val="tx1"/>
                </a:solidFill>
                <a:latin typeface="+mn-lt"/>
                <a:ea typeface="+mn-ea"/>
                <a:cs typeface="+mn-cs"/>
                <a:hlinkClick r:id="rId3"/>
              </a:rPr>
              <a:t>[9]</a:t>
            </a:r>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Broussard was also active in the fight against Lieutenant Colonel </a:t>
            </a:r>
            <a:r>
              <a:rPr lang="en-US" sz="1200" b="0" i="0" u="none" strike="noStrike" kern="1200" dirty="0">
                <a:solidFill>
                  <a:schemeClr val="tx1"/>
                </a:solidFill>
                <a:latin typeface="+mn-lt"/>
                <a:ea typeface="+mn-ea"/>
                <a:cs typeface="+mn-cs"/>
                <a:hlinkClick r:id="rId44" tooltip="Robert Monckton"/>
              </a:rPr>
              <a:t>Robert Monckton</a:t>
            </a:r>
            <a:r>
              <a:rPr lang="en-US" sz="1200" b="0" i="0" kern="1200" dirty="0">
                <a:solidFill>
                  <a:schemeClr val="tx1"/>
                </a:solidFill>
                <a:latin typeface="+mn-lt"/>
                <a:ea typeface="+mn-ea"/>
                <a:cs typeface="+mn-cs"/>
              </a:rPr>
              <a:t> in the </a:t>
            </a:r>
            <a:r>
              <a:rPr lang="en-US" sz="1200" b="0" i="0" u="none" strike="noStrike" kern="1200" dirty="0">
                <a:solidFill>
                  <a:schemeClr val="tx1"/>
                </a:solidFill>
                <a:latin typeface="+mn-lt"/>
                <a:ea typeface="+mn-ea"/>
                <a:cs typeface="+mn-cs"/>
                <a:hlinkClick r:id="rId45" tooltip="Battle of Beausejour"/>
              </a:rPr>
              <a:t>Battle of </a:t>
            </a:r>
            <a:r>
              <a:rPr lang="en-US" sz="1200" b="0" i="0" u="none" strike="noStrike" kern="1200" dirty="0" err="1">
                <a:solidFill>
                  <a:schemeClr val="tx1"/>
                </a:solidFill>
                <a:latin typeface="+mn-lt"/>
                <a:ea typeface="+mn-ea"/>
                <a:cs typeface="+mn-cs"/>
                <a:hlinkClick r:id="rId45" tooltip="Battle of Beausejour"/>
              </a:rPr>
              <a:t>Beausejour</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[10]</a:t>
            </a:r>
            <a:endParaRPr lang="en-US" sz="1200" b="0" i="0" kern="1200" dirty="0">
              <a:solidFill>
                <a:schemeClr val="tx1"/>
              </a:solidFill>
              <a:latin typeface="+mn-lt"/>
              <a:ea typeface="+mn-ea"/>
              <a:cs typeface="+mn-cs"/>
            </a:endParaRPr>
          </a:p>
          <a:p>
            <a:pPr rtl="0"/>
            <a:endParaRPr lang="en-US" sz="1200" b="1" i="0" kern="1200" dirty="0">
              <a:solidFill>
                <a:schemeClr val="tx1"/>
              </a:solidFill>
              <a:latin typeface="+mn-lt"/>
              <a:ea typeface="+mn-ea"/>
              <a:cs typeface="+mn-cs"/>
            </a:endParaRPr>
          </a:p>
          <a:p>
            <a:pPr rtl="0"/>
            <a:r>
              <a:rPr lang="en-US" sz="1200" b="1" i="0" kern="1200" dirty="0">
                <a:solidFill>
                  <a:schemeClr val="tx1"/>
                </a:solidFill>
                <a:latin typeface="+mn-lt"/>
                <a:ea typeface="+mn-ea"/>
                <a:cs typeface="+mn-cs"/>
              </a:rPr>
              <a:t>French and Indian War</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46" tooltip="Edit section: French and Indian War"/>
              </a:rPr>
              <a:t>edit</a:t>
            </a:r>
            <a:r>
              <a:rPr lang="en-US" sz="1200" b="0" i="0" kern="1200" dirty="0">
                <a:solidFill>
                  <a:schemeClr val="tx1"/>
                </a:solidFill>
                <a:latin typeface="+mn-lt"/>
                <a:ea typeface="+mn-ea"/>
                <a:cs typeface="+mn-cs"/>
              </a:rPr>
              <a:t>]</a:t>
            </a:r>
            <a:endParaRPr lang="en-US" sz="1200" b="1"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With Le Loutre imprisoned after the </a:t>
            </a:r>
            <a:r>
              <a:rPr lang="en-US" sz="1200" b="0" i="0" u="none" strike="noStrike" kern="1200" dirty="0">
                <a:solidFill>
                  <a:schemeClr val="tx1"/>
                </a:solidFill>
                <a:latin typeface="+mn-lt"/>
                <a:ea typeface="+mn-ea"/>
                <a:cs typeface="+mn-cs"/>
                <a:hlinkClick r:id="rId45" tooltip="Battle of Beausejour"/>
              </a:rPr>
              <a:t>Battle of </a:t>
            </a:r>
            <a:r>
              <a:rPr lang="en-US" sz="1200" b="0" i="0" u="none" strike="noStrike" kern="1200" dirty="0" err="1">
                <a:solidFill>
                  <a:schemeClr val="tx1"/>
                </a:solidFill>
                <a:latin typeface="+mn-lt"/>
                <a:ea typeface="+mn-ea"/>
                <a:cs typeface="+mn-cs"/>
                <a:hlinkClick r:id="rId45" tooltip="Battle of Beausejour"/>
              </a:rPr>
              <a:t>Beausejour</a:t>
            </a:r>
            <a:r>
              <a:rPr lang="en-US" sz="1200" b="0" i="0" kern="1200" dirty="0">
                <a:solidFill>
                  <a:schemeClr val="tx1"/>
                </a:solidFill>
                <a:latin typeface="+mn-lt"/>
                <a:ea typeface="+mn-ea"/>
                <a:cs typeface="+mn-cs"/>
              </a:rPr>
              <a:t>, Broussard became the leader of an armed resistance during the </a:t>
            </a:r>
            <a:r>
              <a:rPr lang="en-US" sz="1200" b="0" i="0" u="none" strike="noStrike" kern="1200" dirty="0">
                <a:solidFill>
                  <a:schemeClr val="tx1"/>
                </a:solidFill>
                <a:latin typeface="+mn-lt"/>
                <a:ea typeface="+mn-ea"/>
                <a:cs typeface="+mn-cs"/>
                <a:hlinkClick r:id="rId47" tooltip="Expulsion of the Acadians"/>
              </a:rPr>
              <a:t>expulsion of the Acadians</a:t>
            </a:r>
            <a:r>
              <a:rPr lang="en-US" sz="1200" b="0" i="0" kern="1200" dirty="0">
                <a:solidFill>
                  <a:schemeClr val="tx1"/>
                </a:solidFill>
                <a:latin typeface="+mn-lt"/>
                <a:ea typeface="+mn-ea"/>
                <a:cs typeface="+mn-cs"/>
              </a:rPr>
              <a:t> (1755–1764), leading assaults against the British on several occasions between 1755 and 1758 as part of the forces of </a:t>
            </a:r>
            <a:r>
              <a:rPr lang="en-US" sz="1200" b="0" i="0" u="none" strike="noStrike" kern="1200" dirty="0">
                <a:solidFill>
                  <a:schemeClr val="tx1"/>
                </a:solidFill>
                <a:latin typeface="+mn-lt"/>
                <a:ea typeface="+mn-ea"/>
                <a:cs typeface="+mn-cs"/>
                <a:hlinkClick r:id="rId48" tooltip="Charles Deschamps de Boishébert et de Raffetot"/>
              </a:rPr>
              <a:t>Charles </a:t>
            </a:r>
            <a:r>
              <a:rPr lang="en-US" sz="1200" b="0" i="0" u="none" strike="noStrike" kern="1200" dirty="0" err="1">
                <a:solidFill>
                  <a:schemeClr val="tx1"/>
                </a:solidFill>
                <a:latin typeface="+mn-lt"/>
                <a:ea typeface="+mn-ea"/>
                <a:cs typeface="+mn-cs"/>
                <a:hlinkClick r:id="rId48" tooltip="Charles Deschamps de Boishébert et de Raffetot"/>
              </a:rPr>
              <a:t>Deschamps</a:t>
            </a:r>
            <a:r>
              <a:rPr lang="en-US" sz="1200" b="0" i="0" u="none" strike="noStrike" kern="1200" dirty="0">
                <a:solidFill>
                  <a:schemeClr val="tx1"/>
                </a:solidFill>
                <a:latin typeface="+mn-lt"/>
                <a:ea typeface="+mn-ea"/>
                <a:cs typeface="+mn-cs"/>
                <a:hlinkClick r:id="rId48" tooltip="Charles Deschamps de Boishébert et de Raffetot"/>
              </a:rPr>
              <a:t> de </a:t>
            </a:r>
            <a:r>
              <a:rPr lang="en-US" sz="1200" b="0" i="0" u="none" strike="noStrike" kern="1200" dirty="0" err="1">
                <a:solidFill>
                  <a:schemeClr val="tx1"/>
                </a:solidFill>
                <a:latin typeface="+mn-lt"/>
                <a:ea typeface="+mn-ea"/>
                <a:cs typeface="+mn-cs"/>
                <a:hlinkClick r:id="rId48" tooltip="Charles Deschamps de Boishébert et de Raffetot"/>
              </a:rPr>
              <a:t>Boishébert</a:t>
            </a:r>
            <a:r>
              <a:rPr lang="en-US" sz="1200" b="0" i="0" u="none" strike="noStrike" kern="1200" dirty="0">
                <a:solidFill>
                  <a:schemeClr val="tx1"/>
                </a:solidFill>
                <a:latin typeface="+mn-lt"/>
                <a:ea typeface="+mn-ea"/>
                <a:cs typeface="+mn-cs"/>
                <a:hlinkClick r:id="rId48" tooltip="Charles Deschamps de Boishébert et de Raffetot"/>
              </a:rPr>
              <a:t> et de </a:t>
            </a:r>
            <a:r>
              <a:rPr lang="en-US" sz="1200" b="0" i="0" u="none" strike="noStrike" kern="1200" dirty="0" err="1">
                <a:solidFill>
                  <a:schemeClr val="tx1"/>
                </a:solidFill>
                <a:latin typeface="+mn-lt"/>
                <a:ea typeface="+mn-ea"/>
                <a:cs typeface="+mn-cs"/>
                <a:hlinkClick r:id="rId48" tooltip="Charles Deschamps de Boishébert et de Raffetot"/>
              </a:rPr>
              <a:t>Raffetot</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a:t>
            </a:r>
            <a:r>
              <a:rPr lang="en-US" sz="1200" b="0" i="0" kern="1200" dirty="0">
                <a:solidFill>
                  <a:schemeClr val="tx1"/>
                </a:solidFill>
                <a:latin typeface="+mn-lt"/>
                <a:ea typeface="+mn-ea"/>
                <a:cs typeface="+mn-cs"/>
              </a:rPr>
              <a:t> After arming a ship in 1758, Broussard traveled through the upper </a:t>
            </a:r>
            <a:r>
              <a:rPr lang="en-US" sz="1200" b="0" i="0" u="none" strike="noStrike" kern="1200" dirty="0">
                <a:solidFill>
                  <a:schemeClr val="tx1"/>
                </a:solidFill>
                <a:latin typeface="+mn-lt"/>
                <a:ea typeface="+mn-ea"/>
                <a:cs typeface="+mn-cs"/>
                <a:hlinkClick r:id="rId49" tooltip="Bay of Fundy"/>
              </a:rPr>
              <a:t>Bay of Fundy</a:t>
            </a:r>
            <a:r>
              <a:rPr lang="en-US" sz="1200" b="0" i="0" kern="1200" dirty="0">
                <a:solidFill>
                  <a:schemeClr val="tx1"/>
                </a:solidFill>
                <a:latin typeface="+mn-lt"/>
                <a:ea typeface="+mn-ea"/>
                <a:cs typeface="+mn-cs"/>
              </a:rPr>
              <a:t> region, where he attacked the British. His ship was seized in November 1758. He was then forced to flee, travelling first to the </a:t>
            </a:r>
            <a:r>
              <a:rPr lang="en-US" sz="1200" b="0" i="0" u="none" strike="noStrike" kern="1200" dirty="0" err="1">
                <a:solidFill>
                  <a:schemeClr val="tx1"/>
                </a:solidFill>
                <a:latin typeface="+mn-lt"/>
                <a:ea typeface="+mn-ea"/>
                <a:cs typeface="+mn-cs"/>
                <a:hlinkClick r:id="rId50" tooltip="Miramichi Valley"/>
              </a:rPr>
              <a:t>Miramichi</a:t>
            </a:r>
            <a:r>
              <a:rPr lang="en-US" sz="1200" b="0" i="0" kern="1200" dirty="0">
                <a:solidFill>
                  <a:schemeClr val="tx1"/>
                </a:solidFill>
                <a:latin typeface="+mn-lt"/>
                <a:ea typeface="+mn-ea"/>
                <a:cs typeface="+mn-cs"/>
              </a:rPr>
              <a:t> and later imprisoned at </a:t>
            </a:r>
            <a:r>
              <a:rPr lang="en-US" sz="1200" b="0" i="0" u="none" strike="noStrike" kern="1200" dirty="0">
                <a:solidFill>
                  <a:schemeClr val="tx1"/>
                </a:solidFill>
                <a:latin typeface="+mn-lt"/>
                <a:ea typeface="+mn-ea"/>
                <a:cs typeface="+mn-cs"/>
                <a:hlinkClick r:id="rId51" tooltip="Fort Edward (Nova Scotia)"/>
              </a:rPr>
              <a:t>Fort Edward</a:t>
            </a:r>
            <a:r>
              <a:rPr lang="en-US" sz="1200" b="0" i="0" kern="1200" dirty="0">
                <a:solidFill>
                  <a:schemeClr val="tx1"/>
                </a:solidFill>
                <a:latin typeface="+mn-lt"/>
                <a:ea typeface="+mn-ea"/>
                <a:cs typeface="+mn-cs"/>
              </a:rPr>
              <a:t> in 1762. Finally, he was transferred and imprisoned with other Acadians in </a:t>
            </a:r>
            <a:r>
              <a:rPr lang="en-US" sz="1200" b="0" i="0" u="none" strike="noStrike" kern="1200" dirty="0">
                <a:solidFill>
                  <a:schemeClr val="tx1"/>
                </a:solidFill>
                <a:latin typeface="+mn-lt"/>
                <a:ea typeface="+mn-ea"/>
                <a:cs typeface="+mn-cs"/>
                <a:hlinkClick r:id="rId52" tooltip="City of Halifax"/>
              </a:rPr>
              <a:t>Halifax, Nova Scotia</a:t>
            </a:r>
            <a:r>
              <a:rPr lang="en-US" sz="1200" b="0" i="0" kern="1200" dirty="0">
                <a:solidFill>
                  <a:schemeClr val="tx1"/>
                </a:solidFill>
                <a:latin typeface="+mn-lt"/>
                <a:ea typeface="+mn-ea"/>
                <a:cs typeface="+mn-cs"/>
              </a:rPr>
              <a:t>.</a:t>
            </a:r>
          </a:p>
          <a:p>
            <a:pPr rtl="0"/>
            <a:endParaRPr lang="en-US" sz="1200" b="1" i="0" kern="1200" dirty="0">
              <a:solidFill>
                <a:schemeClr val="tx1"/>
              </a:solidFill>
              <a:latin typeface="+mn-lt"/>
              <a:ea typeface="+mn-ea"/>
              <a:cs typeface="+mn-cs"/>
            </a:endParaRPr>
          </a:p>
          <a:p>
            <a:pPr rtl="0"/>
            <a:r>
              <a:rPr lang="en-US" sz="1200" b="1" i="0" kern="1200" dirty="0">
                <a:solidFill>
                  <a:schemeClr val="tx1"/>
                </a:solidFill>
                <a:latin typeface="+mn-lt"/>
                <a:ea typeface="+mn-ea"/>
                <a:cs typeface="+mn-cs"/>
              </a:rPr>
              <a:t>Arrival at Louisiana</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53" tooltip="Edit section: Arrival at Louisiana"/>
              </a:rPr>
              <a:t>edit</a:t>
            </a:r>
            <a:r>
              <a:rPr lang="en-US" sz="1200" b="0" i="0" kern="1200" dirty="0">
                <a:solidFill>
                  <a:schemeClr val="tx1"/>
                </a:solidFill>
                <a:latin typeface="+mn-lt"/>
                <a:ea typeface="+mn-ea"/>
                <a:cs typeface="+mn-cs"/>
              </a:rPr>
              <a:t>]</a:t>
            </a:r>
            <a:endParaRPr lang="en-US" sz="1200" b="1"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Released in 1764, the year after the signing of the Treaty of Paris, Broussard left Nova Scotia, along with his family and hundreds of other Acadians, to </a:t>
            </a:r>
            <a:r>
              <a:rPr lang="en-US" sz="1200" b="0" i="0" u="none" strike="noStrike" kern="1200" dirty="0">
                <a:solidFill>
                  <a:schemeClr val="tx1"/>
                </a:solidFill>
                <a:latin typeface="+mn-lt"/>
                <a:ea typeface="+mn-ea"/>
                <a:cs typeface="+mn-cs"/>
                <a:hlinkClick r:id="rId54" tooltip="Saint-Domingue"/>
              </a:rPr>
              <a:t>Saint-</a:t>
            </a:r>
            <a:r>
              <a:rPr lang="en-US" sz="1200" b="0" i="0" u="none" strike="noStrike" kern="1200" dirty="0" err="1">
                <a:solidFill>
                  <a:schemeClr val="tx1"/>
                </a:solidFill>
                <a:latin typeface="+mn-lt"/>
                <a:ea typeface="+mn-ea"/>
                <a:cs typeface="+mn-cs"/>
                <a:hlinkClick r:id="rId54" tooltip="Saint-Domingue"/>
              </a:rPr>
              <a:t>Domingue</a:t>
            </a:r>
            <a:r>
              <a:rPr lang="en-US" sz="1200" b="0" i="0" kern="1200" dirty="0">
                <a:solidFill>
                  <a:schemeClr val="tx1"/>
                </a:solidFill>
                <a:latin typeface="+mn-lt"/>
                <a:ea typeface="+mn-ea"/>
                <a:cs typeface="+mn-cs"/>
              </a:rPr>
              <a:t> (present-day Haiti).</a:t>
            </a:r>
            <a:r>
              <a:rPr lang="en-US" sz="1200" b="0" i="0" u="none" strike="noStrike" kern="1200" baseline="30000" dirty="0">
                <a:solidFill>
                  <a:schemeClr val="tx1"/>
                </a:solidFill>
                <a:latin typeface="+mn-lt"/>
                <a:ea typeface="+mn-ea"/>
                <a:cs typeface="+mn-cs"/>
                <a:hlinkClick r:id="rId3"/>
              </a:rPr>
              <a:t>[11]</a:t>
            </a:r>
            <a:r>
              <a:rPr lang="en-US" sz="1200" b="0" i="0" kern="1200" dirty="0">
                <a:solidFill>
                  <a:schemeClr val="tx1"/>
                </a:solidFill>
                <a:latin typeface="+mn-lt"/>
                <a:ea typeface="+mn-ea"/>
                <a:cs typeface="+mn-cs"/>
              </a:rPr>
              <a:t> Unable to adapt to the climate and diseases that was killing Acadians, he led the group to settle in </a:t>
            </a:r>
            <a:r>
              <a:rPr lang="en-US" sz="1200" b="0" i="0" u="none" strike="noStrike" kern="1200" dirty="0">
                <a:solidFill>
                  <a:schemeClr val="tx1"/>
                </a:solidFill>
                <a:latin typeface="+mn-lt"/>
                <a:ea typeface="+mn-ea"/>
                <a:cs typeface="+mn-cs"/>
                <a:hlinkClick r:id="rId14" tooltip="Louisiana"/>
              </a:rPr>
              <a:t>Louisiana</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[12]</a:t>
            </a:r>
            <a:endParaRPr lang="en-US" sz="1200" b="0" i="0" kern="1200" dirty="0">
              <a:solidFill>
                <a:schemeClr val="tx1"/>
              </a:solidFill>
              <a:latin typeface="+mn-lt"/>
              <a:ea typeface="+mn-ea"/>
              <a:cs typeface="+mn-cs"/>
            </a:endParaRPr>
          </a:p>
          <a:p>
            <a:pPr rtl="0"/>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He was among the first 200 </a:t>
            </a:r>
            <a:r>
              <a:rPr lang="en-US" sz="1200" b="0" i="0" u="none" strike="noStrike" kern="1200" dirty="0">
                <a:solidFill>
                  <a:schemeClr val="tx1"/>
                </a:solidFill>
                <a:latin typeface="+mn-lt"/>
                <a:ea typeface="+mn-ea"/>
                <a:cs typeface="+mn-cs"/>
                <a:hlinkClick r:id="rId16" tooltip="Acadians"/>
              </a:rPr>
              <a:t>Acadians</a:t>
            </a:r>
            <a:r>
              <a:rPr lang="en-US" sz="1200" b="0" i="0" kern="1200" dirty="0">
                <a:solidFill>
                  <a:schemeClr val="tx1"/>
                </a:solidFill>
                <a:latin typeface="+mn-lt"/>
                <a:ea typeface="+mn-ea"/>
                <a:cs typeface="+mn-cs"/>
              </a:rPr>
              <a:t> to arrive in Louisiana on February 27, 1765, aboard the </a:t>
            </a:r>
            <a:r>
              <a:rPr lang="en-US" sz="1200" b="0" i="1" kern="1200" dirty="0">
                <a:solidFill>
                  <a:schemeClr val="tx1"/>
                </a:solidFill>
                <a:latin typeface="+mn-lt"/>
                <a:ea typeface="+mn-ea"/>
                <a:cs typeface="+mn-cs"/>
              </a:rPr>
              <a:t>Santo Domingo</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[13]</a:t>
            </a:r>
            <a:r>
              <a:rPr lang="en-US" sz="1200" b="0" i="0" kern="1200" dirty="0">
                <a:solidFill>
                  <a:schemeClr val="tx1"/>
                </a:solidFill>
                <a:latin typeface="+mn-lt"/>
                <a:ea typeface="+mn-ea"/>
                <a:cs typeface="+mn-cs"/>
              </a:rPr>
              <a:t> On April 8, 1765, he was appointed militia captain and commander of the "Acadians of the </a:t>
            </a:r>
            <a:r>
              <a:rPr lang="en-US" sz="1200" b="0" i="0" u="none" strike="noStrike" kern="1200" dirty="0" err="1">
                <a:solidFill>
                  <a:schemeClr val="tx1"/>
                </a:solidFill>
                <a:latin typeface="+mn-lt"/>
                <a:ea typeface="+mn-ea"/>
                <a:cs typeface="+mn-cs"/>
                <a:hlinkClick r:id="rId15" tooltip="Atakapa"/>
              </a:rPr>
              <a:t>Atakapas</a:t>
            </a:r>
            <a:r>
              <a:rPr lang="en-US" sz="1200" b="0" i="0" kern="1200" dirty="0">
                <a:solidFill>
                  <a:schemeClr val="tx1"/>
                </a:solidFill>
                <a:latin typeface="+mn-lt"/>
                <a:ea typeface="+mn-ea"/>
                <a:cs typeface="+mn-cs"/>
              </a:rPr>
              <a:t>" the area around present-day St. </a:t>
            </a:r>
            <a:r>
              <a:rPr lang="en-US" sz="1200" b="0" i="0" kern="1200" dirty="0" err="1">
                <a:solidFill>
                  <a:schemeClr val="tx1"/>
                </a:solidFill>
                <a:latin typeface="+mn-lt"/>
                <a:ea typeface="+mn-ea"/>
                <a:cs typeface="+mn-cs"/>
              </a:rPr>
              <a:t>Martinville</a:t>
            </a:r>
            <a:r>
              <a:rPr lang="en-US" sz="1200" b="0" i="0" kern="1200" dirty="0">
                <a:solidFill>
                  <a:schemeClr val="tx1"/>
                </a:solidFill>
                <a:latin typeface="+mn-lt"/>
                <a:ea typeface="+mn-ea"/>
                <a:cs typeface="+mn-cs"/>
              </a:rPr>
              <a:t>, La.</a:t>
            </a:r>
            <a:r>
              <a:rPr lang="en-US" sz="1200" b="0" i="0" u="none" strike="noStrike" kern="1200" baseline="30000" dirty="0">
                <a:solidFill>
                  <a:schemeClr val="tx1"/>
                </a:solidFill>
                <a:latin typeface="+mn-lt"/>
                <a:ea typeface="+mn-ea"/>
                <a:cs typeface="+mn-cs"/>
                <a:hlinkClick r:id="rId3"/>
              </a:rPr>
              <a:t>[1]</a:t>
            </a:r>
            <a:r>
              <a:rPr lang="en-US" sz="1200" b="0" i="0" kern="1200" dirty="0">
                <a:solidFill>
                  <a:schemeClr val="tx1"/>
                </a:solidFill>
                <a:latin typeface="+mn-lt"/>
                <a:ea typeface="+mn-ea"/>
                <a:cs typeface="+mn-cs"/>
              </a:rPr>
              <a:t> Not long after his arrival, Joseph Broussard died near what is now </a:t>
            </a:r>
            <a:r>
              <a:rPr lang="en-US" sz="1200" b="0" i="0" u="none" strike="noStrike" kern="1200" dirty="0">
                <a:solidFill>
                  <a:schemeClr val="tx1"/>
                </a:solidFill>
                <a:latin typeface="+mn-lt"/>
                <a:ea typeface="+mn-ea"/>
                <a:cs typeface="+mn-cs"/>
                <a:hlinkClick r:id="rId55" tooltip="St. Martinville, Louisiana"/>
              </a:rPr>
              <a:t>St. </a:t>
            </a:r>
            <a:r>
              <a:rPr lang="en-US" sz="1200" b="0" i="0" u="none" strike="noStrike" kern="1200" dirty="0" err="1">
                <a:solidFill>
                  <a:schemeClr val="tx1"/>
                </a:solidFill>
                <a:latin typeface="+mn-lt"/>
                <a:ea typeface="+mn-ea"/>
                <a:cs typeface="+mn-cs"/>
                <a:hlinkClick r:id="rId55" tooltip="St. Martinville, Louisiana"/>
              </a:rPr>
              <a:t>Martinville</a:t>
            </a:r>
            <a:r>
              <a:rPr lang="en-US" sz="1200" b="0" i="0" kern="1200" dirty="0">
                <a:solidFill>
                  <a:schemeClr val="tx1"/>
                </a:solidFill>
                <a:latin typeface="+mn-lt"/>
                <a:ea typeface="+mn-ea"/>
                <a:cs typeface="+mn-cs"/>
              </a:rPr>
              <a:t> at the presumed age of 63. The exact date of his death is unknown, but it is assumed to have been on or about October 20, 1765. Many of his descendants live in southern Louisiana and Nova Scotia.</a:t>
            </a:r>
          </a:p>
          <a:p>
            <a:pPr rtl="0"/>
            <a:endParaRPr lang="en-US" sz="1200" b="0" i="0" kern="1200" dirty="0">
              <a:solidFill>
                <a:schemeClr val="tx1"/>
              </a:solidFill>
              <a:latin typeface="+mn-lt"/>
              <a:ea typeface="+mn-ea"/>
              <a:cs typeface="+mn-cs"/>
            </a:endParaRPr>
          </a:p>
          <a:p>
            <a:pPr rtl="0"/>
            <a:r>
              <a:rPr lang="en-US" sz="1200" b="0" i="0" kern="1200" dirty="0" err="1">
                <a:solidFill>
                  <a:schemeClr val="tx1"/>
                </a:solidFill>
                <a:latin typeface="+mn-lt"/>
                <a:ea typeface="+mn-ea"/>
                <a:cs typeface="+mn-cs"/>
              </a:rPr>
              <a:t>Descendancy</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56" tooltip="Edit section: Descendancy"/>
              </a:rPr>
              <a:t>edit</a:t>
            </a:r>
            <a:r>
              <a:rPr lang="en-US" sz="1200" b="0" i="0" kern="1200" dirty="0">
                <a:solidFill>
                  <a:schemeClr val="tx1"/>
                </a:solidFill>
                <a:latin typeface="+mn-lt"/>
                <a:ea typeface="+mn-ea"/>
                <a:cs typeface="+mn-cs"/>
              </a:rPr>
              <a:t>]</a:t>
            </a:r>
          </a:p>
          <a:p>
            <a:pPr rtl="0"/>
            <a:r>
              <a:rPr lang="en-US" sz="1200" b="0" i="0" kern="1200" dirty="0">
                <a:solidFill>
                  <a:schemeClr val="tx1"/>
                </a:solidFill>
                <a:latin typeface="+mn-lt"/>
                <a:ea typeface="+mn-ea"/>
                <a:cs typeface="+mn-cs"/>
              </a:rPr>
              <a:t>Broussard's 21st-century descendants include </a:t>
            </a:r>
            <a:r>
              <a:rPr lang="en-US" sz="1200" b="0" i="0" u="none" strike="noStrike" kern="1200" dirty="0" err="1">
                <a:solidFill>
                  <a:schemeClr val="tx1"/>
                </a:solidFill>
                <a:latin typeface="+mn-lt"/>
                <a:ea typeface="+mn-ea"/>
                <a:cs typeface="+mn-cs"/>
                <a:hlinkClick r:id="rId57" tooltip="Tina Knowles"/>
              </a:rPr>
              <a:t>Célestine</a:t>
            </a:r>
            <a:r>
              <a:rPr lang="en-US" sz="1200" b="0" i="0" u="none" strike="noStrike" kern="1200" dirty="0">
                <a:solidFill>
                  <a:schemeClr val="tx1"/>
                </a:solidFill>
                <a:latin typeface="+mn-lt"/>
                <a:ea typeface="+mn-ea"/>
                <a:cs typeface="+mn-cs"/>
                <a:hlinkClick r:id="rId57" tooltip="Tina Knowles"/>
              </a:rPr>
              <a:t> "Tina" Knowles</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58" tooltip="Married and maiden names"/>
              </a:rPr>
              <a:t>née</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Beyincé</a:t>
            </a:r>
            <a:r>
              <a:rPr lang="en-US" sz="1200" b="0" i="0" kern="1200" dirty="0">
                <a:solidFill>
                  <a:schemeClr val="tx1"/>
                </a:solidFill>
                <a:latin typeface="+mn-lt"/>
                <a:ea typeface="+mn-ea"/>
                <a:cs typeface="+mn-cs"/>
              </a:rPr>
              <a:t>), her two daughters </a:t>
            </a:r>
            <a:r>
              <a:rPr lang="en-US" sz="1200" b="0" i="0" u="none" strike="noStrike" kern="1200" dirty="0" err="1">
                <a:solidFill>
                  <a:schemeClr val="tx1"/>
                </a:solidFill>
                <a:latin typeface="+mn-lt"/>
                <a:ea typeface="+mn-ea"/>
                <a:cs typeface="+mn-cs"/>
                <a:hlinkClick r:id="rId59" tooltip="Beyoncé Knowles"/>
              </a:rPr>
              <a:t>Beyoncé</a:t>
            </a:r>
            <a:r>
              <a:rPr lang="en-US" sz="1200" b="0" i="0" kern="1200" dirty="0">
                <a:solidFill>
                  <a:schemeClr val="tx1"/>
                </a:solidFill>
                <a:latin typeface="+mn-lt"/>
                <a:ea typeface="+mn-ea"/>
                <a:cs typeface="+mn-cs"/>
              </a:rPr>
              <a:t> and </a:t>
            </a:r>
            <a:r>
              <a:rPr lang="en-US" sz="1200" b="0" i="0" u="none" strike="noStrike" kern="1200" dirty="0" err="1">
                <a:solidFill>
                  <a:schemeClr val="tx1"/>
                </a:solidFill>
                <a:latin typeface="+mn-lt"/>
                <a:ea typeface="+mn-ea"/>
                <a:cs typeface="+mn-cs"/>
                <a:hlinkClick r:id="rId60" tooltip="Solange Knowles"/>
              </a:rPr>
              <a:t>Solange</a:t>
            </a:r>
            <a:r>
              <a:rPr lang="en-US" sz="1200" b="0" i="0" kern="1200" dirty="0">
                <a:solidFill>
                  <a:schemeClr val="tx1"/>
                </a:solidFill>
                <a:latin typeface="+mn-lt"/>
                <a:ea typeface="+mn-ea"/>
                <a:cs typeface="+mn-cs"/>
              </a:rPr>
              <a:t>, and also her four grandchildren Jules, Blue, Sir, and </a:t>
            </a:r>
            <a:r>
              <a:rPr lang="en-US" sz="1200" b="0" i="0" kern="1200" dirty="0" err="1">
                <a:solidFill>
                  <a:schemeClr val="tx1"/>
                </a:solidFill>
                <a:latin typeface="+mn-lt"/>
                <a:ea typeface="+mn-ea"/>
                <a:cs typeface="+mn-cs"/>
              </a:rPr>
              <a:t>Rumi</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[14]</a:t>
            </a:r>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Modern cultural references[</a:t>
            </a:r>
            <a:r>
              <a:rPr lang="en-US" sz="1200" b="0" i="0" u="none" strike="noStrike" kern="1200" dirty="0">
                <a:solidFill>
                  <a:schemeClr val="tx1"/>
                </a:solidFill>
                <a:latin typeface="+mn-lt"/>
                <a:ea typeface="+mn-ea"/>
                <a:cs typeface="+mn-cs"/>
                <a:hlinkClick r:id="rId61" tooltip="Edit section: Modern cultural references"/>
              </a:rPr>
              <a:t>edit</a:t>
            </a:r>
            <a:r>
              <a:rPr lang="en-US" sz="1200" b="0" i="0" kern="1200" dirty="0">
                <a:solidFill>
                  <a:schemeClr val="tx1"/>
                </a:solidFill>
                <a:latin typeface="+mn-lt"/>
                <a:ea typeface="+mn-ea"/>
                <a:cs typeface="+mn-cs"/>
              </a:rPr>
              <a:t>]</a:t>
            </a:r>
          </a:p>
          <a:p>
            <a:pPr rtl="0"/>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The </a:t>
            </a:r>
            <a:r>
              <a:rPr lang="en-US" sz="1200" b="0" i="0" u="none" strike="noStrike" kern="1200" dirty="0">
                <a:solidFill>
                  <a:schemeClr val="tx1"/>
                </a:solidFill>
                <a:latin typeface="+mn-lt"/>
                <a:ea typeface="+mn-ea"/>
                <a:cs typeface="+mn-cs"/>
                <a:hlinkClick r:id="rId62" tooltip="Cajun music"/>
              </a:rPr>
              <a:t>Cajun music</a:t>
            </a:r>
            <a:r>
              <a:rPr lang="en-US" sz="1200" b="0" i="0" kern="1200" dirty="0">
                <a:solidFill>
                  <a:schemeClr val="tx1"/>
                </a:solidFill>
                <a:latin typeface="+mn-lt"/>
                <a:ea typeface="+mn-ea"/>
                <a:cs typeface="+mn-cs"/>
              </a:rPr>
              <a:t> group </a:t>
            </a:r>
            <a:r>
              <a:rPr lang="en-US" sz="1200" b="0" i="0" u="none" strike="noStrike" kern="1200" dirty="0" err="1">
                <a:solidFill>
                  <a:schemeClr val="tx1"/>
                </a:solidFill>
                <a:latin typeface="+mn-lt"/>
                <a:ea typeface="+mn-ea"/>
                <a:cs typeface="+mn-cs"/>
                <a:hlinkClick r:id="rId63" tooltip="BeauSoleil"/>
              </a:rPr>
              <a:t>BeauSoleil</a:t>
            </a:r>
            <a:r>
              <a:rPr lang="en-US" sz="1200" b="0" i="0" kern="1200" dirty="0">
                <a:solidFill>
                  <a:schemeClr val="tx1"/>
                </a:solidFill>
                <a:latin typeface="+mn-lt"/>
                <a:ea typeface="+mn-ea"/>
                <a:cs typeface="+mn-cs"/>
              </a:rPr>
              <a:t> is named after him.</a:t>
            </a:r>
          </a:p>
          <a:p>
            <a:pPr rtl="0"/>
            <a:r>
              <a:rPr lang="en-US" sz="1200" b="0" i="0" kern="1200" dirty="0">
                <a:solidFill>
                  <a:schemeClr val="tx1"/>
                </a:solidFill>
                <a:latin typeface="+mn-lt"/>
                <a:ea typeface="+mn-ea"/>
                <a:cs typeface="+mn-cs"/>
              </a:rPr>
              <a:t>A New Brunswick group "Beausoleil Broussard" was very popular in the 1970s.</a:t>
            </a:r>
          </a:p>
          <a:p>
            <a:pPr rtl="0"/>
            <a:r>
              <a:rPr lang="en-US" sz="1200" b="0" i="0" kern="1200" dirty="0">
                <a:solidFill>
                  <a:schemeClr val="tx1"/>
                </a:solidFill>
                <a:latin typeface="+mn-lt"/>
                <a:ea typeface="+mn-ea"/>
                <a:cs typeface="+mn-cs"/>
              </a:rPr>
              <a:t>He is a character in the novel </a:t>
            </a:r>
            <a:r>
              <a:rPr lang="en-US" sz="1200" b="0" i="1" kern="1200" dirty="0">
                <a:solidFill>
                  <a:schemeClr val="tx1"/>
                </a:solidFill>
                <a:latin typeface="+mn-lt"/>
                <a:ea typeface="+mn-ea"/>
                <a:cs typeface="+mn-cs"/>
              </a:rPr>
              <a:t>Banished from Our Home: The Acadian Diary of Angelique Richard, Grand-Pre, Acadia, 1755</a:t>
            </a:r>
            <a:r>
              <a:rPr lang="en-US" sz="1200" b="0" i="0" kern="1200" dirty="0">
                <a:solidFill>
                  <a:schemeClr val="tx1"/>
                </a:solidFill>
                <a:latin typeface="+mn-lt"/>
                <a:ea typeface="+mn-ea"/>
                <a:cs typeface="+mn-cs"/>
              </a:rPr>
              <a:t> (2004) by Sharon Stewart.</a:t>
            </a:r>
          </a:p>
          <a:p>
            <a:pPr rtl="0"/>
            <a:r>
              <a:rPr lang="en-US" sz="1200" b="0" i="0" kern="1200" dirty="0">
                <a:solidFill>
                  <a:schemeClr val="tx1"/>
                </a:solidFill>
                <a:latin typeface="+mn-lt"/>
                <a:ea typeface="+mn-ea"/>
                <a:cs typeface="+mn-cs"/>
              </a:rPr>
              <a:t>A dramatized, historically inaccurate version of Beausoleil is featured in the Acadian novel </a:t>
            </a:r>
            <a:r>
              <a:rPr lang="en-US" sz="1200" b="0" i="1" kern="1200" dirty="0" err="1">
                <a:solidFill>
                  <a:schemeClr val="tx1"/>
                </a:solidFill>
                <a:latin typeface="+mn-lt"/>
                <a:ea typeface="+mn-ea"/>
                <a:cs typeface="+mn-cs"/>
              </a:rPr>
              <a:t>Pélagie</a:t>
            </a:r>
            <a:r>
              <a:rPr lang="en-US" sz="1200" b="0" i="1" kern="1200" dirty="0">
                <a:solidFill>
                  <a:schemeClr val="tx1"/>
                </a:solidFill>
                <a:latin typeface="+mn-lt"/>
                <a:ea typeface="+mn-ea"/>
                <a:cs typeface="+mn-cs"/>
              </a:rPr>
              <a:t>-la-</a:t>
            </a:r>
            <a:r>
              <a:rPr lang="en-US" sz="1200" b="0" i="1" kern="1200" dirty="0" err="1">
                <a:solidFill>
                  <a:schemeClr val="tx1"/>
                </a:solidFill>
                <a:latin typeface="+mn-lt"/>
                <a:ea typeface="+mn-ea"/>
                <a:cs typeface="+mn-cs"/>
              </a:rPr>
              <a:t>Charette</a:t>
            </a:r>
            <a:r>
              <a:rPr lang="en-US" sz="1200" b="0" i="1" kern="1200" dirty="0">
                <a:solidFill>
                  <a:schemeClr val="tx1"/>
                </a:solidFill>
                <a:latin typeface="+mn-lt"/>
                <a:ea typeface="+mn-ea"/>
                <a:cs typeface="+mn-cs"/>
              </a:rPr>
              <a:t>,</a:t>
            </a:r>
            <a:r>
              <a:rPr lang="en-US" sz="1200" b="0" i="0" kern="1200" dirty="0">
                <a:solidFill>
                  <a:schemeClr val="tx1"/>
                </a:solidFill>
                <a:latin typeface="+mn-lt"/>
                <a:ea typeface="+mn-ea"/>
                <a:cs typeface="+mn-cs"/>
              </a:rPr>
              <a:t> by </a:t>
            </a:r>
            <a:r>
              <a:rPr lang="en-US" sz="1200" b="0" i="0" kern="1200" dirty="0" err="1">
                <a:solidFill>
                  <a:schemeClr val="tx1"/>
                </a:solidFill>
                <a:latin typeface="+mn-lt"/>
                <a:ea typeface="+mn-ea"/>
                <a:cs typeface="+mn-cs"/>
              </a:rPr>
              <a:t>Antonine</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Maillet</a:t>
            </a:r>
            <a:r>
              <a:rPr lang="en-US" sz="1200" b="0" i="0" kern="1200" dirty="0">
                <a:solidFill>
                  <a:schemeClr val="tx1"/>
                </a:solidFill>
                <a:latin typeface="+mn-lt"/>
                <a:ea typeface="+mn-ea"/>
                <a:cs typeface="+mn-cs"/>
              </a:rPr>
              <a:t>.</a:t>
            </a:r>
          </a:p>
          <a:p>
            <a:pPr rtl="0"/>
            <a:r>
              <a:rPr lang="en-US" sz="1200" b="0" i="0" kern="1200" dirty="0">
                <a:solidFill>
                  <a:schemeClr val="tx1"/>
                </a:solidFill>
                <a:latin typeface="+mn-lt"/>
                <a:ea typeface="+mn-ea"/>
                <a:cs typeface="+mn-cs"/>
              </a:rPr>
              <a:t>Part of his militant Acadian hero story is told in the documentary feature "Zachary Richard, Cajun Heart" by Acadian director Phil Comeau.</a:t>
            </a:r>
          </a:p>
          <a:p>
            <a:pPr rtl="0"/>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Beausoleil,</a:t>
            </a:r>
            <a:r>
              <a:rPr lang="en-US" sz="1200" b="0" i="0" kern="1200" baseline="0" dirty="0">
                <a:solidFill>
                  <a:schemeClr val="tx1"/>
                </a:solidFill>
                <a:latin typeface="+mn-lt"/>
                <a:ea typeface="+mn-ea"/>
                <a:cs typeface="+mn-cs"/>
              </a:rPr>
              <a:t> the Cajun Band, won a Grammy in 2008</a:t>
            </a:r>
            <a:endParaRPr lang="en-US" sz="1200" b="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36</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01-</a:t>
            </a:r>
            <a:r>
              <a:rPr lang="en-US" sz="1200" b="0" i="0" kern="1200" dirty="0">
                <a:solidFill>
                  <a:schemeClr val="tx1"/>
                </a:solidFill>
                <a:latin typeface="+mn-lt"/>
                <a:ea typeface="+mn-ea"/>
                <a:cs typeface="+mn-cs"/>
              </a:rPr>
              <a:t>The Acadians resisted during the </a:t>
            </a:r>
            <a:r>
              <a:rPr lang="en-US" sz="1200" b="0" i="0" u="none" strike="noStrike" kern="1200" dirty="0">
                <a:solidFill>
                  <a:schemeClr val="tx1"/>
                </a:solidFill>
                <a:latin typeface="+mn-lt"/>
                <a:ea typeface="+mn-ea"/>
                <a:cs typeface="+mn-cs"/>
                <a:hlinkClick r:id="rId3" tooltip="Raid on Chignecto (1696)"/>
              </a:rPr>
              <a:t>Raid on Chignecto (1696)</a:t>
            </a:r>
            <a:r>
              <a:rPr lang="en-US" sz="1200" b="0" i="0" kern="1200" dirty="0">
                <a:solidFill>
                  <a:schemeClr val="tx1"/>
                </a:solidFill>
                <a:latin typeface="+mn-lt"/>
                <a:ea typeface="+mn-ea"/>
                <a:cs typeface="+mn-cs"/>
              </a:rPr>
              <a:t>. Colonel </a:t>
            </a:r>
            <a:r>
              <a:rPr lang="en-US" sz="1200" b="0" i="0" u="none" strike="noStrike" kern="1200" dirty="0">
                <a:solidFill>
                  <a:schemeClr val="tx1"/>
                </a:solidFill>
                <a:latin typeface="+mn-lt"/>
                <a:ea typeface="+mn-ea"/>
                <a:cs typeface="+mn-cs"/>
                <a:hlinkClick r:id="rId4" tooltip="Benjamin Church (ranger)"/>
              </a:rPr>
              <a:t>Benjamin Church</a:t>
            </a:r>
            <a:r>
              <a:rPr lang="en-US" sz="1200" b="0" i="0" kern="1200" dirty="0">
                <a:solidFill>
                  <a:schemeClr val="tx1"/>
                </a:solidFill>
                <a:latin typeface="+mn-lt"/>
                <a:ea typeface="+mn-ea"/>
                <a:cs typeface="+mn-cs"/>
              </a:rPr>
              <a:t> and four hundred men (50 to 150 of whom were Indians, likely Iroquois) arrived offshore of </a:t>
            </a:r>
            <a:r>
              <a:rPr lang="en-US" sz="1200" b="0" i="0" u="none" strike="noStrike" kern="1200" dirty="0">
                <a:solidFill>
                  <a:schemeClr val="tx1"/>
                </a:solidFill>
                <a:latin typeface="+mn-lt"/>
                <a:ea typeface="+mn-ea"/>
                <a:cs typeface="+mn-cs"/>
                <a:hlinkClick r:id="rId5" tooltip="Beaubassin"/>
              </a:rPr>
              <a:t>Beaubassin</a:t>
            </a:r>
            <a:r>
              <a:rPr lang="en-US" sz="1200" b="0" i="0" kern="1200" dirty="0">
                <a:solidFill>
                  <a:schemeClr val="tx1"/>
                </a:solidFill>
                <a:latin typeface="+mn-lt"/>
                <a:ea typeface="+mn-ea"/>
                <a:cs typeface="+mn-cs"/>
              </a:rPr>
              <a:t> on September 20. When they came ashore, the Acadians and Mi’kmaq opened fire on them. Church lost a lieutenant and several of his men.</a:t>
            </a:r>
            <a:r>
              <a:rPr lang="en-US" sz="1200" b="0" i="0" u="none" strike="noStrike" kern="1200" baseline="30000" dirty="0">
                <a:solidFill>
                  <a:schemeClr val="tx1"/>
                </a:solidFill>
                <a:latin typeface="+mn-lt"/>
                <a:ea typeface="+mn-ea"/>
                <a:cs typeface="+mn-cs"/>
                <a:hlinkClick r:id="rId6"/>
              </a:rPr>
              <a:t>[4]</a:t>
            </a:r>
            <a:r>
              <a:rPr lang="en-US" sz="1200" b="0" i="0" kern="1200" dirty="0">
                <a:solidFill>
                  <a:schemeClr val="tx1"/>
                </a:solidFill>
                <a:latin typeface="+mn-lt"/>
                <a:ea typeface="+mn-ea"/>
                <a:cs typeface="+mn-cs"/>
              </a:rPr>
              <a:t> They managed to get ashore and surprise the Acadians. Many fled while one confronted Church with papers showing they had signed an oath of allegiance in 1690 to the English King. Church was unconvinced, especially after he discovered the proclamation heralding the French </a:t>
            </a:r>
            <a:r>
              <a:rPr lang="en-US" sz="1200" b="0" i="0" u="none" strike="noStrike" kern="1200" dirty="0">
                <a:solidFill>
                  <a:schemeClr val="tx1"/>
                </a:solidFill>
                <a:latin typeface="+mn-lt"/>
                <a:ea typeface="+mn-ea"/>
                <a:cs typeface="+mn-cs"/>
                <a:hlinkClick r:id="rId7" tooltip="Siege of Pemaquid (1696)"/>
              </a:rPr>
              <a:t>success at </a:t>
            </a:r>
            <a:r>
              <a:rPr lang="en-US" sz="1200" b="0" i="0" u="none" strike="noStrike" kern="1200" dirty="0" err="1">
                <a:solidFill>
                  <a:schemeClr val="tx1"/>
                </a:solidFill>
                <a:latin typeface="+mn-lt"/>
                <a:ea typeface="+mn-ea"/>
                <a:cs typeface="+mn-cs"/>
                <a:hlinkClick r:id="rId7" tooltip="Siege of Pemaquid (1696)"/>
              </a:rPr>
              <a:t>Pemaquid</a:t>
            </a:r>
            <a:r>
              <a:rPr lang="en-US" sz="1200" b="0" i="0" kern="1200" dirty="0">
                <a:solidFill>
                  <a:schemeClr val="tx1"/>
                </a:solidFill>
                <a:latin typeface="+mn-lt"/>
                <a:ea typeface="+mn-ea"/>
                <a:cs typeface="+mn-cs"/>
              </a:rPr>
              <a:t> posted on the church door.</a:t>
            </a:r>
            <a:endParaRPr lang="en-US" dirty="0"/>
          </a:p>
          <a:p>
            <a:endParaRPr lang="en-US" dirty="0"/>
          </a:p>
          <a:p>
            <a:r>
              <a:rPr lang="en-US" dirty="0"/>
              <a:t>02-</a:t>
            </a:r>
            <a:r>
              <a:rPr lang="en-US" sz="1200" b="0" i="0" kern="1200" dirty="0">
                <a:solidFill>
                  <a:schemeClr val="tx1"/>
                </a:solidFill>
                <a:latin typeface="+mn-lt"/>
                <a:ea typeface="+mn-ea"/>
                <a:cs typeface="+mn-cs"/>
              </a:rPr>
              <a:t>After the </a:t>
            </a:r>
            <a:r>
              <a:rPr lang="en-US" sz="1200" b="0" i="0" u="none" strike="noStrike" kern="1200" dirty="0">
                <a:solidFill>
                  <a:schemeClr val="tx1"/>
                </a:solidFill>
                <a:latin typeface="+mn-lt"/>
                <a:ea typeface="+mn-ea"/>
                <a:cs typeface="+mn-cs"/>
                <a:hlinkClick r:id="rId7" tooltip="Siege of Pemaquid (1696)"/>
              </a:rPr>
              <a:t>Siege of </a:t>
            </a:r>
            <a:r>
              <a:rPr lang="en-US" sz="1200" b="0" i="0" u="none" strike="noStrike" kern="1200" dirty="0" err="1">
                <a:solidFill>
                  <a:schemeClr val="tx1"/>
                </a:solidFill>
                <a:latin typeface="+mn-lt"/>
                <a:ea typeface="+mn-ea"/>
                <a:cs typeface="+mn-cs"/>
                <a:hlinkClick r:id="rId7" tooltip="Siege of Pemaquid (1696)"/>
              </a:rPr>
              <a:t>Pemaquid</a:t>
            </a:r>
            <a:r>
              <a:rPr lang="en-US" sz="1200" b="0" i="0" u="none" strike="noStrike" kern="1200" dirty="0">
                <a:solidFill>
                  <a:schemeClr val="tx1"/>
                </a:solidFill>
                <a:latin typeface="+mn-lt"/>
                <a:ea typeface="+mn-ea"/>
                <a:cs typeface="+mn-cs"/>
                <a:hlinkClick r:id="rId7" tooltip="Siege of Pemaquid (1696)"/>
              </a:rPr>
              <a:t> (1696)</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d'Iberville</a:t>
            </a:r>
            <a:r>
              <a:rPr lang="en-US" sz="1200" b="0" i="0" kern="1200" dirty="0">
                <a:solidFill>
                  <a:schemeClr val="tx1"/>
                </a:solidFill>
                <a:latin typeface="+mn-lt"/>
                <a:ea typeface="+mn-ea"/>
                <a:cs typeface="+mn-cs"/>
              </a:rPr>
              <a:t> led a force of 124 Canadians, Acadians, Mi’kmaq and </a:t>
            </a:r>
            <a:r>
              <a:rPr lang="en-US" sz="1200" b="0" i="0" kern="1200" dirty="0" err="1">
                <a:solidFill>
                  <a:schemeClr val="tx1"/>
                </a:solidFill>
                <a:latin typeface="+mn-lt"/>
                <a:ea typeface="+mn-ea"/>
                <a:cs typeface="+mn-cs"/>
              </a:rPr>
              <a:t>Abenaki</a:t>
            </a:r>
            <a:r>
              <a:rPr lang="en-US" sz="1200" b="0" i="0" kern="1200" dirty="0">
                <a:solidFill>
                  <a:schemeClr val="tx1"/>
                </a:solidFill>
                <a:latin typeface="+mn-lt"/>
                <a:ea typeface="+mn-ea"/>
                <a:cs typeface="+mn-cs"/>
              </a:rPr>
              <a:t> in the </a:t>
            </a:r>
            <a:r>
              <a:rPr lang="en-US" sz="1200" b="0" i="0" u="none" strike="noStrike" kern="1200" dirty="0">
                <a:solidFill>
                  <a:schemeClr val="tx1"/>
                </a:solidFill>
                <a:latin typeface="+mn-lt"/>
                <a:ea typeface="+mn-ea"/>
                <a:cs typeface="+mn-cs"/>
                <a:hlinkClick r:id="rId8" tooltip="Avalon Peninsula Campaign"/>
              </a:rPr>
              <a:t>Avalon Peninsula Campaign</a:t>
            </a:r>
            <a:r>
              <a:rPr lang="en-US" sz="1200" b="0" i="0" kern="1200" dirty="0">
                <a:solidFill>
                  <a:schemeClr val="tx1"/>
                </a:solidFill>
                <a:latin typeface="+mn-lt"/>
                <a:ea typeface="+mn-ea"/>
                <a:cs typeface="+mn-cs"/>
              </a:rPr>
              <a:t>. They destroyed almost every British settlement in Newfoundland, killed more than 100 British and captured many more. They deported almost 500 British colonists to Britain or France.</a:t>
            </a:r>
          </a:p>
          <a:p>
            <a:endParaRPr lang="en-US" sz="1200" b="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mn-cs"/>
              </a:rPr>
              <a:t>06-Raid on Canso (1718) - The </a:t>
            </a:r>
            <a:r>
              <a:rPr lang="en-US" sz="1200" b="0" i="1" kern="1200" dirty="0">
                <a:solidFill>
                  <a:schemeClr val="tx1"/>
                </a:solidFill>
                <a:latin typeface="+mn-lt"/>
                <a:ea typeface="+mn-ea"/>
                <a:cs typeface="+mn-cs"/>
              </a:rPr>
              <a:t>Squirrel</a:t>
            </a:r>
            <a:r>
              <a:rPr lang="en-US" sz="1200" b="0" i="0" kern="1200" dirty="0">
                <a:solidFill>
                  <a:schemeClr val="tx1"/>
                </a:solidFill>
                <a:latin typeface="+mn-lt"/>
                <a:ea typeface="+mn-ea"/>
                <a:cs typeface="+mn-cs"/>
              </a:rPr>
              <a:t> Affair</a:t>
            </a:r>
          </a:p>
          <a:p>
            <a:endParaRPr lang="en-US" dirty="0"/>
          </a:p>
        </p:txBody>
      </p:sp>
      <p:sp>
        <p:nvSpPr>
          <p:cNvPr id="4" name="Slide Number Placeholder 3"/>
          <p:cNvSpPr>
            <a:spLocks noGrp="1"/>
          </p:cNvSpPr>
          <p:nvPr>
            <p:ph type="sldNum" sz="quarter" idx="10"/>
          </p:nvPr>
        </p:nvSpPr>
        <p:spPr/>
        <p:txBody>
          <a:bodyPr/>
          <a:lstStyle/>
          <a:p>
            <a:fld id="{F1138570-469A-4F5F-810A-A900C81F4502}" type="slidenum">
              <a:rPr lang="en-US" smtClean="0"/>
              <a:pPr/>
              <a:t>37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01-</a:t>
            </a:r>
            <a:r>
              <a:rPr lang="en-US" sz="1200" b="0" i="0" kern="1200" dirty="0">
                <a:solidFill>
                  <a:schemeClr val="tx1"/>
                </a:solidFill>
                <a:latin typeface="+mn-lt"/>
                <a:ea typeface="+mn-ea"/>
                <a:cs typeface="+mn-cs"/>
              </a:rPr>
              <a:t>The Acadians resisted during the </a:t>
            </a:r>
            <a:r>
              <a:rPr lang="en-US" sz="1200" b="0" i="0" u="none" strike="noStrike" kern="1200" dirty="0">
                <a:solidFill>
                  <a:schemeClr val="tx1"/>
                </a:solidFill>
                <a:latin typeface="+mn-lt"/>
                <a:ea typeface="+mn-ea"/>
                <a:cs typeface="+mn-cs"/>
                <a:hlinkClick r:id="rId3" tooltip="Raid on Chignecto (1696)"/>
              </a:rPr>
              <a:t>Raid on Chignecto (1696)</a:t>
            </a:r>
            <a:r>
              <a:rPr lang="en-US" sz="1200" b="0" i="0" kern="1200" dirty="0">
                <a:solidFill>
                  <a:schemeClr val="tx1"/>
                </a:solidFill>
                <a:latin typeface="+mn-lt"/>
                <a:ea typeface="+mn-ea"/>
                <a:cs typeface="+mn-cs"/>
              </a:rPr>
              <a:t>. Colonel </a:t>
            </a:r>
            <a:r>
              <a:rPr lang="en-US" sz="1200" b="0" i="0" u="none" strike="noStrike" kern="1200" dirty="0">
                <a:solidFill>
                  <a:schemeClr val="tx1"/>
                </a:solidFill>
                <a:latin typeface="+mn-lt"/>
                <a:ea typeface="+mn-ea"/>
                <a:cs typeface="+mn-cs"/>
                <a:hlinkClick r:id="rId4" tooltip="Benjamin Church (ranger)"/>
              </a:rPr>
              <a:t>Benjamin Church</a:t>
            </a:r>
            <a:r>
              <a:rPr lang="en-US" sz="1200" b="0" i="0" kern="1200" dirty="0">
                <a:solidFill>
                  <a:schemeClr val="tx1"/>
                </a:solidFill>
                <a:latin typeface="+mn-lt"/>
                <a:ea typeface="+mn-ea"/>
                <a:cs typeface="+mn-cs"/>
              </a:rPr>
              <a:t> and four hundred men (50 to 150 of whom were Indians, likely Iroquois) arrived offshore of </a:t>
            </a:r>
            <a:r>
              <a:rPr lang="en-US" sz="1200" b="0" i="0" u="none" strike="noStrike" kern="1200" dirty="0">
                <a:solidFill>
                  <a:schemeClr val="tx1"/>
                </a:solidFill>
                <a:latin typeface="+mn-lt"/>
                <a:ea typeface="+mn-ea"/>
                <a:cs typeface="+mn-cs"/>
                <a:hlinkClick r:id="rId5" tooltip="Beaubassin"/>
              </a:rPr>
              <a:t>Beaubassin</a:t>
            </a:r>
            <a:r>
              <a:rPr lang="en-US" sz="1200" b="0" i="0" kern="1200" dirty="0">
                <a:solidFill>
                  <a:schemeClr val="tx1"/>
                </a:solidFill>
                <a:latin typeface="+mn-lt"/>
                <a:ea typeface="+mn-ea"/>
                <a:cs typeface="+mn-cs"/>
              </a:rPr>
              <a:t> on September 20. When they came ashore, the Acadians and Mi’kmaq opened fire on them. Church lost a lieutenant and several of his men.</a:t>
            </a:r>
            <a:r>
              <a:rPr lang="en-US" sz="1200" b="0" i="0" u="none" strike="noStrike" kern="1200" baseline="30000" dirty="0">
                <a:solidFill>
                  <a:schemeClr val="tx1"/>
                </a:solidFill>
                <a:latin typeface="+mn-lt"/>
                <a:ea typeface="+mn-ea"/>
                <a:cs typeface="+mn-cs"/>
                <a:hlinkClick r:id="rId6"/>
              </a:rPr>
              <a:t>[4]</a:t>
            </a:r>
            <a:r>
              <a:rPr lang="en-US" sz="1200" b="0" i="0" kern="1200" dirty="0">
                <a:solidFill>
                  <a:schemeClr val="tx1"/>
                </a:solidFill>
                <a:latin typeface="+mn-lt"/>
                <a:ea typeface="+mn-ea"/>
                <a:cs typeface="+mn-cs"/>
              </a:rPr>
              <a:t> They managed to get ashore and surprise the Acadians. Many fled while one confronted Church with papers showing they had signed an oath of allegiance in 1690 to the English King. Church was unconvinced, especially after he discovered the proclamation heralding the French </a:t>
            </a:r>
            <a:r>
              <a:rPr lang="en-US" sz="1200" b="0" i="0" u="none" strike="noStrike" kern="1200" dirty="0">
                <a:solidFill>
                  <a:schemeClr val="tx1"/>
                </a:solidFill>
                <a:latin typeface="+mn-lt"/>
                <a:ea typeface="+mn-ea"/>
                <a:cs typeface="+mn-cs"/>
                <a:hlinkClick r:id="rId7" tooltip="Siege of Pemaquid (1696)"/>
              </a:rPr>
              <a:t>success at </a:t>
            </a:r>
            <a:r>
              <a:rPr lang="en-US" sz="1200" b="0" i="0" u="none" strike="noStrike" kern="1200" dirty="0" err="1">
                <a:solidFill>
                  <a:schemeClr val="tx1"/>
                </a:solidFill>
                <a:latin typeface="+mn-lt"/>
                <a:ea typeface="+mn-ea"/>
                <a:cs typeface="+mn-cs"/>
                <a:hlinkClick r:id="rId7" tooltip="Siege of Pemaquid (1696)"/>
              </a:rPr>
              <a:t>Pemaquid</a:t>
            </a:r>
            <a:r>
              <a:rPr lang="en-US" sz="1200" b="0" i="0" kern="1200" dirty="0">
                <a:solidFill>
                  <a:schemeClr val="tx1"/>
                </a:solidFill>
                <a:latin typeface="+mn-lt"/>
                <a:ea typeface="+mn-ea"/>
                <a:cs typeface="+mn-cs"/>
              </a:rPr>
              <a:t> posted on the church door.</a:t>
            </a:r>
            <a:endParaRPr lang="en-US" dirty="0"/>
          </a:p>
          <a:p>
            <a:endParaRPr lang="en-US" dirty="0"/>
          </a:p>
          <a:p>
            <a:r>
              <a:rPr lang="en-US" dirty="0"/>
              <a:t>02-</a:t>
            </a:r>
            <a:r>
              <a:rPr lang="en-US" sz="1200" b="0" i="0" kern="1200" dirty="0">
                <a:solidFill>
                  <a:schemeClr val="tx1"/>
                </a:solidFill>
                <a:latin typeface="+mn-lt"/>
                <a:ea typeface="+mn-ea"/>
                <a:cs typeface="+mn-cs"/>
              </a:rPr>
              <a:t>After the </a:t>
            </a:r>
            <a:r>
              <a:rPr lang="en-US" sz="1200" b="0" i="0" u="none" strike="noStrike" kern="1200" dirty="0">
                <a:solidFill>
                  <a:schemeClr val="tx1"/>
                </a:solidFill>
                <a:latin typeface="+mn-lt"/>
                <a:ea typeface="+mn-ea"/>
                <a:cs typeface="+mn-cs"/>
                <a:hlinkClick r:id="rId7" tooltip="Siege of Pemaquid (1696)"/>
              </a:rPr>
              <a:t>Siege of </a:t>
            </a:r>
            <a:r>
              <a:rPr lang="en-US" sz="1200" b="0" i="0" u="none" strike="noStrike" kern="1200" dirty="0" err="1">
                <a:solidFill>
                  <a:schemeClr val="tx1"/>
                </a:solidFill>
                <a:latin typeface="+mn-lt"/>
                <a:ea typeface="+mn-ea"/>
                <a:cs typeface="+mn-cs"/>
                <a:hlinkClick r:id="rId7" tooltip="Siege of Pemaquid (1696)"/>
              </a:rPr>
              <a:t>Pemaquid</a:t>
            </a:r>
            <a:r>
              <a:rPr lang="en-US" sz="1200" b="0" i="0" u="none" strike="noStrike" kern="1200" dirty="0">
                <a:solidFill>
                  <a:schemeClr val="tx1"/>
                </a:solidFill>
                <a:latin typeface="+mn-lt"/>
                <a:ea typeface="+mn-ea"/>
                <a:cs typeface="+mn-cs"/>
                <a:hlinkClick r:id="rId7" tooltip="Siege of Pemaquid (1696)"/>
              </a:rPr>
              <a:t> (1696)</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d'Iberville</a:t>
            </a:r>
            <a:r>
              <a:rPr lang="en-US" sz="1200" b="0" i="0" kern="1200" dirty="0">
                <a:solidFill>
                  <a:schemeClr val="tx1"/>
                </a:solidFill>
                <a:latin typeface="+mn-lt"/>
                <a:ea typeface="+mn-ea"/>
                <a:cs typeface="+mn-cs"/>
              </a:rPr>
              <a:t> led a force of 124 Canadians, Acadians, Mi’kmaq and </a:t>
            </a:r>
            <a:r>
              <a:rPr lang="en-US" sz="1200" b="0" i="0" kern="1200" dirty="0" err="1">
                <a:solidFill>
                  <a:schemeClr val="tx1"/>
                </a:solidFill>
                <a:latin typeface="+mn-lt"/>
                <a:ea typeface="+mn-ea"/>
                <a:cs typeface="+mn-cs"/>
              </a:rPr>
              <a:t>Abenaki</a:t>
            </a:r>
            <a:r>
              <a:rPr lang="en-US" sz="1200" b="0" i="0" kern="1200" dirty="0">
                <a:solidFill>
                  <a:schemeClr val="tx1"/>
                </a:solidFill>
                <a:latin typeface="+mn-lt"/>
                <a:ea typeface="+mn-ea"/>
                <a:cs typeface="+mn-cs"/>
              </a:rPr>
              <a:t> in the </a:t>
            </a:r>
            <a:r>
              <a:rPr lang="en-US" sz="1200" b="0" i="0" u="none" strike="noStrike" kern="1200" dirty="0">
                <a:solidFill>
                  <a:schemeClr val="tx1"/>
                </a:solidFill>
                <a:latin typeface="+mn-lt"/>
                <a:ea typeface="+mn-ea"/>
                <a:cs typeface="+mn-cs"/>
                <a:hlinkClick r:id="rId8" tooltip="Avalon Peninsula Campaign"/>
              </a:rPr>
              <a:t>Avalon Peninsula Campaign</a:t>
            </a:r>
            <a:r>
              <a:rPr lang="en-US" sz="1200" b="0" i="0" kern="1200" dirty="0">
                <a:solidFill>
                  <a:schemeClr val="tx1"/>
                </a:solidFill>
                <a:latin typeface="+mn-lt"/>
                <a:ea typeface="+mn-ea"/>
                <a:cs typeface="+mn-cs"/>
              </a:rPr>
              <a:t>. They destroyed almost every British settlement in Newfoundland, killed more than 100 British and captured many more. They deported almost 500 British colonists to Britain or France.</a:t>
            </a:r>
          </a:p>
          <a:p>
            <a:endParaRPr lang="en-US" sz="1200" b="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mn-cs"/>
              </a:rPr>
              <a:t>06-Raid on Canso (1718) - The </a:t>
            </a:r>
            <a:r>
              <a:rPr lang="en-US" sz="1200" b="0" i="1" kern="1200" dirty="0">
                <a:solidFill>
                  <a:schemeClr val="tx1"/>
                </a:solidFill>
                <a:latin typeface="+mn-lt"/>
                <a:ea typeface="+mn-ea"/>
                <a:cs typeface="+mn-cs"/>
              </a:rPr>
              <a:t>Squirrel</a:t>
            </a:r>
            <a:r>
              <a:rPr lang="en-US" sz="1200" b="0" i="0" kern="1200" dirty="0">
                <a:solidFill>
                  <a:schemeClr val="tx1"/>
                </a:solidFill>
                <a:latin typeface="+mn-lt"/>
                <a:ea typeface="+mn-ea"/>
                <a:cs typeface="+mn-cs"/>
              </a:rPr>
              <a:t> Affair</a:t>
            </a:r>
          </a:p>
          <a:p>
            <a:endParaRPr lang="en-US" dirty="0"/>
          </a:p>
        </p:txBody>
      </p:sp>
      <p:sp>
        <p:nvSpPr>
          <p:cNvPr id="4" name="Slide Number Placeholder 3"/>
          <p:cNvSpPr>
            <a:spLocks noGrp="1"/>
          </p:cNvSpPr>
          <p:nvPr>
            <p:ph type="sldNum" sz="quarter" idx="10"/>
          </p:nvPr>
        </p:nvSpPr>
        <p:spPr/>
        <p:txBody>
          <a:bodyPr/>
          <a:lstStyle/>
          <a:p>
            <a:fld id="{F1138570-469A-4F5F-810A-A900C81F4502}" type="slidenum">
              <a:rPr lang="en-US" smtClean="0"/>
              <a:pPr/>
              <a:t>42</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1710 – Stays British from this point on</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44</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1710 – Stays British from this point on</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45</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4</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1710 – Stays British from this point on</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46</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1710 – Stays British from this point on</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47</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1710 – Stays British from this point on</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48</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 The Acadians actually don’t refuse. What</a:t>
            </a:r>
            <a:r>
              <a:rPr lang="en-US" sz="1200" baseline="0" dirty="0"/>
              <a:t> the documents indicate is that the Acadians say that they will take the oath if the British can guarantee their safety with the </a:t>
            </a:r>
            <a:r>
              <a:rPr lang="en-US" sz="1200" baseline="0" dirty="0" err="1"/>
              <a:t>Wabanakis</a:t>
            </a:r>
            <a:r>
              <a:rPr lang="en-US" sz="1200" baseline="0" dirty="0"/>
              <a:t> who will see the Acadians as traitors and try to kill them. Of course the British can’t “guarantee” safety on the frontier, so the British are stumped</a:t>
            </a:r>
            <a:endParaRPr lang="en-US" sz="1200" dirty="0"/>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49</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b="0" i="0" kern="1200" dirty="0">
                <a:solidFill>
                  <a:schemeClr val="tx1"/>
                </a:solidFill>
                <a:latin typeface="+mn-lt"/>
                <a:ea typeface="+mn-ea"/>
                <a:cs typeface="+mn-cs"/>
              </a:rPr>
              <a:t>From </a:t>
            </a:r>
            <a:r>
              <a:rPr lang="en-US" dirty="0">
                <a:hlinkClick r:id="rId3"/>
              </a:rPr>
              <a:t>https://www.cbc.ca/history/EPCONTENTSE1EP3CH4PA1LE.html</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Governor Richard </a:t>
            </a:r>
            <a:r>
              <a:rPr lang="en-US" sz="1200" b="0" i="0" kern="1200" dirty="0" err="1">
                <a:solidFill>
                  <a:schemeClr val="tx1"/>
                </a:solidFill>
                <a:latin typeface="+mn-lt"/>
                <a:ea typeface="+mn-ea"/>
                <a:cs typeface="+mn-cs"/>
              </a:rPr>
              <a:t>Philipps</a:t>
            </a:r>
            <a:r>
              <a:rPr lang="en-US" sz="1200" b="0" i="0" kern="1200" dirty="0">
                <a:solidFill>
                  <a:schemeClr val="tx1"/>
                </a:solidFill>
                <a:latin typeface="+mn-lt"/>
                <a:ea typeface="+mn-ea"/>
                <a:cs typeface="+mn-cs"/>
              </a:rPr>
              <a:t> informed London in 1720 that the Acadians "will never swear the oath of allegiance, no more than they will leave the country." The Board of Trade replied to him: "As to the French inhabitants of Nova Scotia...</a:t>
            </a:r>
            <a:br>
              <a:rPr lang="en-US" sz="1200" b="0" i="0" kern="1200" dirty="0">
                <a:solidFill>
                  <a:schemeClr val="tx1"/>
                </a:solidFill>
                <a:latin typeface="+mn-lt"/>
                <a:ea typeface="+mn-ea"/>
                <a:cs typeface="+mn-cs"/>
              </a:rPr>
            </a:br>
            <a:r>
              <a:rPr lang="en-US" sz="1200" b="0" i="0" kern="1200" dirty="0">
                <a:solidFill>
                  <a:schemeClr val="tx1"/>
                </a:solidFill>
                <a:latin typeface="+mn-lt"/>
                <a:ea typeface="+mn-ea"/>
                <a:cs typeface="+mn-cs"/>
              </a:rPr>
              <a:t>we are apprehensive they will never become good subjects to His Majesty... for which reason we are of opinion they ought to be removed as soon as the Forces which we have proposed to be sent your protection shall arrive in Nova Scotia ... but you are not to attempt this expulsion without His Majesty's positive order."</a:t>
            </a:r>
          </a:p>
          <a:p>
            <a:r>
              <a:rPr lang="en-US" sz="1200" b="0" i="0" kern="1200" dirty="0">
                <a:solidFill>
                  <a:schemeClr val="tx1"/>
                </a:solidFill>
                <a:latin typeface="+mn-lt"/>
                <a:ea typeface="+mn-ea"/>
                <a:cs typeface="+mn-cs"/>
              </a:rPr>
              <a:t>Nothing happened for ten years, and by 1730, the Acadian population had doubled. </a:t>
            </a:r>
            <a:r>
              <a:rPr lang="en-US" sz="1200" b="0" i="0" kern="1200" dirty="0" err="1">
                <a:solidFill>
                  <a:schemeClr val="tx1"/>
                </a:solidFill>
                <a:latin typeface="+mn-lt"/>
                <a:ea typeface="+mn-ea"/>
                <a:cs typeface="+mn-cs"/>
              </a:rPr>
              <a:t>Philipps</a:t>
            </a:r>
            <a:r>
              <a:rPr lang="en-US" sz="1200" b="0" i="0" kern="1200" dirty="0">
                <a:solidFill>
                  <a:schemeClr val="tx1"/>
                </a:solidFill>
                <a:latin typeface="+mn-lt"/>
                <a:ea typeface="+mn-ea"/>
                <a:cs typeface="+mn-cs"/>
              </a:rPr>
              <a:t> wrote that "they constitute a powerful group, which like Noah's offspring are spreading across the face of the province." </a:t>
            </a:r>
            <a:r>
              <a:rPr lang="en-US" sz="1200" b="0" i="0" kern="1200" dirty="0" err="1">
                <a:solidFill>
                  <a:schemeClr val="tx1"/>
                </a:solidFill>
                <a:latin typeface="+mn-lt"/>
                <a:ea typeface="+mn-ea"/>
                <a:cs typeface="+mn-cs"/>
              </a:rPr>
              <a:t>Philipps</a:t>
            </a:r>
            <a:r>
              <a:rPr lang="en-US" sz="1200" b="0" i="0" kern="1200" dirty="0">
                <a:solidFill>
                  <a:schemeClr val="tx1"/>
                </a:solidFill>
                <a:latin typeface="+mn-lt"/>
                <a:ea typeface="+mn-ea"/>
                <a:cs typeface="+mn-cs"/>
              </a:rPr>
              <a:t> and his assistant, Lawrence Armstrong, wanted to solve the problem by satisfying both their superiors and their subjects.</a:t>
            </a:r>
            <a:br>
              <a:rPr lang="en-US" sz="1200" b="0" i="0" kern="1200" dirty="0">
                <a:solidFill>
                  <a:schemeClr val="tx1"/>
                </a:solidFill>
                <a:latin typeface="+mn-lt"/>
                <a:ea typeface="+mn-ea"/>
                <a:cs typeface="+mn-cs"/>
              </a:rPr>
            </a:br>
            <a:r>
              <a:rPr lang="en-US" sz="1200" b="0" i="0" kern="1200" dirty="0">
                <a:solidFill>
                  <a:schemeClr val="tx1"/>
                </a:solidFill>
                <a:latin typeface="+mn-lt"/>
                <a:ea typeface="+mn-ea"/>
                <a:cs typeface="+mn-cs"/>
              </a:rPr>
              <a:t>They managed to get the Acadians to take the oath, on the condition that they were exempted from the duty of bearing arms. This clause appeared in the documents that the habitants had to sign. </a:t>
            </a:r>
            <a:r>
              <a:rPr lang="en-US" sz="1200" b="0" i="0" kern="1200" dirty="0" err="1">
                <a:solidFill>
                  <a:schemeClr val="tx1"/>
                </a:solidFill>
                <a:latin typeface="+mn-lt"/>
                <a:ea typeface="+mn-ea"/>
                <a:cs typeface="+mn-cs"/>
              </a:rPr>
              <a:t>Philipps</a:t>
            </a:r>
            <a:r>
              <a:rPr lang="en-US" sz="1200" b="0" i="0" kern="1200" dirty="0">
                <a:solidFill>
                  <a:schemeClr val="tx1"/>
                </a:solidFill>
                <a:latin typeface="+mn-lt"/>
                <a:ea typeface="+mn-ea"/>
                <a:cs typeface="+mn-cs"/>
              </a:rPr>
              <a:t> recommended that it be "written in the margin, next to the French translation, in the hopes of overcoming their repulsion, little by little." However, it was not included in the oath itself, which </a:t>
            </a:r>
            <a:r>
              <a:rPr lang="en-US" sz="1200" b="0" i="0" kern="1200" dirty="0" err="1">
                <a:solidFill>
                  <a:schemeClr val="tx1"/>
                </a:solidFill>
                <a:latin typeface="+mn-lt"/>
                <a:ea typeface="+mn-ea"/>
                <a:cs typeface="+mn-cs"/>
              </a:rPr>
              <a:t>read,"I</a:t>
            </a:r>
            <a:r>
              <a:rPr lang="en-US" sz="1200" b="0" i="0" kern="1200" dirty="0">
                <a:solidFill>
                  <a:schemeClr val="tx1"/>
                </a:solidFill>
                <a:latin typeface="+mn-lt"/>
                <a:ea typeface="+mn-ea"/>
                <a:cs typeface="+mn-cs"/>
              </a:rPr>
              <a:t> promise and swear by my Faith as a Christian that I will be entirely faithful and will truly obey His Majesty King George II, whom I acknowledge as the sovereign lord of Acadia or Nova Scotia, so help me God."</a:t>
            </a:r>
          </a:p>
          <a:p>
            <a:r>
              <a:rPr lang="en-US" sz="1200" b="0" i="0" kern="1200" dirty="0">
                <a:solidFill>
                  <a:schemeClr val="tx1"/>
                </a:solidFill>
                <a:latin typeface="+mn-lt"/>
                <a:ea typeface="+mn-ea"/>
                <a:cs typeface="+mn-cs"/>
              </a:rPr>
              <a:t>There is no doubt that the promise not to bear arms was made.</a:t>
            </a:r>
            <a:br>
              <a:rPr lang="en-US" sz="1200" b="0" i="0" kern="1200" dirty="0">
                <a:solidFill>
                  <a:schemeClr val="tx1"/>
                </a:solidFill>
                <a:latin typeface="+mn-lt"/>
                <a:ea typeface="+mn-ea"/>
                <a:cs typeface="+mn-cs"/>
              </a:rPr>
            </a:br>
            <a:r>
              <a:rPr lang="en-US" sz="1200" b="0" i="0" kern="1200" dirty="0">
                <a:solidFill>
                  <a:schemeClr val="tx1"/>
                </a:solidFill>
                <a:latin typeface="+mn-lt"/>
                <a:ea typeface="+mn-ea"/>
                <a:cs typeface="+mn-cs"/>
              </a:rPr>
              <a:t>Father Charles de </a:t>
            </a:r>
            <a:r>
              <a:rPr lang="en-US" sz="1200" b="0" i="0" kern="1200" dirty="0" err="1">
                <a:solidFill>
                  <a:schemeClr val="tx1"/>
                </a:solidFill>
                <a:latin typeface="+mn-lt"/>
                <a:ea typeface="+mn-ea"/>
                <a:cs typeface="+mn-cs"/>
              </a:rPr>
              <a:t>Goudalie</a:t>
            </a:r>
            <a:r>
              <a:rPr lang="en-US" sz="1200" b="0" i="0" kern="1200" dirty="0">
                <a:solidFill>
                  <a:schemeClr val="tx1"/>
                </a:solidFill>
                <a:latin typeface="+mn-lt"/>
                <a:ea typeface="+mn-ea"/>
                <a:cs typeface="+mn-cs"/>
              </a:rPr>
              <a:t> de Grand-Pré and </a:t>
            </a:r>
            <a:r>
              <a:rPr lang="en-US" sz="1200" b="0" i="0" kern="1200" dirty="0" err="1">
                <a:solidFill>
                  <a:schemeClr val="tx1"/>
                </a:solidFill>
                <a:latin typeface="+mn-lt"/>
                <a:ea typeface="+mn-ea"/>
                <a:cs typeface="+mn-cs"/>
              </a:rPr>
              <a:t>Alexandre</a:t>
            </a:r>
            <a:r>
              <a:rPr lang="en-US" sz="1200" b="0" i="0" kern="1200" dirty="0">
                <a:solidFill>
                  <a:schemeClr val="tx1"/>
                </a:solidFill>
                <a:latin typeface="+mn-lt"/>
                <a:ea typeface="+mn-ea"/>
                <a:cs typeface="+mn-cs"/>
              </a:rPr>
              <a:t> Bourg Belle-</a:t>
            </a:r>
            <a:r>
              <a:rPr lang="en-US" sz="1200" b="0" i="0" kern="1200" dirty="0" err="1">
                <a:solidFill>
                  <a:schemeClr val="tx1"/>
                </a:solidFill>
                <a:latin typeface="+mn-lt"/>
                <a:ea typeface="+mn-ea"/>
                <a:cs typeface="+mn-cs"/>
              </a:rPr>
              <a:t>Humeur</a:t>
            </a:r>
            <a:r>
              <a:rPr lang="en-US" sz="1200" b="0" i="0" kern="1200" dirty="0">
                <a:solidFill>
                  <a:schemeClr val="tx1"/>
                </a:solidFill>
                <a:latin typeface="+mn-lt"/>
                <a:ea typeface="+mn-ea"/>
                <a:cs typeface="+mn-cs"/>
              </a:rPr>
              <a:t>, a notary, were witnesses: "We witness that His Excellency Lord Richard </a:t>
            </a:r>
            <a:r>
              <a:rPr lang="en-US" sz="1200" b="0" i="0" kern="1200" dirty="0" err="1">
                <a:solidFill>
                  <a:schemeClr val="tx1"/>
                </a:solidFill>
                <a:latin typeface="+mn-lt"/>
                <a:ea typeface="+mn-ea"/>
                <a:cs typeface="+mn-cs"/>
              </a:rPr>
              <a:t>Philipps</a:t>
            </a:r>
            <a:r>
              <a:rPr lang="en-US" sz="1200" b="0" i="0" kern="1200" dirty="0">
                <a:solidFill>
                  <a:schemeClr val="tx1"/>
                </a:solidFill>
                <a:latin typeface="+mn-lt"/>
                <a:ea typeface="+mn-ea"/>
                <a:cs typeface="+mn-cs"/>
              </a:rPr>
              <a:t>... has promised the inhabitants of Mines and the surrounding area that he will exempt them from the requirement to bear arms and to make war against the French and the Indians... and that the said French have engaged themselves and promised never to take up arms in case of war against the kingdom of England."</a:t>
            </a:r>
          </a:p>
          <a:p>
            <a:r>
              <a:rPr lang="en-US" sz="1200" b="0" i="0" kern="1200" dirty="0" err="1">
                <a:solidFill>
                  <a:schemeClr val="tx1"/>
                </a:solidFill>
                <a:latin typeface="+mn-lt"/>
                <a:ea typeface="+mn-ea"/>
                <a:cs typeface="+mn-cs"/>
              </a:rPr>
              <a:t>Philipps</a:t>
            </a:r>
            <a:r>
              <a:rPr lang="en-US" sz="1200" b="0" i="0" kern="1200" dirty="0">
                <a:solidFill>
                  <a:schemeClr val="tx1"/>
                </a:solidFill>
                <a:latin typeface="+mn-lt"/>
                <a:ea typeface="+mn-ea"/>
                <a:cs typeface="+mn-cs"/>
              </a:rPr>
              <a:t> could reassure London that four thousand Acadians had taken the oath. For their part, the Acadians believed they had found a way to protect themselves from the whims of empires, at the same time preserving their religion and language.</a:t>
            </a:r>
          </a:p>
          <a:p>
            <a:r>
              <a:rPr lang="en-US" sz="1200" b="0" i="0" kern="1200" dirty="0">
                <a:solidFill>
                  <a:schemeClr val="tx1"/>
                </a:solidFill>
                <a:latin typeface="+mn-lt"/>
                <a:ea typeface="+mn-ea"/>
                <a:cs typeface="+mn-cs"/>
              </a:rPr>
              <a:t>From 1730 on, the English called the Acadians "neutrals" or "French neutrals".</a:t>
            </a:r>
            <a:br>
              <a:rPr lang="en-US" sz="1200" b="0" i="0" kern="1200" dirty="0">
                <a:solidFill>
                  <a:schemeClr val="tx1"/>
                </a:solidFill>
                <a:latin typeface="+mn-lt"/>
                <a:ea typeface="+mn-ea"/>
                <a:cs typeface="+mn-cs"/>
              </a:rPr>
            </a:br>
            <a:endParaRPr lang="en-US" sz="1200" b="0" i="0" kern="1200" dirty="0">
              <a:solidFill>
                <a:schemeClr val="tx1"/>
              </a:solidFill>
              <a:latin typeface="+mn-lt"/>
              <a:ea typeface="+mn-ea"/>
              <a:cs typeface="+mn-cs"/>
            </a:endParaRPr>
          </a:p>
          <a:p>
            <a:r>
              <a:rPr lang="en-US" dirty="0"/>
              <a:t/>
            </a:r>
            <a:br>
              <a:rPr lang="en-US" dirty="0"/>
            </a:br>
            <a:endParaRPr lang="en-US" sz="1200" dirty="0"/>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50</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51</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52</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53</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54</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55</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Military Background</a:t>
            </a:r>
          </a:p>
          <a:p>
            <a:r>
              <a:rPr lang="en-US" dirty="0"/>
              <a:t>- </a:t>
            </a:r>
            <a:r>
              <a:rPr lang="en-US" dirty="0" err="1"/>
              <a:t>Wabanaki</a:t>
            </a:r>
            <a:r>
              <a:rPr lang="en-US" dirty="0"/>
              <a:t> Confederacy</a:t>
            </a:r>
          </a:p>
          <a:p>
            <a:r>
              <a:rPr lang="en-US" dirty="0"/>
              <a:t>- Acadien Militia</a:t>
            </a:r>
          </a:p>
          <a:p>
            <a:r>
              <a:rPr lang="en-US" dirty="0"/>
              <a:t>- Priest Involvement</a:t>
            </a:r>
          </a:p>
          <a:p>
            <a:r>
              <a:rPr lang="en-US" dirty="0"/>
              <a:t>- Famous Guerrilla Fighter</a:t>
            </a:r>
          </a:p>
          <a:p>
            <a:r>
              <a:rPr lang="en-US" dirty="0"/>
              <a:t>- Reasons for Military Action</a:t>
            </a:r>
          </a:p>
          <a:p>
            <a:r>
              <a:rPr lang="en-US" dirty="0"/>
              <a:t>- Military Engagements Made</a:t>
            </a:r>
          </a:p>
          <a:p>
            <a:r>
              <a:rPr lang="en-US" dirty="0"/>
              <a:t>- Retaliatory Action</a:t>
            </a:r>
          </a:p>
          <a:p>
            <a:endParaRPr lang="en-US" dirty="0"/>
          </a:p>
        </p:txBody>
      </p:sp>
      <p:sp>
        <p:nvSpPr>
          <p:cNvPr id="4" name="Slide Number Placeholder 3"/>
          <p:cNvSpPr>
            <a:spLocks noGrp="1"/>
          </p:cNvSpPr>
          <p:nvPr>
            <p:ph type="sldNum" sz="quarter" idx="10"/>
          </p:nvPr>
        </p:nvSpPr>
        <p:spPr/>
        <p:txBody>
          <a:bodyPr/>
          <a:lstStyle/>
          <a:p>
            <a:fld id="{F1138570-469A-4F5F-810A-A900C81F4502}" type="slidenum">
              <a:rPr lang="en-US" smtClean="0"/>
              <a:pPr/>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56</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57</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58</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59</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Forts</a:t>
            </a:r>
            <a:r>
              <a:rPr lang="en-US" baseline="0" dirty="0"/>
              <a:t> are 2 ½ miles apart according to Google Earth</a:t>
            </a:r>
          </a:p>
          <a:p>
            <a:endParaRPr lang="en-US" baseline="0" dirty="0"/>
          </a:p>
          <a:p>
            <a:r>
              <a:rPr lang="en-US" baseline="0" dirty="0"/>
              <a:t>From Fortress Louisbourg to Quebec City is 675 miles!</a:t>
            </a:r>
            <a:endParaRPr lang="en-US" dirty="0"/>
          </a:p>
        </p:txBody>
      </p:sp>
      <p:sp>
        <p:nvSpPr>
          <p:cNvPr id="4" name="Slide Number Placeholder 3"/>
          <p:cNvSpPr>
            <a:spLocks noGrp="1"/>
          </p:cNvSpPr>
          <p:nvPr>
            <p:ph type="sldNum" sz="quarter" idx="10"/>
          </p:nvPr>
        </p:nvSpPr>
        <p:spPr/>
        <p:txBody>
          <a:bodyPr/>
          <a:lstStyle/>
          <a:p>
            <a:fld id="{F1138570-469A-4F5F-810A-A900C81F4502}" type="slidenum">
              <a:rPr lang="en-US" smtClean="0"/>
              <a:pPr/>
              <a:t>61</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r>
              <a:rPr lang="en-US" sz="1200" b="0" i="0" kern="1200" dirty="0">
                <a:solidFill>
                  <a:schemeClr val="tx1"/>
                </a:solidFill>
                <a:latin typeface="+mn-lt"/>
                <a:ea typeface="+mn-ea"/>
                <a:cs typeface="+mn-cs"/>
              </a:rPr>
              <a:t>George is the most recent British monarch born outside Great Britain: he was born and brought up in </a:t>
            </a:r>
            <a:r>
              <a:rPr lang="en-US" sz="1200" b="0" i="0" u="none" strike="noStrike" kern="1200" dirty="0">
                <a:solidFill>
                  <a:schemeClr val="tx1"/>
                </a:solidFill>
                <a:latin typeface="+mn-lt"/>
                <a:ea typeface="+mn-ea"/>
                <a:cs typeface="+mn-cs"/>
                <a:hlinkClick r:id="rId3" tooltip="Northern Germany"/>
              </a:rPr>
              <a:t>northern Germany</a:t>
            </a:r>
            <a:r>
              <a:rPr lang="en-US" sz="1200" b="0" i="0" kern="1200" dirty="0">
                <a:solidFill>
                  <a:schemeClr val="tx1"/>
                </a:solidFill>
                <a:latin typeface="+mn-lt"/>
                <a:ea typeface="+mn-ea"/>
                <a:cs typeface="+mn-cs"/>
              </a:rPr>
              <a:t>. The </a:t>
            </a:r>
            <a:r>
              <a:rPr lang="en-US" sz="1200" b="0" i="0" u="none" strike="noStrike" kern="1200" dirty="0">
                <a:solidFill>
                  <a:schemeClr val="tx1"/>
                </a:solidFill>
                <a:latin typeface="+mn-lt"/>
                <a:ea typeface="+mn-ea"/>
                <a:cs typeface="+mn-cs"/>
                <a:hlinkClick r:id="rId4" tooltip="Act of Settlement 1701"/>
              </a:rPr>
              <a:t>Act of Settlement 1701</a:t>
            </a:r>
            <a:r>
              <a:rPr lang="en-US" sz="1200" b="0" i="0" kern="1200" dirty="0">
                <a:solidFill>
                  <a:schemeClr val="tx1"/>
                </a:solidFill>
                <a:latin typeface="+mn-lt"/>
                <a:ea typeface="+mn-ea"/>
                <a:cs typeface="+mn-cs"/>
              </a:rPr>
              <a:t> and the </a:t>
            </a:r>
            <a:r>
              <a:rPr lang="en-US" sz="1200" b="0" i="0" u="none" strike="noStrike" kern="1200" dirty="0">
                <a:solidFill>
                  <a:schemeClr val="tx1"/>
                </a:solidFill>
                <a:latin typeface="+mn-lt"/>
                <a:ea typeface="+mn-ea"/>
                <a:cs typeface="+mn-cs"/>
                <a:hlinkClick r:id="rId5" tooltip="Acts of Union 1707"/>
              </a:rPr>
              <a:t>Acts of Union 1707</a:t>
            </a:r>
            <a:r>
              <a:rPr lang="en-US" sz="1200" b="0" i="0" kern="1200" dirty="0">
                <a:solidFill>
                  <a:schemeClr val="tx1"/>
                </a:solidFill>
                <a:latin typeface="+mn-lt"/>
                <a:ea typeface="+mn-ea"/>
                <a:cs typeface="+mn-cs"/>
              </a:rPr>
              <a:t> positioned his grandmother, </a:t>
            </a:r>
            <a:r>
              <a:rPr lang="en-US" sz="1200" b="0" i="0" u="none" strike="noStrike" kern="1200" dirty="0">
                <a:solidFill>
                  <a:schemeClr val="tx1"/>
                </a:solidFill>
                <a:latin typeface="+mn-lt"/>
                <a:ea typeface="+mn-ea"/>
                <a:cs typeface="+mn-cs"/>
                <a:hlinkClick r:id="rId6" tooltip="Sophia of Hanover"/>
              </a:rPr>
              <a:t>Sophia of Hanover</a:t>
            </a:r>
            <a:r>
              <a:rPr lang="en-US" sz="1200" b="0" i="0" kern="1200" dirty="0">
                <a:solidFill>
                  <a:schemeClr val="tx1"/>
                </a:solidFill>
                <a:latin typeface="+mn-lt"/>
                <a:ea typeface="+mn-ea"/>
                <a:cs typeface="+mn-cs"/>
              </a:rPr>
              <a:t>, and her </a:t>
            </a:r>
            <a:r>
              <a:rPr lang="en-US" sz="1200" b="0" i="0" u="none" strike="noStrike" kern="1200" dirty="0">
                <a:solidFill>
                  <a:schemeClr val="tx1"/>
                </a:solidFill>
                <a:latin typeface="+mn-lt"/>
                <a:ea typeface="+mn-ea"/>
                <a:cs typeface="+mn-cs"/>
                <a:hlinkClick r:id="rId7" tooltip="Protestant"/>
              </a:rPr>
              <a:t>Protestant</a:t>
            </a:r>
            <a:r>
              <a:rPr lang="en-US" sz="1200" b="0" i="0" kern="1200" dirty="0">
                <a:solidFill>
                  <a:schemeClr val="tx1"/>
                </a:solidFill>
                <a:latin typeface="+mn-lt"/>
                <a:ea typeface="+mn-ea"/>
                <a:cs typeface="+mn-cs"/>
              </a:rPr>
              <a:t> descendants to inherit the British throne. After the deaths of Sophia and </a:t>
            </a:r>
            <a:r>
              <a:rPr lang="en-US" sz="1200" b="0" i="0" u="none" strike="noStrike" kern="1200" dirty="0">
                <a:solidFill>
                  <a:schemeClr val="tx1"/>
                </a:solidFill>
                <a:latin typeface="+mn-lt"/>
                <a:ea typeface="+mn-ea"/>
                <a:cs typeface="+mn-cs"/>
                <a:hlinkClick r:id="rId8" tooltip="Anne, Queen of Great Britain"/>
              </a:rPr>
              <a:t>Anne, Queen of Great Britain</a:t>
            </a:r>
            <a:r>
              <a:rPr lang="en-US" sz="1200" b="0" i="0" kern="1200" dirty="0">
                <a:solidFill>
                  <a:schemeClr val="tx1"/>
                </a:solidFill>
                <a:latin typeface="+mn-lt"/>
                <a:ea typeface="+mn-ea"/>
                <a:cs typeface="+mn-cs"/>
              </a:rPr>
              <a:t>, in 1714, his father, the Elector of Hanover, became </a:t>
            </a:r>
            <a:r>
              <a:rPr lang="en-US" sz="1200" b="0" i="0" u="none" strike="noStrike" kern="1200" dirty="0">
                <a:solidFill>
                  <a:schemeClr val="tx1"/>
                </a:solidFill>
                <a:latin typeface="+mn-lt"/>
                <a:ea typeface="+mn-ea"/>
                <a:cs typeface="+mn-cs"/>
                <a:hlinkClick r:id="rId9"/>
              </a:rPr>
              <a:t>George I of Great Britain</a:t>
            </a:r>
            <a:r>
              <a:rPr lang="en-US" sz="1200" b="0" i="0"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63</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b="1" i="0" kern="1200" dirty="0">
                <a:solidFill>
                  <a:schemeClr val="tx1"/>
                </a:solidFill>
                <a:latin typeface="+mn-lt"/>
                <a:ea typeface="+mn-ea"/>
                <a:cs typeface="+mn-cs"/>
              </a:rPr>
              <a:t>Fort Beauséjour</a:t>
            </a:r>
            <a:r>
              <a:rPr lang="en-US" sz="1200" b="0" i="0" kern="1200" dirty="0">
                <a:solidFill>
                  <a:schemeClr val="tx1"/>
                </a:solidFill>
                <a:latin typeface="+mn-lt"/>
                <a:ea typeface="+mn-ea"/>
                <a:cs typeface="+mn-cs"/>
              </a:rPr>
              <a:t> (</a:t>
            </a:r>
            <a:r>
              <a:rPr lang="en-US" dirty="0"/>
              <a:t>French pronunciation: ​</a:t>
            </a:r>
            <a:r>
              <a:rPr lang="en-US" sz="1200" b="0" i="0" u="none" strike="noStrike" kern="1200" dirty="0">
                <a:solidFill>
                  <a:schemeClr val="tx1"/>
                </a:solidFill>
                <a:latin typeface="+mn-lt"/>
                <a:ea typeface="+mn-ea"/>
                <a:cs typeface="+mn-cs"/>
                <a:hlinkClick r:id="rId3" tooltip="Help:IPA/French"/>
              </a:rPr>
              <a:t>[</a:t>
            </a:r>
            <a:r>
              <a:rPr lang="en-US" sz="1200" b="0" i="0" u="none" strike="noStrike" kern="1200" dirty="0" err="1">
                <a:solidFill>
                  <a:schemeClr val="tx1"/>
                </a:solidFill>
                <a:latin typeface="+mn-lt"/>
                <a:ea typeface="+mn-ea"/>
                <a:cs typeface="+mn-cs"/>
                <a:hlinkClick r:id="rId3" tooltip="Help:IPA/French"/>
              </a:rPr>
              <a:t>fɔʁ</a:t>
            </a:r>
            <a:r>
              <a:rPr lang="en-US" sz="1200" b="0" i="0" u="none" strike="noStrike" kern="1200" dirty="0">
                <a:solidFill>
                  <a:schemeClr val="tx1"/>
                </a:solidFill>
                <a:latin typeface="+mn-lt"/>
                <a:ea typeface="+mn-ea"/>
                <a:cs typeface="+mn-cs"/>
                <a:hlinkClick r:id="rId3" tooltip="Help:IPA/French"/>
              </a:rPr>
              <a:t> </a:t>
            </a:r>
            <a:r>
              <a:rPr lang="en-US" sz="1200" b="0" i="0" u="none" strike="noStrike" kern="1200" dirty="0" err="1">
                <a:solidFill>
                  <a:schemeClr val="tx1"/>
                </a:solidFill>
                <a:latin typeface="+mn-lt"/>
                <a:ea typeface="+mn-ea"/>
                <a:cs typeface="+mn-cs"/>
                <a:hlinkClick r:id="rId3" tooltip="Help:IPA/French"/>
              </a:rPr>
              <a:t>boseʒuʁ</a:t>
            </a:r>
            <a:r>
              <a:rPr lang="en-US" sz="1200" b="0" i="0" u="none" strike="noStrike" kern="1200" dirty="0">
                <a:solidFill>
                  <a:schemeClr val="tx1"/>
                </a:solidFill>
                <a:latin typeface="+mn-lt"/>
                <a:ea typeface="+mn-ea"/>
                <a:cs typeface="+mn-cs"/>
                <a:hlinkClick r:id="rId3" tooltip="Help:IPA/French"/>
              </a:rPr>
              <a:t>]</a:t>
            </a:r>
            <a:r>
              <a:rPr lang="en-US" sz="1200" b="0" i="0" kern="1200" dirty="0">
                <a:solidFill>
                  <a:schemeClr val="tx1"/>
                </a:solidFill>
                <a:latin typeface="+mn-lt"/>
                <a:ea typeface="+mn-ea"/>
                <a:cs typeface="+mn-cs"/>
              </a:rPr>
              <a:t>) is a large, five-</a:t>
            </a:r>
            <a:r>
              <a:rPr lang="en-US" sz="1200" b="0" i="0" u="none" strike="noStrike" kern="1200" dirty="0">
                <a:solidFill>
                  <a:schemeClr val="tx1"/>
                </a:solidFill>
                <a:latin typeface="+mn-lt"/>
                <a:ea typeface="+mn-ea"/>
                <a:cs typeface="+mn-cs"/>
                <a:hlinkClick r:id="rId4" tooltip="Bastion"/>
              </a:rPr>
              <a:t>bastioned</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5" tooltip="Star fort"/>
              </a:rPr>
              <a:t>star fort</a:t>
            </a:r>
            <a:endParaRPr lang="en-US" sz="1200" b="0" i="0" kern="1200" dirty="0">
              <a:solidFill>
                <a:schemeClr val="tx1"/>
              </a:solidFill>
              <a:latin typeface="+mn-lt"/>
              <a:ea typeface="+mn-ea"/>
              <a:cs typeface="+mn-cs"/>
            </a:endParaRP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The </a:t>
            </a:r>
            <a:r>
              <a:rPr lang="en-US" sz="1200" b="0" i="0" u="none" strike="noStrike" kern="1200" dirty="0">
                <a:solidFill>
                  <a:schemeClr val="tx1"/>
                </a:solidFill>
                <a:latin typeface="+mn-lt"/>
                <a:ea typeface="+mn-ea"/>
                <a:cs typeface="+mn-cs"/>
                <a:hlinkClick r:id="rId6" tooltip="British Government"/>
              </a:rPr>
              <a:t>British Government</a:t>
            </a:r>
            <a:r>
              <a:rPr lang="en-US" sz="1200" b="0" i="0" kern="1200" dirty="0">
                <a:solidFill>
                  <a:schemeClr val="tx1"/>
                </a:solidFill>
                <a:latin typeface="+mn-lt"/>
                <a:ea typeface="+mn-ea"/>
                <a:cs typeface="+mn-cs"/>
              </a:rPr>
              <a:t> appointed Cornwallis as </a:t>
            </a:r>
            <a:r>
              <a:rPr lang="en-US" sz="1200" b="0" i="0" u="none" strike="noStrike" kern="1200" dirty="0">
                <a:solidFill>
                  <a:schemeClr val="tx1"/>
                </a:solidFill>
                <a:latin typeface="+mn-lt"/>
                <a:ea typeface="+mn-ea"/>
                <a:cs typeface="+mn-cs"/>
                <a:hlinkClick r:id="rId7" tooltip="Viceroys of Nova Scotia"/>
              </a:rPr>
              <a:t>Governor of Nova Scotia</a:t>
            </a:r>
            <a:r>
              <a:rPr lang="en-US" sz="1200" b="0" i="0" kern="1200" dirty="0">
                <a:solidFill>
                  <a:schemeClr val="tx1"/>
                </a:solidFill>
                <a:latin typeface="+mn-lt"/>
                <a:ea typeface="+mn-ea"/>
                <a:cs typeface="+mn-cs"/>
              </a:rPr>
              <a:t> with the task of establishing a new British settlement to counter France's </a:t>
            </a:r>
            <a:r>
              <a:rPr lang="en-US" sz="1200" b="0" i="0" u="none" strike="noStrike" kern="1200" dirty="0">
                <a:solidFill>
                  <a:schemeClr val="tx1"/>
                </a:solidFill>
                <a:latin typeface="+mn-lt"/>
                <a:ea typeface="+mn-ea"/>
                <a:cs typeface="+mn-cs"/>
                <a:hlinkClick r:id="rId8" tooltip="Fortress Louisbourg"/>
              </a:rPr>
              <a:t>Fortress Louisbourg</a:t>
            </a:r>
            <a:r>
              <a:rPr lang="en-US" sz="1200" b="0" i="0" kern="1200" dirty="0">
                <a:solidFill>
                  <a:schemeClr val="tx1"/>
                </a:solidFill>
                <a:latin typeface="+mn-lt"/>
                <a:ea typeface="+mn-ea"/>
                <a:cs typeface="+mn-cs"/>
              </a:rPr>
              <a:t>. In this period, governors were frequently selected from senior officers. He sailed from England aboard </a:t>
            </a:r>
            <a:r>
              <a:rPr lang="en-US" sz="1200" b="0" i="1" u="none" strike="noStrike" kern="1200" dirty="0">
                <a:solidFill>
                  <a:schemeClr val="tx1"/>
                </a:solidFill>
                <a:latin typeface="+mn-lt"/>
                <a:ea typeface="+mn-ea"/>
                <a:cs typeface="+mn-cs"/>
                <a:hlinkClick r:id="rId9" tooltip="HMS Sphinx (1748)"/>
              </a:rPr>
              <a:t>HMS Sphinx</a:t>
            </a:r>
            <a:r>
              <a:rPr lang="en-US" sz="1200" b="0" i="0" kern="1200" dirty="0">
                <a:solidFill>
                  <a:schemeClr val="tx1"/>
                </a:solidFill>
                <a:latin typeface="+mn-lt"/>
                <a:ea typeface="+mn-ea"/>
                <a:cs typeface="+mn-cs"/>
              </a:rPr>
              <a:t> on 14 May 1749, followed by a settlement expedition of 15 vessels (including </a:t>
            </a:r>
            <a:r>
              <a:rPr lang="en-US" sz="1200" b="0" i="1" u="none" strike="noStrike" kern="1200" dirty="0">
                <a:solidFill>
                  <a:schemeClr val="tx1"/>
                </a:solidFill>
                <a:latin typeface="+mn-lt"/>
                <a:ea typeface="+mn-ea"/>
                <a:cs typeface="+mn-cs"/>
                <a:hlinkClick r:id="rId10" tooltip="HMS Baltimore (1742)"/>
              </a:rPr>
              <a:t>HMS Baltimore</a:t>
            </a:r>
            <a:r>
              <a:rPr lang="en-US" sz="1200" b="0" i="0" kern="1200" dirty="0">
                <a:solidFill>
                  <a:schemeClr val="tx1"/>
                </a:solidFill>
                <a:latin typeface="+mn-lt"/>
                <a:ea typeface="+mn-ea"/>
                <a:cs typeface="+mn-cs"/>
              </a:rPr>
              <a:t> and </a:t>
            </a:r>
            <a:r>
              <a:rPr lang="en-US" sz="1200" b="0" i="1" u="none" strike="noStrike" kern="1200" dirty="0">
                <a:solidFill>
                  <a:schemeClr val="tx1"/>
                </a:solidFill>
                <a:latin typeface="+mn-lt"/>
                <a:ea typeface="+mn-ea"/>
                <a:cs typeface="+mn-cs"/>
                <a:hlinkClick r:id="rId11" tooltip="HMS Winchelsea (1740)"/>
              </a:rPr>
              <a:t>HMS </a:t>
            </a:r>
            <a:r>
              <a:rPr lang="en-US" sz="1200" b="0" i="1" u="none" strike="noStrike" kern="1200" dirty="0" err="1">
                <a:solidFill>
                  <a:schemeClr val="tx1"/>
                </a:solidFill>
                <a:latin typeface="+mn-lt"/>
                <a:ea typeface="+mn-ea"/>
                <a:cs typeface="+mn-cs"/>
                <a:hlinkClick r:id="rId11" tooltip="HMS Winchelsea (1740)"/>
              </a:rPr>
              <a:t>Winchelsea</a:t>
            </a:r>
            <a:r>
              <a:rPr lang="en-US" sz="1200" b="0" i="0" kern="1200" dirty="0">
                <a:solidFill>
                  <a:schemeClr val="tx1"/>
                </a:solidFill>
                <a:latin typeface="+mn-lt"/>
                <a:ea typeface="+mn-ea"/>
                <a:cs typeface="+mn-cs"/>
              </a:rPr>
              <a:t>) carrying about 2500 settlers. Cornwallis arrived at </a:t>
            </a:r>
            <a:r>
              <a:rPr lang="en-US" sz="1200" b="0" i="0" u="none" strike="noStrike" kern="1200" dirty="0" err="1">
                <a:solidFill>
                  <a:schemeClr val="tx1"/>
                </a:solidFill>
                <a:latin typeface="+mn-lt"/>
                <a:ea typeface="+mn-ea"/>
                <a:cs typeface="+mn-cs"/>
                <a:hlinkClick r:id="rId12" tooltip="Halifax Harbour"/>
              </a:rPr>
              <a:t>Chebucto</a:t>
            </a:r>
            <a:r>
              <a:rPr lang="en-US" sz="1200" b="0" i="0" u="none" strike="noStrike" kern="1200" dirty="0">
                <a:solidFill>
                  <a:schemeClr val="tx1"/>
                </a:solidFill>
                <a:latin typeface="+mn-lt"/>
                <a:ea typeface="+mn-ea"/>
                <a:cs typeface="+mn-cs"/>
                <a:hlinkClick r:id="rId12" tooltip="Halifax Harbour"/>
              </a:rPr>
              <a:t> </a:t>
            </a:r>
            <a:r>
              <a:rPr lang="en-US" sz="1200" b="0" i="0" u="none" strike="noStrike" kern="1200" dirty="0" err="1">
                <a:solidFill>
                  <a:schemeClr val="tx1"/>
                </a:solidFill>
                <a:latin typeface="+mn-lt"/>
                <a:ea typeface="+mn-ea"/>
                <a:cs typeface="+mn-cs"/>
                <a:hlinkClick r:id="rId12" tooltip="Halifax Harbour"/>
              </a:rPr>
              <a:t>Harbour</a:t>
            </a:r>
            <a:r>
              <a:rPr lang="en-US" sz="1200" b="0" i="0" kern="1200" dirty="0">
                <a:solidFill>
                  <a:schemeClr val="tx1"/>
                </a:solidFill>
                <a:latin typeface="+mn-lt"/>
                <a:ea typeface="+mn-ea"/>
                <a:cs typeface="+mn-cs"/>
              </a:rPr>
              <a:t> on 21 June 1749, followed by the rest of the fleet five days later. The expedition suffered only one death during the passage, due to careful preparations, good ventilation on the ships, and good luck. This was remarkable at a time when the lengthy transatlantic expeditions regularly lost large numbers of persons to infectious disease.</a:t>
            </a:r>
            <a:r>
              <a:rPr lang="en-US" sz="1200" b="0" i="0" u="none" strike="noStrike" kern="1200" baseline="30000" dirty="0">
                <a:solidFill>
                  <a:schemeClr val="tx1"/>
                </a:solidFill>
                <a:latin typeface="+mn-lt"/>
                <a:ea typeface="+mn-ea"/>
                <a:cs typeface="+mn-cs"/>
                <a:hlinkClick r:id="rId13"/>
              </a:rPr>
              <a:t>[15]</a:t>
            </a:r>
            <a:endParaRPr lang="en-US" sz="1200" b="0" i="0" u="none" strike="noStrike" kern="1200" baseline="30000" dirty="0">
              <a:solidFill>
                <a:schemeClr val="tx1"/>
              </a:solidFill>
              <a:latin typeface="+mn-lt"/>
              <a:ea typeface="+mn-ea"/>
              <a:cs typeface="+mn-cs"/>
            </a:endParaRP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Cornwallis immediately had to decide where to site the town. Settlement organizers in England had recommended </a:t>
            </a:r>
            <a:r>
              <a:rPr lang="en-US" sz="1200" b="0" i="0" u="none" strike="noStrike" kern="1200" dirty="0">
                <a:solidFill>
                  <a:schemeClr val="tx1"/>
                </a:solidFill>
                <a:latin typeface="+mn-lt"/>
                <a:ea typeface="+mn-ea"/>
                <a:cs typeface="+mn-cs"/>
                <a:hlinkClick r:id="rId14" tooltip="Point Pleasant Park"/>
              </a:rPr>
              <a:t>Point Pleasant</a:t>
            </a:r>
            <a:r>
              <a:rPr lang="en-US" sz="1200" b="0" i="0" kern="1200" dirty="0">
                <a:solidFill>
                  <a:schemeClr val="tx1"/>
                </a:solidFill>
                <a:latin typeface="+mn-lt"/>
                <a:ea typeface="+mn-ea"/>
                <a:cs typeface="+mn-cs"/>
              </a:rPr>
              <a:t>, due to its close access to the ocean and ease of </a:t>
            </a:r>
            <a:r>
              <a:rPr lang="en-US" sz="1200" b="0" i="0" kern="1200" dirty="0" err="1">
                <a:solidFill>
                  <a:schemeClr val="tx1"/>
                </a:solidFill>
                <a:latin typeface="+mn-lt"/>
                <a:ea typeface="+mn-ea"/>
                <a:cs typeface="+mn-cs"/>
              </a:rPr>
              <a:t>defence</a:t>
            </a:r>
            <a:r>
              <a:rPr lang="en-US" sz="1200" b="0" i="0" kern="1200" dirty="0">
                <a:solidFill>
                  <a:schemeClr val="tx1"/>
                </a:solidFill>
                <a:latin typeface="+mn-lt"/>
                <a:ea typeface="+mn-ea"/>
                <a:cs typeface="+mn-cs"/>
              </a:rPr>
              <a:t>. His naval advisers opposed this site because it lacked shelter and had shallows preventing the docking of ocean-going ships. They wanted the town to be located at the head of </a:t>
            </a:r>
            <a:r>
              <a:rPr lang="en-US" sz="1200" b="0" i="0" u="none" strike="noStrike" kern="1200" dirty="0">
                <a:solidFill>
                  <a:schemeClr val="tx1"/>
                </a:solidFill>
                <a:latin typeface="+mn-lt"/>
                <a:ea typeface="+mn-ea"/>
                <a:cs typeface="+mn-cs"/>
                <a:hlinkClick r:id="rId15" tooltip="Bedford Basin"/>
              </a:rPr>
              <a:t>Bedford Basin</a:t>
            </a:r>
            <a:r>
              <a:rPr lang="en-US" sz="1200" b="0" i="0" kern="1200" dirty="0">
                <a:solidFill>
                  <a:schemeClr val="tx1"/>
                </a:solidFill>
                <a:latin typeface="+mn-lt"/>
                <a:ea typeface="+mn-ea"/>
                <a:cs typeface="+mn-cs"/>
              </a:rPr>
              <a:t>, a sheltered location with deep water. Others </a:t>
            </a:r>
            <a:r>
              <a:rPr lang="en-US" sz="1200" b="0" i="0" kern="1200" dirty="0" err="1">
                <a:solidFill>
                  <a:schemeClr val="tx1"/>
                </a:solidFill>
                <a:latin typeface="+mn-lt"/>
                <a:ea typeface="+mn-ea"/>
                <a:cs typeface="+mn-cs"/>
              </a:rPr>
              <a:t>favoured</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16" tooltip="Dartmouth, Nova Scotia"/>
              </a:rPr>
              <a:t>Dartmouth</a:t>
            </a:r>
            <a:r>
              <a:rPr lang="en-US" sz="1200" b="0" i="0" kern="1200" dirty="0">
                <a:solidFill>
                  <a:schemeClr val="tx1"/>
                </a:solidFill>
                <a:latin typeface="+mn-lt"/>
                <a:ea typeface="+mn-ea"/>
                <a:cs typeface="+mn-cs"/>
              </a:rPr>
              <a:t>.</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Cornwallis decided to land the settlers and build the town at the site of present-day </a:t>
            </a:r>
            <a:r>
              <a:rPr lang="en-US" sz="1200" b="0" i="0" u="none" strike="noStrike" kern="1200" dirty="0">
                <a:solidFill>
                  <a:schemeClr val="tx1"/>
                </a:solidFill>
                <a:latin typeface="+mn-lt"/>
                <a:ea typeface="+mn-ea"/>
                <a:cs typeface="+mn-cs"/>
                <a:hlinkClick r:id="rId17" tooltip="Downtown Halifax"/>
              </a:rPr>
              <a:t>Downtown Halifax</a:t>
            </a:r>
            <a:r>
              <a:rPr lang="en-US" sz="1200" b="0" i="0" kern="1200" dirty="0">
                <a:solidFill>
                  <a:schemeClr val="tx1"/>
                </a:solidFill>
                <a:latin typeface="+mn-lt"/>
                <a:ea typeface="+mn-ea"/>
                <a:cs typeface="+mn-cs"/>
              </a:rPr>
              <a:t>; it was halfway up the </a:t>
            </a:r>
            <a:r>
              <a:rPr lang="en-US" sz="1200" b="0" i="0" kern="1200" dirty="0" err="1">
                <a:solidFill>
                  <a:schemeClr val="tx1"/>
                </a:solidFill>
                <a:latin typeface="+mn-lt"/>
                <a:ea typeface="+mn-ea"/>
                <a:cs typeface="+mn-cs"/>
              </a:rPr>
              <a:t>harbour</a:t>
            </a:r>
            <a:r>
              <a:rPr lang="en-US" sz="1200" b="0" i="0" kern="1200" dirty="0">
                <a:solidFill>
                  <a:schemeClr val="tx1"/>
                </a:solidFill>
                <a:latin typeface="+mn-lt"/>
                <a:ea typeface="+mn-ea"/>
                <a:cs typeface="+mn-cs"/>
              </a:rPr>
              <a:t> with deep water, and protected by a natural, defensible hill (later known as </a:t>
            </a:r>
            <a:r>
              <a:rPr lang="en-US" sz="1200" b="0" i="0" u="none" strike="noStrike" kern="1200" dirty="0">
                <a:solidFill>
                  <a:schemeClr val="tx1"/>
                </a:solidFill>
                <a:latin typeface="+mn-lt"/>
                <a:ea typeface="+mn-ea"/>
                <a:cs typeface="+mn-cs"/>
                <a:hlinkClick r:id="rId18" tooltip="Citadel Hill (Fort George)"/>
              </a:rPr>
              <a:t>Citadel Hill</a:t>
            </a:r>
            <a:r>
              <a:rPr lang="en-US" sz="1200" b="0" i="0" kern="1200" dirty="0">
                <a:solidFill>
                  <a:schemeClr val="tx1"/>
                </a:solidFill>
                <a:latin typeface="+mn-lt"/>
                <a:ea typeface="+mn-ea"/>
                <a:cs typeface="+mn-cs"/>
              </a:rPr>
              <a:t>). By 24 July, the plans of the town had been drawn up. In August lots were drawn to award settlers their town plots in a settlement that was to be named "Halifax" after </a:t>
            </a:r>
            <a:r>
              <a:rPr lang="en-US" sz="1200" b="0" i="0" u="none" strike="noStrike" kern="1200" dirty="0">
                <a:solidFill>
                  <a:schemeClr val="tx1"/>
                </a:solidFill>
                <a:latin typeface="+mn-lt"/>
                <a:ea typeface="+mn-ea"/>
                <a:cs typeface="+mn-cs"/>
                <a:hlinkClick r:id="rId19" tooltip="George Montagu-Dunk, 2nd Earl of Halifax"/>
              </a:rPr>
              <a:t>Lord Halifax</a:t>
            </a:r>
            <a:r>
              <a:rPr lang="en-US" sz="1200" b="0" i="0" kern="1200" dirty="0">
                <a:solidFill>
                  <a:schemeClr val="tx1"/>
                </a:solidFill>
                <a:latin typeface="+mn-lt"/>
                <a:ea typeface="+mn-ea"/>
                <a:cs typeface="+mn-cs"/>
              </a:rPr>
              <a:t>, the President of the Board of Trade and Plantations. Lord Halifax (likely his staff) had drawn up the expedition plans for the British Government</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Cornwallis sought to project British military power throughout Nova Scotia by establishing forts in the largest Acadian communities, at </a:t>
            </a:r>
            <a:r>
              <a:rPr lang="en-US" sz="1200" b="0" i="0" u="none" strike="noStrike" kern="1200" dirty="0">
                <a:solidFill>
                  <a:schemeClr val="tx1"/>
                </a:solidFill>
                <a:latin typeface="+mn-lt"/>
                <a:ea typeface="+mn-ea"/>
                <a:cs typeface="+mn-cs"/>
                <a:hlinkClick r:id="rId20" tooltip="Pisiguit"/>
              </a:rPr>
              <a:t>Pisiguit</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21" tooltip="Windsor, Nova Scotia"/>
              </a:rPr>
              <a:t>Windsor</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22" tooltip="Fort Edward (Nova Scotia)"/>
              </a:rPr>
              <a:t>Fort Edward</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23" tooltip="Grand Pré, Nova Scotia"/>
              </a:rPr>
              <a:t>Grand Pré</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24" tooltip="Fort Vieux Logis"/>
              </a:rPr>
              <a:t>Fort Vieux </a:t>
            </a:r>
            <a:r>
              <a:rPr lang="en-US" sz="1200" b="0" i="0" u="none" strike="noStrike" kern="1200" dirty="0" err="1">
                <a:solidFill>
                  <a:schemeClr val="tx1"/>
                </a:solidFill>
                <a:latin typeface="+mn-lt"/>
                <a:ea typeface="+mn-ea"/>
                <a:cs typeface="+mn-cs"/>
                <a:hlinkClick r:id="rId24" tooltip="Fort Vieux Logis"/>
              </a:rPr>
              <a:t>Logis</a:t>
            </a:r>
            <a:r>
              <a:rPr lang="en-US" sz="1200" b="0" i="0" kern="1200" dirty="0">
                <a:solidFill>
                  <a:schemeClr val="tx1"/>
                </a:solidFill>
                <a:latin typeface="+mn-lt"/>
                <a:ea typeface="+mn-ea"/>
                <a:cs typeface="+mn-cs"/>
              </a:rPr>
              <a:t>), and </a:t>
            </a:r>
            <a:r>
              <a:rPr lang="en-US" sz="1200" b="0" i="0" u="none" strike="noStrike" kern="1200" dirty="0">
                <a:solidFill>
                  <a:schemeClr val="tx1"/>
                </a:solidFill>
                <a:latin typeface="+mn-lt"/>
                <a:ea typeface="+mn-ea"/>
                <a:cs typeface="+mn-cs"/>
                <a:hlinkClick r:id="rId25" tooltip="Isthmus of Chignecto"/>
              </a:rPr>
              <a:t>Chignecto</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26" tooltip="Fort Lawrence"/>
              </a:rPr>
              <a:t>Fort Lawrence</a:t>
            </a:r>
            <a:r>
              <a:rPr lang="en-US" sz="1200" b="0" i="0" kern="1200" dirty="0">
                <a:solidFill>
                  <a:schemeClr val="tx1"/>
                </a:solidFill>
                <a:latin typeface="+mn-lt"/>
                <a:ea typeface="+mn-ea"/>
                <a:cs typeface="+mn-cs"/>
              </a:rPr>
              <a:t>). The French erected forts at present- day </a:t>
            </a:r>
            <a:r>
              <a:rPr lang="en-US" sz="1200" b="0" i="0" u="none" strike="noStrike" kern="1200" dirty="0">
                <a:solidFill>
                  <a:schemeClr val="tx1"/>
                </a:solidFill>
                <a:latin typeface="+mn-lt"/>
                <a:ea typeface="+mn-ea"/>
                <a:cs typeface="+mn-cs"/>
                <a:hlinkClick r:id="rId27" tooltip="Saint John, New Brunswick"/>
              </a:rPr>
              <a:t>Saint John</a:t>
            </a:r>
            <a:r>
              <a:rPr lang="en-US" sz="1200" b="0" i="0" kern="1200" dirty="0">
                <a:solidFill>
                  <a:schemeClr val="tx1"/>
                </a:solidFill>
                <a:latin typeface="+mn-lt"/>
                <a:ea typeface="+mn-ea"/>
                <a:cs typeface="+mn-cs"/>
              </a:rPr>
              <a:t>, Chignecto (</a:t>
            </a:r>
            <a:r>
              <a:rPr lang="en-US" sz="1200" b="0" i="0" u="none" strike="noStrike" kern="1200" dirty="0">
                <a:solidFill>
                  <a:schemeClr val="tx1"/>
                </a:solidFill>
                <a:latin typeface="+mn-lt"/>
                <a:ea typeface="+mn-ea"/>
                <a:cs typeface="+mn-cs"/>
                <a:hlinkClick r:id="rId28" tooltip="Fort Beauséjour"/>
              </a:rPr>
              <a:t>Fort Beauséjour</a:t>
            </a:r>
            <a:r>
              <a:rPr lang="en-US" sz="1200" b="0" i="0" kern="1200" dirty="0">
                <a:solidFill>
                  <a:schemeClr val="tx1"/>
                </a:solidFill>
                <a:latin typeface="+mn-lt"/>
                <a:ea typeface="+mn-ea"/>
                <a:cs typeface="+mn-cs"/>
              </a:rPr>
              <a:t>), and </a:t>
            </a:r>
            <a:r>
              <a:rPr lang="en-US" sz="1200" b="0" i="0" u="none" strike="noStrike" kern="1200" dirty="0">
                <a:solidFill>
                  <a:schemeClr val="tx1"/>
                </a:solidFill>
                <a:latin typeface="+mn-lt"/>
                <a:ea typeface="+mn-ea"/>
                <a:cs typeface="+mn-cs"/>
                <a:hlinkClick r:id="rId29" tooltip="Fort Gaspareaux"/>
              </a:rPr>
              <a:t>Port Elgin, New Brunswick</a:t>
            </a:r>
            <a:r>
              <a:rPr lang="en-US" sz="1200" b="0" i="0" kern="1200" dirty="0">
                <a:solidFill>
                  <a:schemeClr val="tx1"/>
                </a:solidFill>
                <a:latin typeface="+mn-lt"/>
                <a:ea typeface="+mn-ea"/>
                <a:cs typeface="+mn-cs"/>
              </a:rPr>
              <a:t>. The fighting started when Acadians and Mi'kmaq responded by attacking the British at Chignecto, </a:t>
            </a:r>
            <a:r>
              <a:rPr lang="en-US" sz="1200" b="0" i="0" u="none" strike="noStrike" kern="1200" dirty="0">
                <a:solidFill>
                  <a:schemeClr val="tx1"/>
                </a:solidFill>
                <a:latin typeface="+mn-lt"/>
                <a:ea typeface="+mn-ea"/>
                <a:cs typeface="+mn-cs"/>
                <a:hlinkClick r:id="rId30" tooltip="Canso, Nova Scotia"/>
              </a:rPr>
              <a:t>Canso</a:t>
            </a:r>
            <a:r>
              <a:rPr lang="en-US" sz="1200" b="0" i="0" kern="1200" dirty="0">
                <a:solidFill>
                  <a:schemeClr val="tx1"/>
                </a:solidFill>
                <a:latin typeface="+mn-lt"/>
                <a:ea typeface="+mn-ea"/>
                <a:cs typeface="+mn-cs"/>
              </a:rPr>
              <a:t> and </a:t>
            </a:r>
            <a:r>
              <a:rPr lang="en-US" sz="1200" b="0" i="0" u="none" strike="noStrike" kern="1200" dirty="0">
                <a:solidFill>
                  <a:schemeClr val="tx1"/>
                </a:solidFill>
                <a:latin typeface="+mn-lt"/>
                <a:ea typeface="+mn-ea"/>
                <a:cs typeface="+mn-cs"/>
                <a:hlinkClick r:id="rId31" tooltip="Raid on Dartmouth (1749)"/>
              </a:rPr>
              <a:t>Dartmouth</a:t>
            </a:r>
            <a:r>
              <a:rPr lang="en-US" sz="1200" b="0" i="0" kern="1200" dirty="0">
                <a:solidFill>
                  <a:schemeClr val="tx1"/>
                </a:solidFill>
                <a:latin typeface="+mn-lt"/>
                <a:ea typeface="+mn-ea"/>
                <a:cs typeface="+mn-cs"/>
              </a:rPr>
              <a:t>.</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since the city was founded by the English in 1749, and were referred to as Fort George—but only the third fort (built between 1794 and 1800) was officially named </a:t>
            </a:r>
            <a:r>
              <a:rPr lang="en-US" sz="1200" b="1" i="0" kern="1200" dirty="0">
                <a:solidFill>
                  <a:schemeClr val="tx1"/>
                </a:solidFill>
                <a:latin typeface="+mn-lt"/>
                <a:ea typeface="+mn-ea"/>
                <a:cs typeface="+mn-cs"/>
              </a:rPr>
              <a:t>Fort George</a:t>
            </a:r>
            <a:r>
              <a:rPr lang="en-US" sz="1200" b="0" i="0" kern="1200" dirty="0">
                <a:solidFill>
                  <a:schemeClr val="tx1"/>
                </a:solidFill>
                <a:latin typeface="+mn-lt"/>
                <a:ea typeface="+mn-ea"/>
                <a:cs typeface="+mn-cs"/>
              </a:rPr>
              <a:t>.</a:t>
            </a:r>
          </a:p>
        </p:txBody>
      </p:sp>
      <p:sp>
        <p:nvSpPr>
          <p:cNvPr id="4" name="Slide Number Placeholder 3"/>
          <p:cNvSpPr>
            <a:spLocks noGrp="1"/>
          </p:cNvSpPr>
          <p:nvPr>
            <p:ph type="sldNum" sz="quarter" idx="10"/>
          </p:nvPr>
        </p:nvSpPr>
        <p:spPr/>
        <p:txBody>
          <a:bodyPr/>
          <a:lstStyle/>
          <a:p>
            <a:fld id="{1F5272CA-D54D-4708-AACC-DDC1656AE967}" type="slidenum">
              <a:rPr lang="en-US" smtClean="0"/>
              <a:pPr/>
              <a:t>64</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mn-cs"/>
              </a:rPr>
              <a:t>In</a:t>
            </a:r>
            <a:r>
              <a:rPr lang="en-US" sz="1200" b="0" i="0" kern="1200" baseline="0" dirty="0">
                <a:solidFill>
                  <a:schemeClr val="tx1"/>
                </a:solidFill>
                <a:latin typeface="+mn-lt"/>
                <a:ea typeface="+mn-ea"/>
                <a:cs typeface="+mn-cs"/>
              </a:rPr>
              <a:t>terconnected blockhouses</a:t>
            </a:r>
            <a:endParaRPr lang="en-US" sz="1200" b="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mn-cs"/>
              </a:rPr>
              <a:t>The establishment of Halifax marked the beginning of </a:t>
            </a:r>
            <a:r>
              <a:rPr lang="en-US" sz="1200" b="0" i="0" u="none" strike="noStrike" kern="1200" dirty="0">
                <a:solidFill>
                  <a:schemeClr val="tx1"/>
                </a:solidFill>
                <a:latin typeface="+mn-lt"/>
                <a:ea typeface="+mn-ea"/>
                <a:cs typeface="+mn-cs"/>
                <a:hlinkClick r:id="rId3" tooltip="Father Le Loutre's War"/>
              </a:rPr>
              <a:t>Father Le </a:t>
            </a:r>
            <a:r>
              <a:rPr lang="en-US" sz="1200" b="0" i="0" u="none" strike="noStrike" kern="1200" dirty="0" err="1">
                <a:solidFill>
                  <a:schemeClr val="tx1"/>
                </a:solidFill>
                <a:latin typeface="+mn-lt"/>
                <a:ea typeface="+mn-ea"/>
                <a:cs typeface="+mn-cs"/>
                <a:hlinkClick r:id="rId3" tooltip="Father Le Loutre's War"/>
              </a:rPr>
              <a:t>Loutre's</a:t>
            </a:r>
            <a:r>
              <a:rPr lang="en-US" sz="1200" b="0" i="0" u="none" strike="noStrike" kern="1200" dirty="0">
                <a:solidFill>
                  <a:schemeClr val="tx1"/>
                </a:solidFill>
                <a:latin typeface="+mn-lt"/>
                <a:ea typeface="+mn-ea"/>
                <a:cs typeface="+mn-cs"/>
                <a:hlinkClick r:id="rId3" tooltip="Father Le Loutre's War"/>
              </a:rPr>
              <a:t> War</a:t>
            </a:r>
            <a:r>
              <a:rPr lang="en-US" sz="1200" b="0" i="0" kern="1200" dirty="0">
                <a:solidFill>
                  <a:schemeClr val="tx1"/>
                </a:solidFill>
                <a:latin typeface="+mn-lt"/>
                <a:ea typeface="+mn-ea"/>
                <a:cs typeface="+mn-cs"/>
              </a:rPr>
              <a:t>. The war began when </a:t>
            </a:r>
            <a:r>
              <a:rPr lang="en-US" sz="1200" b="0" i="0" u="none" strike="noStrike" kern="1200" dirty="0">
                <a:solidFill>
                  <a:schemeClr val="tx1"/>
                </a:solidFill>
                <a:latin typeface="+mn-lt"/>
                <a:ea typeface="+mn-ea"/>
                <a:cs typeface="+mn-cs"/>
                <a:hlinkClick r:id="rId4" tooltip="Edward Cornwallis"/>
              </a:rPr>
              <a:t>Edward Cornwallis</a:t>
            </a:r>
            <a:r>
              <a:rPr lang="en-US" sz="1200" b="0" i="0" kern="1200" dirty="0">
                <a:solidFill>
                  <a:schemeClr val="tx1"/>
                </a:solidFill>
                <a:latin typeface="+mn-lt"/>
                <a:ea typeface="+mn-ea"/>
                <a:cs typeface="+mn-cs"/>
              </a:rPr>
              <a:t> arrived to establish Halifax with 13 transports and a sloop of war on June 21, 1749</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mn-cs"/>
              </a:rPr>
              <a:t>By unilaterally establishing Halifax, the British were violating earlier treaties with the Mi'kmaq (1726), which were signed after </a:t>
            </a:r>
            <a:r>
              <a:rPr lang="en-US" sz="1200" b="0" i="0" u="none" strike="noStrike" kern="1200" dirty="0">
                <a:solidFill>
                  <a:schemeClr val="tx1"/>
                </a:solidFill>
                <a:latin typeface="+mn-lt"/>
                <a:ea typeface="+mn-ea"/>
                <a:cs typeface="+mn-cs"/>
                <a:hlinkClick r:id="rId5" tooltip="Father Rale's War"/>
              </a:rPr>
              <a:t>Father Rale's War</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6"/>
              </a:rPr>
              <a:t>[10]</a:t>
            </a:r>
            <a:r>
              <a:rPr lang="en-US" sz="1200" b="0" i="0" kern="1200" dirty="0">
                <a:solidFill>
                  <a:schemeClr val="tx1"/>
                </a:solidFill>
                <a:latin typeface="+mn-lt"/>
                <a:ea typeface="+mn-ea"/>
                <a:cs typeface="+mn-cs"/>
              </a:rPr>
              <a:t> Cornwallis brought along 1,176 settlers and their families. To guard against Mi'kmaq, Acadian and French attacks on the new Protestant settlements, British fortifications were erected in Halifax </a:t>
            </a:r>
            <a:r>
              <a:rPr lang="en-US" sz="1200" b="0" i="0" u="none" strike="noStrike" kern="1200" dirty="0">
                <a:solidFill>
                  <a:schemeClr val="tx1"/>
                </a:solidFill>
                <a:latin typeface="+mn-lt"/>
                <a:ea typeface="+mn-ea"/>
                <a:cs typeface="+mn-cs"/>
                <a:hlinkClick r:id="rId7" tooltip="Citadel Hill (Fort George)"/>
              </a:rPr>
              <a:t>(Citadel Hill)</a:t>
            </a:r>
            <a:r>
              <a:rPr lang="en-US" sz="1200" b="0" i="0" kern="1200" dirty="0">
                <a:solidFill>
                  <a:schemeClr val="tx1"/>
                </a:solidFill>
                <a:latin typeface="+mn-lt"/>
                <a:ea typeface="+mn-ea"/>
                <a:cs typeface="+mn-cs"/>
              </a:rPr>
              <a:t> (1749), Bedford (</a:t>
            </a:r>
            <a:r>
              <a:rPr lang="en-US" sz="1200" b="0" i="0" u="none" strike="noStrike" kern="1200" dirty="0">
                <a:solidFill>
                  <a:schemeClr val="tx1"/>
                </a:solidFill>
                <a:latin typeface="+mn-lt"/>
                <a:ea typeface="+mn-ea"/>
                <a:cs typeface="+mn-cs"/>
                <a:hlinkClick r:id="rId8" tooltip="Fort Sackville (Nova Scotia)"/>
              </a:rPr>
              <a:t>Fort Sackville</a:t>
            </a:r>
            <a:r>
              <a:rPr lang="en-US" sz="1200" b="0" i="0" kern="1200" dirty="0">
                <a:solidFill>
                  <a:schemeClr val="tx1"/>
                </a:solidFill>
                <a:latin typeface="+mn-lt"/>
                <a:ea typeface="+mn-ea"/>
                <a:cs typeface="+mn-cs"/>
              </a:rPr>
              <a:t>) (1749), Dartmouth (1750), and </a:t>
            </a:r>
            <a:r>
              <a:rPr lang="en-US" sz="1200" b="0" i="0" u="none" strike="noStrike" kern="1200" dirty="0" err="1">
                <a:solidFill>
                  <a:schemeClr val="tx1"/>
                </a:solidFill>
                <a:latin typeface="+mn-lt"/>
                <a:ea typeface="+mn-ea"/>
                <a:cs typeface="+mn-cs"/>
                <a:hlinkClick r:id="rId9" tooltip="Lawrencetown, Halifax County, Nova Scotia"/>
              </a:rPr>
              <a:t>Lawrencetown</a:t>
            </a:r>
            <a:r>
              <a:rPr lang="en-US" sz="1200" b="0" i="0" kern="1200" dirty="0">
                <a:solidFill>
                  <a:schemeClr val="tx1"/>
                </a:solidFill>
                <a:latin typeface="+mn-lt"/>
                <a:ea typeface="+mn-ea"/>
                <a:cs typeface="+mn-cs"/>
              </a:rPr>
              <a:t> (1754), all areas within the modern-day Regional Municipality. </a:t>
            </a:r>
            <a:r>
              <a:rPr lang="en-US" sz="1200" b="0" i="0" u="none" strike="noStrike" kern="1200" dirty="0">
                <a:solidFill>
                  <a:schemeClr val="tx1"/>
                </a:solidFill>
                <a:latin typeface="+mn-lt"/>
                <a:ea typeface="+mn-ea"/>
                <a:cs typeface="+mn-cs"/>
                <a:hlinkClick r:id="rId10" tooltip="St. Margarets Bay, Nova Scotia"/>
              </a:rPr>
              <a:t>St. Margaret's Bay</a:t>
            </a:r>
            <a:r>
              <a:rPr lang="en-US" sz="1200" b="0" i="0" kern="1200" dirty="0">
                <a:solidFill>
                  <a:schemeClr val="tx1"/>
                </a:solidFill>
                <a:latin typeface="+mn-lt"/>
                <a:ea typeface="+mn-ea"/>
                <a:cs typeface="+mn-cs"/>
              </a:rPr>
              <a:t> was first settled by French-speaking </a:t>
            </a:r>
            <a:r>
              <a:rPr lang="en-US" sz="1200" b="0" i="0" u="none" strike="noStrike" kern="1200" dirty="0">
                <a:solidFill>
                  <a:schemeClr val="tx1"/>
                </a:solidFill>
                <a:latin typeface="+mn-lt"/>
                <a:ea typeface="+mn-ea"/>
                <a:cs typeface="+mn-cs"/>
                <a:hlinkClick r:id="rId11" tooltip="Foreign Protestants"/>
              </a:rPr>
              <a:t>Foreign Protestants</a:t>
            </a:r>
            <a:r>
              <a:rPr lang="en-US" sz="1200" b="0" i="0" kern="1200" dirty="0">
                <a:solidFill>
                  <a:schemeClr val="tx1"/>
                </a:solidFill>
                <a:latin typeface="+mn-lt"/>
                <a:ea typeface="+mn-ea"/>
                <a:cs typeface="+mn-cs"/>
              </a:rPr>
              <a:t> at </a:t>
            </a:r>
            <a:r>
              <a:rPr lang="en-US" sz="1200" b="0" i="0" u="none" strike="noStrike" kern="1200" dirty="0">
                <a:solidFill>
                  <a:schemeClr val="tx1"/>
                </a:solidFill>
                <a:latin typeface="+mn-lt"/>
                <a:ea typeface="+mn-ea"/>
                <a:cs typeface="+mn-cs"/>
                <a:hlinkClick r:id="rId12" tooltip="French Village, Nova Scotia"/>
              </a:rPr>
              <a:t>French Village, Nova Scotia</a:t>
            </a:r>
            <a:r>
              <a:rPr lang="en-US" sz="1200" b="0" i="0" kern="1200" dirty="0">
                <a:solidFill>
                  <a:schemeClr val="tx1"/>
                </a:solidFill>
                <a:latin typeface="+mn-lt"/>
                <a:ea typeface="+mn-ea"/>
                <a:cs typeface="+mn-cs"/>
              </a:rPr>
              <a:t> who migrated from </a:t>
            </a:r>
            <a:r>
              <a:rPr lang="en-US" sz="1200" b="0" i="0" u="none" strike="noStrike" kern="1200" dirty="0">
                <a:solidFill>
                  <a:schemeClr val="tx1"/>
                </a:solidFill>
                <a:latin typeface="+mn-lt"/>
                <a:ea typeface="+mn-ea"/>
                <a:cs typeface="+mn-cs"/>
                <a:hlinkClick r:id="rId13" tooltip="Lunenburg, Nova Scotia"/>
              </a:rPr>
              <a:t>Lunenburg, Nova Scotia</a:t>
            </a:r>
            <a:r>
              <a:rPr lang="en-US" sz="1200" b="0" i="0" kern="1200" dirty="0">
                <a:solidFill>
                  <a:schemeClr val="tx1"/>
                </a:solidFill>
                <a:latin typeface="+mn-lt"/>
                <a:ea typeface="+mn-ea"/>
                <a:cs typeface="+mn-cs"/>
              </a:rPr>
              <a:t> during the American Revolution.</a:t>
            </a:r>
            <a:endParaRPr lang="en-US" sz="1200" dirty="0"/>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65</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66</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67</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hlinkClick r:id="rId3"/>
              </a:rPr>
              <a:t>https://fr.wikipedia.org/wiki/Acadie_(Nouvelle-France)</a:t>
            </a:r>
            <a:endParaRPr lang="en-US" dirty="0"/>
          </a:p>
          <a:p>
            <a:r>
              <a:rPr lang="en-US" sz="1200" b="0" i="0" kern="1200" dirty="0">
                <a:solidFill>
                  <a:schemeClr val="tx1"/>
                </a:solidFill>
                <a:latin typeface="+mn-lt"/>
                <a:ea typeface="+mn-ea"/>
                <a:cs typeface="+mn-cs"/>
              </a:rPr>
              <a:t>La </a:t>
            </a:r>
            <a:r>
              <a:rPr lang="en-US" sz="1200" b="0" i="0" u="none" strike="noStrike" kern="1200" dirty="0">
                <a:solidFill>
                  <a:schemeClr val="tx1"/>
                </a:solidFill>
                <a:latin typeface="+mn-lt"/>
                <a:ea typeface="+mn-ea"/>
                <a:cs typeface="+mn-cs"/>
                <a:hlinkClick r:id="rId4" tooltip="Kingdom of France"/>
              </a:rPr>
              <a:t>France</a:t>
            </a:r>
            <a:r>
              <a:rPr lang="en-US" sz="1200" b="0" i="0" kern="1200" dirty="0">
                <a:solidFill>
                  <a:schemeClr val="tx1"/>
                </a:solidFill>
                <a:latin typeface="+mn-lt"/>
                <a:ea typeface="+mn-ea"/>
                <a:cs typeface="+mn-cs"/>
              </a:rPr>
              <a:t> , while grappling with the </a:t>
            </a:r>
            <a:r>
              <a:rPr lang="en-US" sz="1200" b="0" i="0" u="none" strike="noStrike" kern="1200" dirty="0">
                <a:solidFill>
                  <a:schemeClr val="tx1"/>
                </a:solidFill>
                <a:latin typeface="+mn-lt"/>
                <a:ea typeface="+mn-ea"/>
                <a:cs typeface="+mn-cs"/>
                <a:hlinkClick r:id="rId5" tooltip="Religious wars (France)"/>
              </a:rPr>
              <a:t>wars of religion</a:t>
            </a:r>
            <a:r>
              <a:rPr lang="en-US" sz="1200" b="0" i="0" kern="1200" dirty="0">
                <a:solidFill>
                  <a:schemeClr val="tx1"/>
                </a:solidFill>
                <a:latin typeface="+mn-lt"/>
                <a:ea typeface="+mn-ea"/>
                <a:cs typeface="+mn-cs"/>
              </a:rPr>
              <a:t> , focuses late to the </a:t>
            </a:r>
            <a:r>
              <a:rPr lang="en-US" sz="1200" b="0" i="0" u="none" strike="noStrike" kern="1200" dirty="0">
                <a:solidFill>
                  <a:schemeClr val="tx1"/>
                </a:solidFill>
                <a:latin typeface="+mn-lt"/>
                <a:ea typeface="+mn-ea"/>
                <a:cs typeface="+mn-cs"/>
                <a:hlinkClick r:id="rId6" tooltip="European colonization of the Americas"/>
              </a:rPr>
              <a:t>colonization of the Americas </a:t>
            </a:r>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9</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68</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69</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https://www.pc.gc.ca/en/lhn-nhs/ns/beaubassin/info</a:t>
            </a:r>
            <a:endParaRPr lang="en-US" sz="1200" b="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mn-cs"/>
              </a:rPr>
              <a:t>the village was a major Acadian settlement on the Isthmus of Chignecto, a pivotal place in the 17th and 18th century North American geopolitical struggle between the British and French empires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mn-cs"/>
              </a:rPr>
              <a:t>In the spring of 1750, the Governor of Nova Scotia, General Edward Cornwallis, ordered Major Charles Lawrence to push the French troops out of the Chignecto region, and in late spring, Lawrence landed with 400 men in the swamps west of Beaubassin. Lawrence was unable to take the Beaubassin Ridge, but nevertheless witnessed the burning of Beaubassin – apparently by the French themselves. The burning of Beaubassin and the militarization of the Isthmus by the French and the British radically changed the geopolitical situation because, soon thereafter, the Acadians fled en masse to French territory or, locally, to refuge on Beauséjour Ridge.</a:t>
            </a:r>
            <a:endParaRPr lang="en-US" sz="1200" dirty="0"/>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70</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71</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72</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73</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74</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75</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76</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77</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11</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78</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r>
              <a:rPr lang="en-US" sz="1200" dirty="0" err="1"/>
              <a:t>Stoney</a:t>
            </a:r>
            <a:r>
              <a:rPr lang="en-US" sz="1200" dirty="0"/>
              <a:t> Creek is 26.1 miles from mouth of River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sz="1200" b="0" i="0" kern="1200" dirty="0">
                <a:solidFill>
                  <a:schemeClr val="tx1"/>
                </a:solidFill>
                <a:latin typeface="+mn-lt"/>
                <a:ea typeface="+mn-ea"/>
                <a:cs typeface="+mn-cs"/>
              </a:rPr>
              <a:t>Joseph Broussard</a:t>
            </a:r>
          </a:p>
          <a:p>
            <a:r>
              <a:rPr lang="en-US" sz="1200" b="0" i="0" kern="1200" dirty="0">
                <a:solidFill>
                  <a:schemeClr val="tx1"/>
                </a:solidFill>
                <a:latin typeface="+mn-lt"/>
                <a:ea typeface="+mn-ea"/>
                <a:cs typeface="+mn-cs"/>
              </a:rPr>
              <a:t>From Wikipedia, the free encyclopedia</a:t>
            </a:r>
          </a:p>
          <a:p>
            <a:pPr rtl="0"/>
            <a:r>
              <a:rPr lang="en-US" sz="1200" b="0" i="0" u="none" strike="noStrike" kern="1200" dirty="0">
                <a:solidFill>
                  <a:schemeClr val="tx1"/>
                </a:solidFill>
                <a:latin typeface="+mn-lt"/>
                <a:ea typeface="+mn-ea"/>
                <a:cs typeface="+mn-cs"/>
                <a:hlinkClick r:id="rId3"/>
              </a:rPr>
              <a:t>Jump to </a:t>
            </a:r>
            <a:r>
              <a:rPr lang="en-US" sz="1200" b="0" i="0" u="none" strike="noStrike" kern="1200" dirty="0" err="1">
                <a:solidFill>
                  <a:schemeClr val="tx1"/>
                </a:solidFill>
                <a:latin typeface="+mn-lt"/>
                <a:ea typeface="+mn-ea"/>
                <a:cs typeface="+mn-cs"/>
                <a:hlinkClick r:id="rId3"/>
              </a:rPr>
              <a:t>navigationJump</a:t>
            </a:r>
            <a:r>
              <a:rPr lang="en-US" sz="1200" b="0" i="0" u="none" strike="noStrike" kern="1200" dirty="0">
                <a:solidFill>
                  <a:schemeClr val="tx1"/>
                </a:solidFill>
                <a:latin typeface="+mn-lt"/>
                <a:ea typeface="+mn-ea"/>
                <a:cs typeface="+mn-cs"/>
                <a:hlinkClick r:id="rId3"/>
              </a:rPr>
              <a:t> to </a:t>
            </a:r>
            <a:r>
              <a:rPr lang="en-US" sz="1200" b="0" i="0" u="none" strike="noStrike" kern="1200" dirty="0" err="1">
                <a:solidFill>
                  <a:schemeClr val="tx1"/>
                </a:solidFill>
                <a:latin typeface="+mn-lt"/>
                <a:ea typeface="+mn-ea"/>
                <a:cs typeface="+mn-cs"/>
                <a:hlinkClick r:id="rId3"/>
              </a:rPr>
              <a:t>search</a:t>
            </a:r>
            <a:r>
              <a:rPr lang="en-US" sz="1200" b="0" i="1" kern="1200" dirty="0" err="1">
                <a:solidFill>
                  <a:schemeClr val="tx1"/>
                </a:solidFill>
                <a:latin typeface="+mn-lt"/>
                <a:ea typeface="+mn-ea"/>
                <a:cs typeface="+mn-cs"/>
              </a:rPr>
              <a:t>For</a:t>
            </a:r>
            <a:r>
              <a:rPr lang="en-US" sz="1200" b="0" i="1" kern="1200" dirty="0">
                <a:solidFill>
                  <a:schemeClr val="tx1"/>
                </a:solidFill>
                <a:latin typeface="+mn-lt"/>
                <a:ea typeface="+mn-ea"/>
                <a:cs typeface="+mn-cs"/>
              </a:rPr>
              <a:t> the rice grower and miller in southeast Texas, see </a:t>
            </a:r>
            <a:r>
              <a:rPr lang="en-US" sz="1200" b="0" i="1" u="none" strike="noStrike" kern="1200" dirty="0">
                <a:solidFill>
                  <a:schemeClr val="tx1"/>
                </a:solidFill>
                <a:latin typeface="+mn-lt"/>
                <a:ea typeface="+mn-ea"/>
                <a:cs typeface="+mn-cs"/>
                <a:hlinkClick r:id="rId4" tooltip="Joseph Eloi Broussard"/>
              </a:rPr>
              <a:t>Joseph </a:t>
            </a:r>
            <a:r>
              <a:rPr lang="en-US" sz="1200" b="0" i="1" u="none" strike="noStrike" kern="1200" dirty="0" err="1">
                <a:solidFill>
                  <a:schemeClr val="tx1"/>
                </a:solidFill>
                <a:latin typeface="+mn-lt"/>
                <a:ea typeface="+mn-ea"/>
                <a:cs typeface="+mn-cs"/>
                <a:hlinkClick r:id="rId4" tooltip="Joseph Eloi Broussard"/>
              </a:rPr>
              <a:t>Eloi</a:t>
            </a:r>
            <a:r>
              <a:rPr lang="en-US" sz="1200" b="0" i="1" u="none" strike="noStrike" kern="1200" dirty="0">
                <a:solidFill>
                  <a:schemeClr val="tx1"/>
                </a:solidFill>
                <a:latin typeface="+mn-lt"/>
                <a:ea typeface="+mn-ea"/>
                <a:cs typeface="+mn-cs"/>
                <a:hlinkClick r:id="rId4" tooltip="Joseph Eloi Broussard"/>
              </a:rPr>
              <a:t> Broussard</a:t>
            </a:r>
            <a:r>
              <a:rPr lang="en-US" sz="1200" b="0" i="1" kern="1200" dirty="0">
                <a:solidFill>
                  <a:schemeClr val="tx1"/>
                </a:solidFill>
                <a:latin typeface="+mn-lt"/>
                <a:ea typeface="+mn-ea"/>
                <a:cs typeface="+mn-cs"/>
              </a:rPr>
              <a:t>.</a:t>
            </a:r>
          </a:p>
          <a:p>
            <a:pPr rtl="0"/>
            <a:r>
              <a:rPr lang="en-US" sz="1200" b="0" i="0" kern="1200" dirty="0">
                <a:solidFill>
                  <a:schemeClr val="tx1"/>
                </a:solidFill>
                <a:latin typeface="+mn-lt"/>
                <a:ea typeface="+mn-ea"/>
                <a:cs typeface="+mn-cs"/>
              </a:rPr>
              <a:t>Joseph Broussard</a:t>
            </a:r>
          </a:p>
          <a:p>
            <a:pPr rtl="0" fontAlgn="t"/>
            <a:r>
              <a:rPr lang="en-US" sz="1200" b="0" i="0" kern="1200" dirty="0">
                <a:solidFill>
                  <a:schemeClr val="tx1"/>
                </a:solidFill>
                <a:latin typeface="+mn-lt"/>
                <a:ea typeface="+mn-ea"/>
                <a:cs typeface="+mn-cs"/>
              </a:rPr>
              <a:t>Joseph Broussard, known as "Beausoleil". A portrait by </a:t>
            </a:r>
            <a:r>
              <a:rPr lang="en-US" sz="1200" b="0" i="0" u="none" strike="noStrike" kern="1200" dirty="0">
                <a:solidFill>
                  <a:schemeClr val="tx1"/>
                </a:solidFill>
                <a:latin typeface="+mn-lt"/>
                <a:ea typeface="+mn-ea"/>
                <a:cs typeface="+mn-cs"/>
                <a:hlinkClick r:id="rId5" tooltip="Herb Roe"/>
              </a:rPr>
              <a:t>Herb Roe</a:t>
            </a:r>
            <a:r>
              <a:rPr lang="en-US" sz="1200" b="0" i="0" kern="1200" dirty="0">
                <a:solidFill>
                  <a:schemeClr val="tx1"/>
                </a:solidFill>
                <a:latin typeface="+mn-lt"/>
                <a:ea typeface="+mn-ea"/>
                <a:cs typeface="+mn-cs"/>
              </a:rPr>
              <a:t>.</a:t>
            </a:r>
          </a:p>
          <a:p>
            <a:pPr rtl="0" fontAlgn="t"/>
            <a:r>
              <a:rPr lang="en-US" sz="1200" b="0" i="0" kern="1200" dirty="0">
                <a:solidFill>
                  <a:schemeClr val="tx1"/>
                </a:solidFill>
                <a:latin typeface="+mn-lt"/>
                <a:ea typeface="+mn-ea"/>
                <a:cs typeface="+mn-cs"/>
              </a:rPr>
              <a:t>Nickname(s)</a:t>
            </a:r>
            <a:r>
              <a:rPr lang="en-US" sz="1200" b="0" i="1" kern="1200" dirty="0">
                <a:solidFill>
                  <a:schemeClr val="tx1"/>
                </a:solidFill>
                <a:latin typeface="+mn-lt"/>
                <a:ea typeface="+mn-ea"/>
                <a:cs typeface="+mn-cs"/>
              </a:rPr>
              <a:t>Beausoleil</a:t>
            </a:r>
            <a:r>
              <a:rPr lang="en-US" sz="1200" b="0" i="0" kern="1200" dirty="0">
                <a:solidFill>
                  <a:schemeClr val="tx1"/>
                </a:solidFill>
                <a:latin typeface="+mn-lt"/>
                <a:ea typeface="+mn-ea"/>
                <a:cs typeface="+mn-cs"/>
              </a:rPr>
              <a:t>Born1702</a:t>
            </a:r>
            <a:br>
              <a:rPr lang="en-US" sz="1200" b="0" i="0" kern="1200" dirty="0">
                <a:solidFill>
                  <a:schemeClr val="tx1"/>
                </a:solidFill>
                <a:latin typeface="+mn-lt"/>
                <a:ea typeface="+mn-ea"/>
                <a:cs typeface="+mn-cs"/>
              </a:rPr>
            </a:br>
            <a:r>
              <a:rPr lang="en-US" sz="1200" b="0" i="0" u="none" strike="noStrike" kern="1200" dirty="0">
                <a:solidFill>
                  <a:schemeClr val="tx1"/>
                </a:solidFill>
                <a:latin typeface="+mn-lt"/>
                <a:ea typeface="+mn-ea"/>
                <a:cs typeface="+mn-cs"/>
                <a:hlinkClick r:id="rId6" tooltip="Port-Royal (Acadia)"/>
              </a:rPr>
              <a:t>Port-Royal</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7" tooltip="Acadia"/>
              </a:rPr>
              <a:t>Acadia</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8" tooltip="New France"/>
              </a:rPr>
              <a:t>New France</a:t>
            </a:r>
            <a:r>
              <a:rPr lang="en-US" sz="1200" b="0" i="0" kern="1200" dirty="0">
                <a:solidFill>
                  <a:schemeClr val="tx1"/>
                </a:solidFill>
                <a:latin typeface="+mn-lt"/>
                <a:ea typeface="+mn-ea"/>
                <a:cs typeface="+mn-cs"/>
              </a:rPr>
              <a:t/>
            </a:r>
            <a:br>
              <a:rPr lang="en-US" sz="1200" b="0" i="0" kern="1200" dirty="0">
                <a:solidFill>
                  <a:schemeClr val="tx1"/>
                </a:solidFill>
                <a:latin typeface="+mn-lt"/>
                <a:ea typeface="+mn-ea"/>
                <a:cs typeface="+mn-cs"/>
              </a:rPr>
            </a:br>
            <a:r>
              <a:rPr lang="en-US" sz="1200" b="0" i="0" kern="1200" dirty="0">
                <a:solidFill>
                  <a:schemeClr val="tx1"/>
                </a:solidFill>
                <a:latin typeface="+mn-lt"/>
                <a:ea typeface="+mn-ea"/>
                <a:cs typeface="+mn-cs"/>
              </a:rPr>
              <a:t>(present-day </a:t>
            </a:r>
            <a:r>
              <a:rPr lang="en-US" sz="1200" b="0" i="0" u="none" strike="noStrike" kern="1200" dirty="0">
                <a:solidFill>
                  <a:schemeClr val="tx1"/>
                </a:solidFill>
                <a:latin typeface="+mn-lt"/>
                <a:ea typeface="+mn-ea"/>
                <a:cs typeface="+mn-cs"/>
                <a:hlinkClick r:id="rId9" tooltip="Annapolis Royal"/>
              </a:rPr>
              <a:t>Annapolis Royal</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10" tooltip="Nova Scotia"/>
              </a:rPr>
              <a:t>Nova Scotia</a:t>
            </a:r>
            <a:r>
              <a:rPr lang="en-US" sz="1200" b="0" i="0" kern="1200" dirty="0">
                <a:solidFill>
                  <a:schemeClr val="tx1"/>
                </a:solidFill>
                <a:latin typeface="+mn-lt"/>
                <a:ea typeface="+mn-ea"/>
                <a:cs typeface="+mn-cs"/>
              </a:rPr>
              <a:t>, Canada)Died1765 (aged 62–63)</a:t>
            </a:r>
            <a:br>
              <a:rPr lang="en-US" sz="1200" b="0" i="0" kern="1200" dirty="0">
                <a:solidFill>
                  <a:schemeClr val="tx1"/>
                </a:solidFill>
                <a:latin typeface="+mn-lt"/>
                <a:ea typeface="+mn-ea"/>
                <a:cs typeface="+mn-cs"/>
              </a:rPr>
            </a:br>
            <a:r>
              <a:rPr lang="en-US" sz="1200" b="0" i="0" u="none" strike="noStrike" kern="1200" dirty="0">
                <a:solidFill>
                  <a:schemeClr val="tx1"/>
                </a:solidFill>
                <a:latin typeface="+mn-lt"/>
                <a:ea typeface="+mn-ea"/>
                <a:cs typeface="+mn-cs"/>
                <a:hlinkClick r:id="rId11" tooltip="Loreauville, Louisiana"/>
              </a:rPr>
              <a:t>St. </a:t>
            </a:r>
            <a:r>
              <a:rPr lang="en-US" sz="1200" b="0" i="0" u="none" strike="noStrike" kern="1200" dirty="0" err="1">
                <a:solidFill>
                  <a:schemeClr val="tx1"/>
                </a:solidFill>
                <a:latin typeface="+mn-lt"/>
                <a:ea typeface="+mn-ea"/>
                <a:cs typeface="+mn-cs"/>
                <a:hlinkClick r:id="rId11" tooltip="Loreauville, Louisiana"/>
              </a:rPr>
              <a:t>Martinville</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12" tooltip="Louisiana (New Spain)"/>
              </a:rPr>
              <a:t>Louisiana</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13" tooltip="New Spain"/>
              </a:rPr>
              <a:t>New Spain</a:t>
            </a:r>
            <a:r>
              <a:rPr lang="en-US" sz="1200" b="0" i="0" kern="1200" dirty="0">
                <a:solidFill>
                  <a:schemeClr val="tx1"/>
                </a:solidFill>
                <a:latin typeface="+mn-lt"/>
                <a:ea typeface="+mn-ea"/>
                <a:cs typeface="+mn-cs"/>
              </a:rPr>
              <a:t/>
            </a:r>
            <a:br>
              <a:rPr lang="en-US" sz="1200" b="0" i="0" kern="1200" dirty="0">
                <a:solidFill>
                  <a:schemeClr val="tx1"/>
                </a:solidFill>
                <a:latin typeface="+mn-lt"/>
                <a:ea typeface="+mn-ea"/>
                <a:cs typeface="+mn-cs"/>
              </a:rPr>
            </a:br>
            <a:r>
              <a:rPr lang="en-US" sz="1200" b="0" i="0" kern="1200" dirty="0">
                <a:solidFill>
                  <a:schemeClr val="tx1"/>
                </a:solidFill>
                <a:latin typeface="+mn-lt"/>
                <a:ea typeface="+mn-ea"/>
                <a:cs typeface="+mn-cs"/>
              </a:rPr>
              <a:t>(present-day Loreauville, </a:t>
            </a:r>
            <a:r>
              <a:rPr lang="en-US" sz="1200" b="0" i="0" u="none" strike="noStrike" kern="1200" dirty="0">
                <a:solidFill>
                  <a:schemeClr val="tx1"/>
                </a:solidFill>
                <a:latin typeface="+mn-lt"/>
                <a:ea typeface="+mn-ea"/>
                <a:cs typeface="+mn-cs"/>
                <a:hlinkClick r:id="rId14" tooltip="Louisiana"/>
              </a:rPr>
              <a:t>Louisiana</a:t>
            </a:r>
            <a:r>
              <a:rPr lang="en-US" sz="1200" b="0" i="0" kern="1200" dirty="0">
                <a:solidFill>
                  <a:schemeClr val="tx1"/>
                </a:solidFill>
                <a:latin typeface="+mn-lt"/>
                <a:ea typeface="+mn-ea"/>
                <a:cs typeface="+mn-cs"/>
              </a:rPr>
              <a:t>, U.S.)</a:t>
            </a:r>
            <a:r>
              <a:rPr lang="en-US" sz="1200" b="0" i="0" kern="1200" dirty="0" err="1">
                <a:solidFill>
                  <a:schemeClr val="tx1"/>
                </a:solidFill>
                <a:latin typeface="+mn-lt"/>
                <a:ea typeface="+mn-ea"/>
                <a:cs typeface="+mn-cs"/>
              </a:rPr>
              <a:t>BuriedUnknown</a:t>
            </a:r>
            <a:r>
              <a:rPr lang="en-US" sz="1200" b="0" i="0" kern="1200" dirty="0">
                <a:solidFill>
                  <a:schemeClr val="tx1"/>
                </a:solidFill>
                <a:latin typeface="+mn-lt"/>
                <a:ea typeface="+mn-ea"/>
                <a:cs typeface="+mn-cs"/>
              </a:rPr>
              <a:t> location near Loreauville, Louisiana</a:t>
            </a:r>
          </a:p>
          <a:p>
            <a:pPr rtl="0"/>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Led Acadians to </a:t>
            </a:r>
            <a:r>
              <a:rPr lang="en-US" sz="1200" b="0" i="0" u="none" strike="noStrike" kern="1200" dirty="0">
                <a:solidFill>
                  <a:schemeClr val="tx1"/>
                </a:solidFill>
                <a:latin typeface="+mn-lt"/>
                <a:ea typeface="+mn-ea"/>
                <a:cs typeface="+mn-cs"/>
                <a:hlinkClick r:id="rId14" tooltip="Louisiana"/>
              </a:rPr>
              <a:t>Louisiana</a:t>
            </a:r>
            <a:r>
              <a:rPr lang="en-US" sz="1200" b="0" i="0" kern="1200" dirty="0">
                <a:solidFill>
                  <a:schemeClr val="tx1"/>
                </a:solidFill>
                <a:latin typeface="+mn-lt"/>
                <a:ea typeface="+mn-ea"/>
                <a:cs typeface="+mn-cs"/>
              </a:rPr>
              <a:t>. Militia captain of the Acadians of the </a:t>
            </a:r>
            <a:r>
              <a:rPr lang="en-US" sz="1200" b="0" i="0" u="none" strike="noStrike" kern="1200" dirty="0" err="1">
                <a:solidFill>
                  <a:schemeClr val="tx1"/>
                </a:solidFill>
                <a:latin typeface="+mn-lt"/>
                <a:ea typeface="+mn-ea"/>
                <a:cs typeface="+mn-cs"/>
                <a:hlinkClick r:id="rId15" tooltip="Atakapa"/>
              </a:rPr>
              <a:t>Atakapas</a:t>
            </a:r>
            <a:r>
              <a:rPr lang="en-US" sz="1200" b="0" i="0" u="none" strike="noStrike" kern="1200" baseline="30000" dirty="0">
                <a:solidFill>
                  <a:schemeClr val="tx1"/>
                </a:solidFill>
                <a:latin typeface="+mn-lt"/>
                <a:ea typeface="+mn-ea"/>
                <a:cs typeface="+mn-cs"/>
                <a:hlinkClick r:id="rId3"/>
              </a:rPr>
              <a:t>[1]</a:t>
            </a:r>
            <a:r>
              <a:rPr lang="en-US" sz="1200" b="1" i="0" kern="1200" dirty="0">
                <a:solidFill>
                  <a:schemeClr val="tx1"/>
                </a:solidFill>
                <a:latin typeface="+mn-lt"/>
                <a:ea typeface="+mn-ea"/>
                <a:cs typeface="+mn-cs"/>
              </a:rPr>
              <a:t>Joseph Broussard </a:t>
            </a:r>
            <a:r>
              <a:rPr lang="en-US" sz="1200" b="0" i="0" kern="1200" dirty="0">
                <a:solidFill>
                  <a:schemeClr val="tx1"/>
                </a:solidFill>
                <a:latin typeface="+mn-lt"/>
                <a:ea typeface="+mn-ea"/>
                <a:cs typeface="+mn-cs"/>
              </a:rPr>
              <a:t>(1702–1765), also known as </a:t>
            </a:r>
            <a:r>
              <a:rPr lang="en-US" sz="1200" b="1" i="0" kern="1200" dirty="0">
                <a:solidFill>
                  <a:schemeClr val="tx1"/>
                </a:solidFill>
                <a:latin typeface="+mn-lt"/>
                <a:ea typeface="+mn-ea"/>
                <a:cs typeface="+mn-cs"/>
              </a:rPr>
              <a:t>Beausoleil</a:t>
            </a:r>
            <a:r>
              <a:rPr lang="en-US" sz="1200" b="0" i="0" kern="1200" dirty="0">
                <a:solidFill>
                  <a:schemeClr val="tx1"/>
                </a:solidFill>
                <a:latin typeface="+mn-lt"/>
                <a:ea typeface="+mn-ea"/>
                <a:cs typeface="+mn-cs"/>
              </a:rPr>
              <a:t> (English: Beautiful Sun), was a leader of the </a:t>
            </a:r>
            <a:r>
              <a:rPr lang="en-US" sz="1200" b="0" i="0" u="none" strike="noStrike" kern="1200" dirty="0">
                <a:solidFill>
                  <a:schemeClr val="tx1"/>
                </a:solidFill>
                <a:latin typeface="+mn-lt"/>
                <a:ea typeface="+mn-ea"/>
                <a:cs typeface="+mn-cs"/>
                <a:hlinkClick r:id="rId16" tooltip="Acadians"/>
              </a:rPr>
              <a:t>Acadian</a:t>
            </a:r>
            <a:r>
              <a:rPr lang="en-US" sz="1200" b="0" i="0" kern="1200" dirty="0">
                <a:solidFill>
                  <a:schemeClr val="tx1"/>
                </a:solidFill>
                <a:latin typeface="+mn-lt"/>
                <a:ea typeface="+mn-ea"/>
                <a:cs typeface="+mn-cs"/>
              </a:rPr>
              <a:t> people in </a:t>
            </a:r>
            <a:r>
              <a:rPr lang="en-US" sz="1200" b="0" i="0" u="none" strike="noStrike" kern="1200" dirty="0">
                <a:solidFill>
                  <a:schemeClr val="tx1"/>
                </a:solidFill>
                <a:latin typeface="+mn-lt"/>
                <a:ea typeface="+mn-ea"/>
                <a:cs typeface="+mn-cs"/>
                <a:hlinkClick r:id="rId7" tooltip="Acadia"/>
              </a:rPr>
              <a:t>Acadia</a:t>
            </a:r>
            <a:r>
              <a:rPr lang="en-US" sz="1200" b="0" i="0" kern="1200" dirty="0">
                <a:solidFill>
                  <a:schemeClr val="tx1"/>
                </a:solidFill>
                <a:latin typeface="+mn-lt"/>
                <a:ea typeface="+mn-ea"/>
                <a:cs typeface="+mn-cs"/>
              </a:rPr>
              <a:t>; later </a:t>
            </a:r>
            <a:r>
              <a:rPr lang="en-US" sz="1200" b="0" i="0" u="none" strike="noStrike" kern="1200" dirty="0">
                <a:solidFill>
                  <a:schemeClr val="tx1"/>
                </a:solidFill>
                <a:latin typeface="+mn-lt"/>
                <a:ea typeface="+mn-ea"/>
                <a:cs typeface="+mn-cs"/>
                <a:hlinkClick r:id="rId10" tooltip="Nova Scotia"/>
              </a:rPr>
              <a:t>Nova Scotia</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17" tooltip="Prince Edward Island"/>
              </a:rPr>
              <a:t>Prince Edward Island</a:t>
            </a:r>
            <a:r>
              <a:rPr lang="en-US" sz="1200" b="0" i="0" kern="1200" dirty="0">
                <a:solidFill>
                  <a:schemeClr val="tx1"/>
                </a:solidFill>
                <a:latin typeface="+mn-lt"/>
                <a:ea typeface="+mn-ea"/>
                <a:cs typeface="+mn-cs"/>
              </a:rPr>
              <a:t>, and </a:t>
            </a:r>
            <a:r>
              <a:rPr lang="en-US" sz="1200" b="0" i="0" u="none" strike="noStrike" kern="1200" dirty="0">
                <a:solidFill>
                  <a:schemeClr val="tx1"/>
                </a:solidFill>
                <a:latin typeface="+mn-lt"/>
                <a:ea typeface="+mn-ea"/>
                <a:cs typeface="+mn-cs"/>
                <a:hlinkClick r:id="rId18" tooltip="New Brunswick"/>
              </a:rPr>
              <a:t>New Brunswick</a:t>
            </a:r>
            <a:r>
              <a:rPr lang="en-US" sz="1200" b="0" i="0" kern="1200" dirty="0">
                <a:solidFill>
                  <a:schemeClr val="tx1"/>
                </a:solidFill>
                <a:latin typeface="+mn-lt"/>
                <a:ea typeface="+mn-ea"/>
                <a:cs typeface="+mn-cs"/>
              </a:rPr>
              <a:t>. Broussard organized a </a:t>
            </a:r>
            <a:r>
              <a:rPr lang="en-US" sz="1200" b="0" i="0" u="none" strike="noStrike" kern="1200" dirty="0">
                <a:solidFill>
                  <a:schemeClr val="tx1"/>
                </a:solidFill>
                <a:latin typeface="+mn-lt"/>
                <a:ea typeface="+mn-ea"/>
                <a:cs typeface="+mn-cs"/>
                <a:hlinkClick r:id="rId19" tooltip="Military history of the Mi’kmaq people"/>
              </a:rPr>
              <a:t>Mi'kmaq</a:t>
            </a:r>
            <a:r>
              <a:rPr lang="en-US" sz="1200" b="0" i="0" kern="1200" dirty="0">
                <a:solidFill>
                  <a:schemeClr val="tx1"/>
                </a:solidFill>
                <a:latin typeface="+mn-lt"/>
                <a:ea typeface="+mn-ea"/>
                <a:cs typeface="+mn-cs"/>
              </a:rPr>
              <a:t> and </a:t>
            </a:r>
            <a:r>
              <a:rPr lang="en-US" sz="1200" b="0" i="0" u="none" strike="noStrike" kern="1200" dirty="0">
                <a:solidFill>
                  <a:schemeClr val="tx1"/>
                </a:solidFill>
                <a:latin typeface="+mn-lt"/>
                <a:ea typeface="+mn-ea"/>
                <a:cs typeface="+mn-cs"/>
                <a:hlinkClick r:id="rId20" tooltip="Military history of the Acadians"/>
              </a:rPr>
              <a:t>Acadian militias</a:t>
            </a:r>
            <a:r>
              <a:rPr lang="en-US" sz="1200" b="0" i="0" kern="1200" dirty="0">
                <a:solidFill>
                  <a:schemeClr val="tx1"/>
                </a:solidFill>
                <a:latin typeface="+mn-lt"/>
                <a:ea typeface="+mn-ea"/>
                <a:cs typeface="+mn-cs"/>
              </a:rPr>
              <a:t> against the British through </a:t>
            </a:r>
            <a:r>
              <a:rPr lang="en-US" sz="1200" b="0" i="0" u="none" strike="noStrike" kern="1200" dirty="0">
                <a:solidFill>
                  <a:schemeClr val="tx1"/>
                </a:solidFill>
                <a:latin typeface="+mn-lt"/>
                <a:ea typeface="+mn-ea"/>
                <a:cs typeface="+mn-cs"/>
                <a:hlinkClick r:id="rId21" tooltip="King George's War"/>
              </a:rPr>
              <a:t>King George's War</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22" tooltip="Father Le Loutre's War"/>
              </a:rPr>
              <a:t>Father Le </a:t>
            </a:r>
            <a:r>
              <a:rPr lang="en-US" sz="1200" b="0" i="0" u="none" strike="noStrike" kern="1200" dirty="0" err="1">
                <a:solidFill>
                  <a:schemeClr val="tx1"/>
                </a:solidFill>
                <a:latin typeface="+mn-lt"/>
                <a:ea typeface="+mn-ea"/>
                <a:cs typeface="+mn-cs"/>
                <a:hlinkClick r:id="rId22" tooltip="Father Le Loutre's War"/>
              </a:rPr>
              <a:t>Loutre's</a:t>
            </a:r>
            <a:r>
              <a:rPr lang="en-US" sz="1200" b="0" i="0" u="none" strike="noStrike" kern="1200" dirty="0">
                <a:solidFill>
                  <a:schemeClr val="tx1"/>
                </a:solidFill>
                <a:latin typeface="+mn-lt"/>
                <a:ea typeface="+mn-ea"/>
                <a:cs typeface="+mn-cs"/>
                <a:hlinkClick r:id="rId22" tooltip="Father Le Loutre's War"/>
              </a:rPr>
              <a:t> War</a:t>
            </a:r>
            <a:r>
              <a:rPr lang="en-US" sz="1200" b="0" i="0" kern="1200" dirty="0">
                <a:solidFill>
                  <a:schemeClr val="tx1"/>
                </a:solidFill>
                <a:latin typeface="+mn-lt"/>
                <a:ea typeface="+mn-ea"/>
                <a:cs typeface="+mn-cs"/>
              </a:rPr>
              <a:t> and during the </a:t>
            </a:r>
            <a:r>
              <a:rPr lang="en-US" sz="1200" b="0" i="0" u="none" strike="noStrike" kern="1200" dirty="0">
                <a:solidFill>
                  <a:schemeClr val="tx1"/>
                </a:solidFill>
                <a:latin typeface="+mn-lt"/>
                <a:ea typeface="+mn-ea"/>
                <a:cs typeface="+mn-cs"/>
                <a:hlinkClick r:id="rId23" tooltip="French and Indian War"/>
              </a:rPr>
              <a:t>French and Indian War</a:t>
            </a:r>
            <a:r>
              <a:rPr lang="en-US" sz="1200" b="0" i="0" kern="1200" dirty="0">
                <a:solidFill>
                  <a:schemeClr val="tx1"/>
                </a:solidFill>
                <a:latin typeface="+mn-lt"/>
                <a:ea typeface="+mn-ea"/>
                <a:cs typeface="+mn-cs"/>
              </a:rPr>
              <a:t>. After the loss of Acadia to the British, he eventually led the first group of Acadians to southern Louisiana in present-day </a:t>
            </a:r>
            <a:r>
              <a:rPr lang="en-US" sz="1200" b="0" i="0" u="none" strike="noStrike" kern="1200" dirty="0">
                <a:solidFill>
                  <a:schemeClr val="tx1"/>
                </a:solidFill>
                <a:latin typeface="+mn-lt"/>
                <a:ea typeface="+mn-ea"/>
                <a:cs typeface="+mn-cs"/>
                <a:hlinkClick r:id="rId24" tooltip="United States"/>
              </a:rPr>
              <a:t>United States</a:t>
            </a:r>
            <a:r>
              <a:rPr lang="en-US" sz="1200" b="0" i="0" kern="1200" dirty="0">
                <a:solidFill>
                  <a:schemeClr val="tx1"/>
                </a:solidFill>
                <a:latin typeface="+mn-lt"/>
                <a:ea typeface="+mn-ea"/>
                <a:cs typeface="+mn-cs"/>
              </a:rPr>
              <a:t>. His name is sometimes presented as Joseph </a:t>
            </a:r>
            <a:r>
              <a:rPr lang="en-US" sz="1200" b="0" i="0" kern="1200" dirty="0" err="1">
                <a:solidFill>
                  <a:schemeClr val="tx1"/>
                </a:solidFill>
                <a:latin typeface="+mn-lt"/>
                <a:ea typeface="+mn-ea"/>
                <a:cs typeface="+mn-cs"/>
              </a:rPr>
              <a:t>Gaurhept</a:t>
            </a:r>
            <a:r>
              <a:rPr lang="en-US" sz="1200" b="0" i="0" kern="1200" dirty="0">
                <a:solidFill>
                  <a:schemeClr val="tx1"/>
                </a:solidFill>
                <a:latin typeface="+mn-lt"/>
                <a:ea typeface="+mn-ea"/>
                <a:cs typeface="+mn-cs"/>
              </a:rPr>
              <a:t> Broussard; this is likely the result of a transcription error.</a:t>
            </a:r>
            <a:r>
              <a:rPr lang="en-US" sz="1200" b="0" i="0" u="none" strike="noStrike" kern="1200" baseline="30000" dirty="0">
                <a:solidFill>
                  <a:schemeClr val="tx1"/>
                </a:solidFill>
                <a:latin typeface="+mn-lt"/>
                <a:ea typeface="+mn-ea"/>
                <a:cs typeface="+mn-cs"/>
                <a:hlinkClick r:id="rId3"/>
              </a:rPr>
              <a:t>[2]</a:t>
            </a:r>
            <a:r>
              <a:rPr lang="en-US" sz="1200" b="0" i="0" kern="1200" dirty="0">
                <a:solidFill>
                  <a:schemeClr val="tx1"/>
                </a:solidFill>
                <a:latin typeface="+mn-lt"/>
                <a:ea typeface="+mn-ea"/>
                <a:cs typeface="+mn-cs"/>
              </a:rPr>
              <a:t> Broussard is widely regarded as a hero and an important historical figure by both Acadians and Cajuns.</a:t>
            </a:r>
          </a:p>
          <a:p>
            <a:pPr rtl="0"/>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Life[</a:t>
            </a:r>
            <a:r>
              <a:rPr lang="en-US" sz="1200" b="0" i="0" u="none" strike="noStrike" kern="1200" dirty="0">
                <a:solidFill>
                  <a:schemeClr val="tx1"/>
                </a:solidFill>
                <a:latin typeface="+mn-lt"/>
                <a:ea typeface="+mn-ea"/>
                <a:cs typeface="+mn-cs"/>
                <a:hlinkClick r:id="rId25" tooltip="Edit section: Life"/>
              </a:rPr>
              <a:t>edit</a:t>
            </a:r>
            <a:r>
              <a:rPr lang="en-US" sz="1200" b="0" i="0" kern="1200" dirty="0">
                <a:solidFill>
                  <a:schemeClr val="tx1"/>
                </a:solidFill>
                <a:latin typeface="+mn-lt"/>
                <a:ea typeface="+mn-ea"/>
                <a:cs typeface="+mn-cs"/>
              </a:rPr>
              <a:t>]</a:t>
            </a:r>
          </a:p>
          <a:p>
            <a:pPr rtl="0"/>
            <a:r>
              <a:rPr lang="en-US" sz="1200" b="0" i="0" kern="1200" dirty="0">
                <a:solidFill>
                  <a:schemeClr val="tx1"/>
                </a:solidFill>
                <a:latin typeface="+mn-lt"/>
                <a:ea typeface="+mn-ea"/>
                <a:cs typeface="+mn-cs"/>
              </a:rPr>
              <a:t>Broussard was born in </a:t>
            </a:r>
            <a:r>
              <a:rPr lang="en-US" sz="1200" b="0" i="0" u="none" strike="noStrike" kern="1200" dirty="0">
                <a:solidFill>
                  <a:schemeClr val="tx1"/>
                </a:solidFill>
                <a:latin typeface="+mn-lt"/>
                <a:ea typeface="+mn-ea"/>
                <a:cs typeface="+mn-cs"/>
                <a:hlinkClick r:id="rId6" tooltip="Port-Royal (Acadia)"/>
              </a:rPr>
              <a:t>Port-Royal, Nova Scotia</a:t>
            </a:r>
            <a:r>
              <a:rPr lang="en-US" sz="1200" b="0" i="0" kern="1200" dirty="0">
                <a:solidFill>
                  <a:schemeClr val="tx1"/>
                </a:solidFill>
                <a:latin typeface="+mn-lt"/>
                <a:ea typeface="+mn-ea"/>
                <a:cs typeface="+mn-cs"/>
              </a:rPr>
              <a:t> in 1702 to Jean-François Broussard and Catherine Richard. His father came from </a:t>
            </a:r>
            <a:r>
              <a:rPr lang="en-US" sz="1200" b="0" i="0" u="none" strike="noStrike" kern="1200" dirty="0">
                <a:solidFill>
                  <a:schemeClr val="tx1"/>
                </a:solidFill>
                <a:latin typeface="+mn-lt"/>
                <a:ea typeface="+mn-ea"/>
                <a:cs typeface="+mn-cs"/>
                <a:hlinkClick r:id="rId26" tooltip="Poitiers"/>
              </a:rPr>
              <a:t>Poitiers</a:t>
            </a:r>
            <a:r>
              <a:rPr lang="en-US" sz="1200" b="0" i="0" kern="1200" dirty="0">
                <a:solidFill>
                  <a:schemeClr val="tx1"/>
                </a:solidFill>
                <a:latin typeface="+mn-lt"/>
                <a:ea typeface="+mn-ea"/>
                <a:cs typeface="+mn-cs"/>
              </a:rPr>
              <a:t> and his mother was born in Port Royal. He lived much of his life at Le </a:t>
            </a:r>
            <a:r>
              <a:rPr lang="en-US" sz="1200" b="0" i="0" kern="1200" dirty="0" err="1">
                <a:solidFill>
                  <a:schemeClr val="tx1"/>
                </a:solidFill>
                <a:latin typeface="+mn-lt"/>
                <a:ea typeface="+mn-ea"/>
                <a:cs typeface="+mn-cs"/>
              </a:rPr>
              <a:t>Cran</a:t>
            </a:r>
            <a:r>
              <a:rPr lang="en-US" sz="1200" b="0" i="0" kern="1200" dirty="0">
                <a:solidFill>
                  <a:schemeClr val="tx1"/>
                </a:solidFill>
                <a:latin typeface="+mn-lt"/>
                <a:ea typeface="+mn-ea"/>
                <a:cs typeface="+mn-cs"/>
              </a:rPr>
              <a:t> (present-day </a:t>
            </a:r>
            <a:r>
              <a:rPr lang="en-US" sz="1200" b="0" i="0" u="none" strike="noStrike" kern="1200" dirty="0" err="1">
                <a:solidFill>
                  <a:schemeClr val="tx1"/>
                </a:solidFill>
                <a:latin typeface="+mn-lt"/>
                <a:ea typeface="+mn-ea"/>
                <a:cs typeface="+mn-cs"/>
                <a:hlinkClick r:id="rId27" tooltip="Stoney Creek, New Brunswick"/>
              </a:rPr>
              <a:t>Stoney</a:t>
            </a:r>
            <a:r>
              <a:rPr lang="en-US" sz="1200" b="0" i="0" u="none" strike="noStrike" kern="1200" dirty="0">
                <a:solidFill>
                  <a:schemeClr val="tx1"/>
                </a:solidFill>
                <a:latin typeface="+mn-lt"/>
                <a:ea typeface="+mn-ea"/>
                <a:cs typeface="+mn-cs"/>
                <a:hlinkClick r:id="rId27" tooltip="Stoney Creek, New Brunswick"/>
              </a:rPr>
              <a:t> Creek</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28" tooltip="Albert County, New Brunswick"/>
              </a:rPr>
              <a:t>Albert County, New Brunswick</a:t>
            </a:r>
            <a:r>
              <a:rPr lang="en-US" sz="1200" b="0" i="0" kern="1200" dirty="0">
                <a:solidFill>
                  <a:schemeClr val="tx1"/>
                </a:solidFill>
                <a:latin typeface="+mn-lt"/>
                <a:ea typeface="+mn-ea"/>
                <a:cs typeface="+mn-cs"/>
              </a:rPr>
              <a:t>), along the </a:t>
            </a:r>
            <a:r>
              <a:rPr lang="en-US" sz="1200" b="0" i="0" u="none" strike="noStrike" kern="1200" dirty="0" err="1">
                <a:solidFill>
                  <a:schemeClr val="tx1"/>
                </a:solidFill>
                <a:latin typeface="+mn-lt"/>
                <a:ea typeface="+mn-ea"/>
                <a:cs typeface="+mn-cs"/>
                <a:hlinkClick r:id="rId29" tooltip="Petitcodiac River"/>
              </a:rPr>
              <a:t>Petitcodiac</a:t>
            </a:r>
            <a:r>
              <a:rPr lang="en-US" sz="1200" b="0" i="0" u="none" strike="noStrike" kern="1200" dirty="0">
                <a:solidFill>
                  <a:schemeClr val="tx1"/>
                </a:solidFill>
                <a:latin typeface="+mn-lt"/>
                <a:ea typeface="+mn-ea"/>
                <a:cs typeface="+mn-cs"/>
                <a:hlinkClick r:id="rId29" tooltip="Petitcodiac River"/>
              </a:rPr>
              <a:t> River</a:t>
            </a:r>
            <a:r>
              <a:rPr lang="en-US" sz="1200" b="0" i="0" kern="1200" dirty="0">
                <a:solidFill>
                  <a:schemeClr val="tx1"/>
                </a:solidFill>
                <a:latin typeface="+mn-lt"/>
                <a:ea typeface="+mn-ea"/>
                <a:cs typeface="+mn-cs"/>
              </a:rPr>
              <a:t> with his wife Agnes and their eleven children.</a:t>
            </a:r>
          </a:p>
          <a:p>
            <a:pPr rtl="0"/>
            <a:r>
              <a:rPr lang="en-US" sz="1200" b="0" i="0" kern="1200" dirty="0">
                <a:solidFill>
                  <a:schemeClr val="tx1"/>
                </a:solidFill>
                <a:latin typeface="+mn-lt"/>
                <a:ea typeface="+mn-ea"/>
                <a:cs typeface="+mn-cs"/>
              </a:rPr>
              <a:t>During </a:t>
            </a:r>
            <a:r>
              <a:rPr lang="en-US" sz="1200" b="0" i="0" u="none" strike="noStrike" kern="1200" dirty="0">
                <a:solidFill>
                  <a:schemeClr val="tx1"/>
                </a:solidFill>
                <a:latin typeface="+mn-lt"/>
                <a:ea typeface="+mn-ea"/>
                <a:cs typeface="+mn-cs"/>
                <a:hlinkClick r:id="rId30" tooltip="Father Rale's War"/>
              </a:rPr>
              <a:t>Father Rale's War</a:t>
            </a:r>
            <a:r>
              <a:rPr lang="en-US" sz="1200" b="0" i="0" kern="1200" dirty="0">
                <a:solidFill>
                  <a:schemeClr val="tx1"/>
                </a:solidFill>
                <a:latin typeface="+mn-lt"/>
                <a:ea typeface="+mn-ea"/>
                <a:cs typeface="+mn-cs"/>
              </a:rPr>
              <a:t>, Broussard participated in a raid on </a:t>
            </a:r>
            <a:r>
              <a:rPr lang="en-US" sz="1200" b="0" i="0" u="none" strike="noStrike" kern="1200" dirty="0">
                <a:solidFill>
                  <a:schemeClr val="tx1"/>
                </a:solidFill>
                <a:latin typeface="+mn-lt"/>
                <a:ea typeface="+mn-ea"/>
                <a:cs typeface="+mn-cs"/>
                <a:hlinkClick r:id="rId31" tooltip="Annapolis Royal, Nova Scotia"/>
              </a:rPr>
              <a:t>Annapolis Royal, Nova Scotia</a:t>
            </a:r>
            <a:r>
              <a:rPr lang="en-US" sz="1200" b="0" i="0" kern="1200" dirty="0">
                <a:solidFill>
                  <a:schemeClr val="tx1"/>
                </a:solidFill>
                <a:latin typeface="+mn-lt"/>
                <a:ea typeface="+mn-ea"/>
                <a:cs typeface="+mn-cs"/>
              </a:rPr>
              <a:t> (1724).</a:t>
            </a:r>
            <a:r>
              <a:rPr lang="en-US" sz="1200" b="0" i="0" u="none" strike="noStrike" kern="1200" baseline="30000" dirty="0">
                <a:solidFill>
                  <a:schemeClr val="tx1"/>
                </a:solidFill>
                <a:latin typeface="+mn-lt"/>
                <a:ea typeface="+mn-ea"/>
                <a:cs typeface="+mn-cs"/>
                <a:hlinkClick r:id="rId3"/>
              </a:rPr>
              <a:t>[3]</a:t>
            </a:r>
            <a:endParaRPr lang="en-US" sz="1200" b="0" i="0" kern="1200" dirty="0">
              <a:solidFill>
                <a:schemeClr val="tx1"/>
              </a:solidFill>
              <a:latin typeface="+mn-lt"/>
              <a:ea typeface="+mn-ea"/>
              <a:cs typeface="+mn-cs"/>
            </a:endParaRPr>
          </a:p>
          <a:p>
            <a:pPr rtl="0"/>
            <a:endParaRPr lang="en-US" sz="1200" b="1" i="0" kern="1200" dirty="0">
              <a:solidFill>
                <a:schemeClr val="tx1"/>
              </a:solidFill>
              <a:latin typeface="+mn-lt"/>
              <a:ea typeface="+mn-ea"/>
              <a:cs typeface="+mn-cs"/>
            </a:endParaRPr>
          </a:p>
          <a:p>
            <a:pPr rtl="0"/>
            <a:r>
              <a:rPr lang="en-US" sz="1200" b="1" i="0" kern="1200" dirty="0">
                <a:solidFill>
                  <a:schemeClr val="tx1"/>
                </a:solidFill>
                <a:latin typeface="+mn-lt"/>
                <a:ea typeface="+mn-ea"/>
                <a:cs typeface="+mn-cs"/>
              </a:rPr>
              <a:t>King George's War</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32" tooltip="Edit section: King George's War"/>
              </a:rPr>
              <a:t>edit</a:t>
            </a:r>
            <a:r>
              <a:rPr lang="en-US" sz="1200" b="0" i="0" kern="1200" dirty="0">
                <a:solidFill>
                  <a:schemeClr val="tx1"/>
                </a:solidFill>
                <a:latin typeface="+mn-lt"/>
                <a:ea typeface="+mn-ea"/>
                <a:cs typeface="+mn-cs"/>
              </a:rPr>
              <a:t>]</a:t>
            </a:r>
            <a:endParaRPr lang="en-US" sz="1200" b="1"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During </a:t>
            </a:r>
            <a:r>
              <a:rPr lang="en-US" sz="1200" b="0" i="0" u="none" strike="noStrike" kern="1200" dirty="0">
                <a:solidFill>
                  <a:schemeClr val="tx1"/>
                </a:solidFill>
                <a:latin typeface="+mn-lt"/>
                <a:ea typeface="+mn-ea"/>
                <a:cs typeface="+mn-cs"/>
                <a:hlinkClick r:id="rId21" tooltip="King George's War"/>
              </a:rPr>
              <a:t>King George's War</a:t>
            </a:r>
            <a:r>
              <a:rPr lang="en-US" sz="1200" b="0" i="0" kern="1200" dirty="0">
                <a:solidFill>
                  <a:schemeClr val="tx1"/>
                </a:solidFill>
                <a:latin typeface="+mn-lt"/>
                <a:ea typeface="+mn-ea"/>
                <a:cs typeface="+mn-cs"/>
              </a:rPr>
              <a:t>, under the leadership of French priest </a:t>
            </a:r>
            <a:r>
              <a:rPr lang="en-US" sz="1200" b="0" i="0" u="none" strike="noStrike" kern="1200" dirty="0">
                <a:solidFill>
                  <a:schemeClr val="tx1"/>
                </a:solidFill>
                <a:latin typeface="+mn-lt"/>
                <a:ea typeface="+mn-ea"/>
                <a:cs typeface="+mn-cs"/>
                <a:hlinkClick r:id="rId33" tooltip="Jean-Louis Le Loutre"/>
              </a:rPr>
              <a:t>Jean-Louis Le Loutre</a:t>
            </a:r>
            <a:r>
              <a:rPr lang="en-US" sz="1200" b="0" i="0" kern="1200" dirty="0">
                <a:solidFill>
                  <a:schemeClr val="tx1"/>
                </a:solidFill>
                <a:latin typeface="+mn-lt"/>
                <a:ea typeface="+mn-ea"/>
                <a:cs typeface="+mn-cs"/>
              </a:rPr>
              <a:t>, Broussard began actively resisting the British occupation of Acadia. Broussard's forces often included </a:t>
            </a:r>
            <a:r>
              <a:rPr lang="en-US" sz="1200" b="0" i="0" u="none" strike="noStrike" kern="1200" dirty="0">
                <a:solidFill>
                  <a:schemeClr val="tx1"/>
                </a:solidFill>
                <a:latin typeface="+mn-lt"/>
                <a:ea typeface="+mn-ea"/>
                <a:cs typeface="+mn-cs"/>
                <a:hlinkClick r:id="rId34" tooltip="Mi'kmaq people"/>
              </a:rPr>
              <a:t>Mi'kmaq</a:t>
            </a:r>
            <a:r>
              <a:rPr lang="en-US" sz="1200" b="0" i="0" kern="1200" dirty="0">
                <a:solidFill>
                  <a:schemeClr val="tx1"/>
                </a:solidFill>
                <a:latin typeface="+mn-lt"/>
                <a:ea typeface="+mn-ea"/>
                <a:cs typeface="+mn-cs"/>
              </a:rPr>
              <a:t> allies in their resistance against the British. In 1747 he participated in and was later charged for his involvement with the </a:t>
            </a:r>
            <a:r>
              <a:rPr lang="en-US" sz="1200" b="0" i="0" u="none" strike="noStrike" kern="1200" dirty="0">
                <a:solidFill>
                  <a:schemeClr val="tx1"/>
                </a:solidFill>
                <a:latin typeface="+mn-lt"/>
                <a:ea typeface="+mn-ea"/>
                <a:cs typeface="+mn-cs"/>
                <a:hlinkClick r:id="rId35" tooltip="Battle of Grand Pré"/>
              </a:rPr>
              <a:t>Battle of Grand Pré</a:t>
            </a:r>
            <a:r>
              <a:rPr lang="en-US" sz="1200" b="0" i="0" kern="1200" dirty="0">
                <a:solidFill>
                  <a:schemeClr val="tx1"/>
                </a:solidFill>
                <a:latin typeface="+mn-lt"/>
                <a:ea typeface="+mn-ea"/>
                <a:cs typeface="+mn-cs"/>
              </a:rPr>
              <a:t>. (see </a:t>
            </a:r>
            <a:r>
              <a:rPr lang="en-US" sz="1200" b="0" i="0" u="none" strike="noStrike" kern="1200" dirty="0">
                <a:solidFill>
                  <a:schemeClr val="tx1"/>
                </a:solidFill>
                <a:latin typeface="+mn-lt"/>
                <a:ea typeface="+mn-ea"/>
                <a:cs typeface="+mn-cs"/>
                <a:hlinkClick r:id="rId36" tooltip="History of the Acadians"/>
              </a:rPr>
              <a:t>History of the Acadians</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[1][4]</a:t>
            </a:r>
            <a:endParaRPr lang="en-US" sz="1200" b="0" i="0" kern="1200" dirty="0">
              <a:solidFill>
                <a:schemeClr val="tx1"/>
              </a:solidFill>
              <a:latin typeface="+mn-lt"/>
              <a:ea typeface="+mn-ea"/>
              <a:cs typeface="+mn-cs"/>
            </a:endParaRPr>
          </a:p>
          <a:p>
            <a:pPr rtl="0"/>
            <a:endParaRPr lang="en-US" sz="1200" b="1" i="0" kern="1200" dirty="0">
              <a:solidFill>
                <a:schemeClr val="tx1"/>
              </a:solidFill>
              <a:latin typeface="+mn-lt"/>
              <a:ea typeface="+mn-ea"/>
              <a:cs typeface="+mn-cs"/>
            </a:endParaRPr>
          </a:p>
          <a:p>
            <a:pPr rtl="0"/>
            <a:r>
              <a:rPr lang="en-US" sz="1200" b="1" i="0" kern="1200" dirty="0">
                <a:solidFill>
                  <a:schemeClr val="tx1"/>
                </a:solidFill>
                <a:latin typeface="+mn-lt"/>
                <a:ea typeface="+mn-ea"/>
                <a:cs typeface="+mn-cs"/>
              </a:rPr>
              <a:t>Father Le </a:t>
            </a:r>
            <a:r>
              <a:rPr lang="en-US" sz="1200" b="1" i="0" kern="1200" dirty="0" err="1">
                <a:solidFill>
                  <a:schemeClr val="tx1"/>
                </a:solidFill>
                <a:latin typeface="+mn-lt"/>
                <a:ea typeface="+mn-ea"/>
                <a:cs typeface="+mn-cs"/>
              </a:rPr>
              <a:t>Loutre's</a:t>
            </a:r>
            <a:r>
              <a:rPr lang="en-US" sz="1200" b="1" i="0" kern="1200" dirty="0">
                <a:solidFill>
                  <a:schemeClr val="tx1"/>
                </a:solidFill>
                <a:latin typeface="+mn-lt"/>
                <a:ea typeface="+mn-ea"/>
                <a:cs typeface="+mn-cs"/>
              </a:rPr>
              <a:t> War</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37" tooltip="Edit section: Father Le Loutre's War"/>
              </a:rPr>
              <a:t>edit</a:t>
            </a:r>
            <a:r>
              <a:rPr lang="en-US" sz="1200" b="0" i="0" kern="1200" dirty="0">
                <a:solidFill>
                  <a:schemeClr val="tx1"/>
                </a:solidFill>
                <a:latin typeface="+mn-lt"/>
                <a:ea typeface="+mn-ea"/>
                <a:cs typeface="+mn-cs"/>
              </a:rPr>
              <a:t>]</a:t>
            </a:r>
            <a:endParaRPr lang="en-US" sz="1200" b="1"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During </a:t>
            </a:r>
            <a:r>
              <a:rPr lang="en-US" sz="1200" b="0" i="0" u="none" strike="noStrike" kern="1200" dirty="0">
                <a:solidFill>
                  <a:schemeClr val="tx1"/>
                </a:solidFill>
                <a:latin typeface="+mn-lt"/>
                <a:ea typeface="+mn-ea"/>
                <a:cs typeface="+mn-cs"/>
                <a:hlinkClick r:id="rId22" tooltip="Father Le Loutre's War"/>
              </a:rPr>
              <a:t>Father Le </a:t>
            </a:r>
            <a:r>
              <a:rPr lang="en-US" sz="1200" b="0" i="0" u="none" strike="noStrike" kern="1200" dirty="0" err="1">
                <a:solidFill>
                  <a:schemeClr val="tx1"/>
                </a:solidFill>
                <a:latin typeface="+mn-lt"/>
                <a:ea typeface="+mn-ea"/>
                <a:cs typeface="+mn-cs"/>
                <a:hlinkClick r:id="rId22" tooltip="Father Le Loutre's War"/>
              </a:rPr>
              <a:t>Loutre's</a:t>
            </a:r>
            <a:r>
              <a:rPr lang="en-US" sz="1200" b="0" i="0" u="none" strike="noStrike" kern="1200" dirty="0">
                <a:solidFill>
                  <a:schemeClr val="tx1"/>
                </a:solidFill>
                <a:latin typeface="+mn-lt"/>
                <a:ea typeface="+mn-ea"/>
                <a:cs typeface="+mn-cs"/>
                <a:hlinkClick r:id="rId22" tooltip="Father Le Loutre's War"/>
              </a:rPr>
              <a:t> War</a:t>
            </a:r>
            <a:r>
              <a:rPr lang="en-US" sz="1200" b="0" i="0" kern="1200" dirty="0">
                <a:solidFill>
                  <a:schemeClr val="tx1"/>
                </a:solidFill>
                <a:latin typeface="+mn-lt"/>
                <a:ea typeface="+mn-ea"/>
                <a:cs typeface="+mn-cs"/>
              </a:rPr>
              <a:t>, after the construction of </a:t>
            </a:r>
            <a:r>
              <a:rPr lang="en-US" sz="1200" b="0" i="0" u="none" strike="noStrike" kern="1200" dirty="0">
                <a:solidFill>
                  <a:schemeClr val="tx1"/>
                </a:solidFill>
                <a:latin typeface="+mn-lt"/>
                <a:ea typeface="+mn-ea"/>
                <a:cs typeface="+mn-cs"/>
                <a:hlinkClick r:id="rId38" tooltip="Fort Beausejour"/>
              </a:rPr>
              <a:t>Fort </a:t>
            </a:r>
            <a:r>
              <a:rPr lang="en-US" sz="1200" b="0" i="0" u="none" strike="noStrike" kern="1200" dirty="0" err="1">
                <a:solidFill>
                  <a:schemeClr val="tx1"/>
                </a:solidFill>
                <a:latin typeface="+mn-lt"/>
                <a:ea typeface="+mn-ea"/>
                <a:cs typeface="+mn-cs"/>
                <a:hlinkClick r:id="rId38" tooltip="Fort Beausejour"/>
              </a:rPr>
              <a:t>Beausejour</a:t>
            </a:r>
            <a:r>
              <a:rPr lang="en-US" sz="1200" b="0" i="0" kern="1200" dirty="0">
                <a:solidFill>
                  <a:schemeClr val="tx1"/>
                </a:solidFill>
                <a:latin typeface="+mn-lt"/>
                <a:ea typeface="+mn-ea"/>
                <a:cs typeface="+mn-cs"/>
              </a:rPr>
              <a:t> in 1751, Broussard joined </a:t>
            </a:r>
            <a:r>
              <a:rPr lang="en-US" sz="1200" b="0" i="0" u="none" strike="noStrike" kern="1200" dirty="0">
                <a:solidFill>
                  <a:schemeClr val="tx1"/>
                </a:solidFill>
                <a:latin typeface="+mn-lt"/>
                <a:ea typeface="+mn-ea"/>
                <a:cs typeface="+mn-cs"/>
                <a:hlinkClick r:id="rId33" tooltip="Jean-Louis Le Loutre"/>
              </a:rPr>
              <a:t>Jean-Louis Le Loutre</a:t>
            </a:r>
            <a:r>
              <a:rPr lang="en-US" sz="1200" b="0" i="0" kern="1200" dirty="0">
                <a:solidFill>
                  <a:schemeClr val="tx1"/>
                </a:solidFill>
                <a:latin typeface="+mn-lt"/>
                <a:ea typeface="+mn-ea"/>
                <a:cs typeface="+mn-cs"/>
              </a:rPr>
              <a:t> at </a:t>
            </a:r>
            <a:r>
              <a:rPr lang="en-US" sz="1200" b="0" i="0" kern="1200" dirty="0" err="1">
                <a:solidFill>
                  <a:schemeClr val="tx1"/>
                </a:solidFill>
                <a:latin typeface="+mn-lt"/>
                <a:ea typeface="+mn-ea"/>
                <a:cs typeface="+mn-cs"/>
              </a:rPr>
              <a:t>Beausejour</a:t>
            </a:r>
            <a:r>
              <a:rPr lang="en-US" sz="1200" b="0" i="0" kern="1200" dirty="0">
                <a:solidFill>
                  <a:schemeClr val="tx1"/>
                </a:solidFill>
                <a:latin typeface="+mn-lt"/>
                <a:ea typeface="+mn-ea"/>
                <a:cs typeface="+mn-cs"/>
              </a:rPr>
              <a:t>. In an effort to stop the British movement into Acadia, in 1749 Broussard was involved in one of the first raids on </a:t>
            </a:r>
            <a:r>
              <a:rPr lang="en-US" sz="1200" b="0" i="0" u="none" strike="noStrike" kern="1200" dirty="0">
                <a:solidFill>
                  <a:schemeClr val="tx1"/>
                </a:solidFill>
                <a:latin typeface="+mn-lt"/>
                <a:ea typeface="+mn-ea"/>
                <a:cs typeface="+mn-cs"/>
                <a:hlinkClick r:id="rId39" tooltip="Raid on Dartmouth (1751)"/>
              </a:rPr>
              <a:t>Dartmouth, Nova Scotia</a:t>
            </a:r>
            <a:r>
              <a:rPr lang="en-US" sz="1200" b="0" i="0" kern="1200" dirty="0">
                <a:solidFill>
                  <a:schemeClr val="tx1"/>
                </a:solidFill>
                <a:latin typeface="+mn-lt"/>
                <a:ea typeface="+mn-ea"/>
                <a:cs typeface="+mn-cs"/>
              </a:rPr>
              <a:t> which resulted in the deaths of five British settlers.</a:t>
            </a:r>
            <a:r>
              <a:rPr lang="en-US" sz="1200" b="0" i="0" u="none" strike="noStrike" kern="1200" baseline="30000" dirty="0">
                <a:solidFill>
                  <a:schemeClr val="tx1"/>
                </a:solidFill>
                <a:latin typeface="+mn-lt"/>
                <a:ea typeface="+mn-ea"/>
                <a:cs typeface="+mn-cs"/>
                <a:hlinkClick r:id="rId3"/>
              </a:rPr>
              <a:t>[5]</a:t>
            </a:r>
            <a:r>
              <a:rPr lang="en-US" sz="1200" b="0" i="0" kern="1200" dirty="0">
                <a:solidFill>
                  <a:schemeClr val="tx1"/>
                </a:solidFill>
                <a:latin typeface="+mn-lt"/>
                <a:ea typeface="+mn-ea"/>
                <a:cs typeface="+mn-cs"/>
              </a:rPr>
              <a:t> The following year, Broussard was in the </a:t>
            </a:r>
            <a:r>
              <a:rPr lang="en-US" sz="1200" b="0" i="0" u="none" strike="noStrike" kern="1200" dirty="0">
                <a:solidFill>
                  <a:schemeClr val="tx1"/>
                </a:solidFill>
                <a:latin typeface="+mn-lt"/>
                <a:ea typeface="+mn-ea"/>
                <a:cs typeface="+mn-cs"/>
                <a:hlinkClick r:id="rId40" tooltip="Battle at Chignecto"/>
              </a:rPr>
              <a:t>Battle at Chignecto</a:t>
            </a:r>
            <a:r>
              <a:rPr lang="en-US" sz="1200" b="0" i="0" kern="1200" dirty="0">
                <a:solidFill>
                  <a:schemeClr val="tx1"/>
                </a:solidFill>
                <a:latin typeface="+mn-lt"/>
                <a:ea typeface="+mn-ea"/>
                <a:cs typeface="+mn-cs"/>
              </a:rPr>
              <a:t> and then shortly afterward he led sixty Mi'kmaq and Acadians to attack Dartmouth again, in what would be known as the </a:t>
            </a:r>
            <a:r>
              <a:rPr lang="en-US" sz="1200" b="0" i="0" u="none" strike="noStrike" kern="1200" dirty="0">
                <a:solidFill>
                  <a:schemeClr val="tx1"/>
                </a:solidFill>
                <a:latin typeface="+mn-lt"/>
                <a:ea typeface="+mn-ea"/>
                <a:cs typeface="+mn-cs"/>
                <a:hlinkClick r:id="rId39" tooltip="Raid on Dartmouth (1751)"/>
              </a:rPr>
              <a:t>"Dartmouth Massacre"</a:t>
            </a:r>
            <a:r>
              <a:rPr lang="en-US" sz="1200" b="0" i="0" kern="1200" dirty="0">
                <a:solidFill>
                  <a:schemeClr val="tx1"/>
                </a:solidFill>
                <a:latin typeface="+mn-lt"/>
                <a:ea typeface="+mn-ea"/>
                <a:cs typeface="+mn-cs"/>
              </a:rPr>
              <a:t> (1751). Broussard and the others killed twenty British civilians and took more prisoners.</a:t>
            </a:r>
            <a:r>
              <a:rPr lang="en-US" sz="1200" b="0" i="0" u="none" strike="noStrike" kern="1200" baseline="30000" dirty="0">
                <a:solidFill>
                  <a:schemeClr val="tx1"/>
                </a:solidFill>
                <a:latin typeface="+mn-lt"/>
                <a:ea typeface="+mn-ea"/>
                <a:cs typeface="+mn-cs"/>
                <a:hlinkClick r:id="rId3"/>
              </a:rPr>
              <a:t>[6]</a:t>
            </a:r>
            <a:r>
              <a:rPr lang="en-US" sz="1200" b="0" i="0" kern="1200" dirty="0">
                <a:solidFill>
                  <a:schemeClr val="tx1"/>
                </a:solidFill>
                <a:latin typeface="+mn-lt"/>
                <a:ea typeface="+mn-ea"/>
                <a:cs typeface="+mn-cs"/>
              </a:rPr>
              <a:t> Cornwallis temporarily abandoned plans to settle Dartmouth.</a:t>
            </a:r>
            <a:r>
              <a:rPr lang="en-US" sz="1200" b="0" i="0" u="none" strike="noStrike" kern="1200" baseline="30000" dirty="0">
                <a:solidFill>
                  <a:schemeClr val="tx1"/>
                </a:solidFill>
                <a:latin typeface="+mn-lt"/>
                <a:ea typeface="+mn-ea"/>
                <a:cs typeface="+mn-cs"/>
                <a:hlinkClick r:id="rId3"/>
              </a:rPr>
              <a:t>[7]</a:t>
            </a:r>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In late April 1754, Beausoleil and a large band of Mi'kmaq and Acadians left Chignecto for </a:t>
            </a:r>
            <a:r>
              <a:rPr lang="en-US" sz="1200" b="0" i="0" kern="1200" dirty="0" err="1">
                <a:solidFill>
                  <a:schemeClr val="tx1"/>
                </a:solidFill>
                <a:latin typeface="+mn-lt"/>
                <a:ea typeface="+mn-ea"/>
                <a:cs typeface="+mn-cs"/>
              </a:rPr>
              <a:t>Lawrencetown</a:t>
            </a:r>
            <a:r>
              <a:rPr lang="en-US" sz="1200" b="0" i="0" kern="1200" dirty="0">
                <a:solidFill>
                  <a:schemeClr val="tx1"/>
                </a:solidFill>
                <a:latin typeface="+mn-lt"/>
                <a:ea typeface="+mn-ea"/>
                <a:cs typeface="+mn-cs"/>
              </a:rPr>
              <a:t>. They arrived in mid-May and in the night opened fired on the village. Beausoleil killed and scalped four British settlers and two soldiers. By August, as the raids continued, the residents and soldiers were withdrawn to Halifax.</a:t>
            </a:r>
            <a:r>
              <a:rPr lang="en-US" sz="1200" b="0" i="0" u="none" strike="noStrike" kern="1200" baseline="30000" dirty="0">
                <a:solidFill>
                  <a:schemeClr val="tx1"/>
                </a:solidFill>
                <a:latin typeface="+mn-lt"/>
                <a:ea typeface="+mn-ea"/>
                <a:cs typeface="+mn-cs"/>
                <a:hlinkClick r:id="rId3"/>
              </a:rPr>
              <a:t>[8]</a:t>
            </a:r>
            <a:endParaRPr lang="en-US" sz="1200" b="0" i="0" kern="1200" dirty="0">
              <a:solidFill>
                <a:schemeClr val="tx1"/>
              </a:solidFill>
              <a:latin typeface="+mn-lt"/>
              <a:ea typeface="+mn-ea"/>
              <a:cs typeface="+mn-cs"/>
            </a:endParaRPr>
          </a:p>
          <a:p>
            <a:pPr rtl="0"/>
            <a:endParaRPr lang="en-US" sz="1200" b="0" i="0" u="none" strike="noStrike" kern="1200" dirty="0">
              <a:solidFill>
                <a:schemeClr val="tx1"/>
              </a:solidFill>
              <a:latin typeface="+mn-lt"/>
              <a:ea typeface="+mn-ea"/>
              <a:cs typeface="+mn-cs"/>
              <a:hlinkClick r:id="rId41" tooltip="Action of 8 June 1755"/>
            </a:endParaRPr>
          </a:p>
          <a:p>
            <a:pPr rtl="0"/>
            <a:r>
              <a:rPr lang="en-US" sz="1200" b="0" i="0" u="none" strike="noStrike" kern="1200" dirty="0">
                <a:solidFill>
                  <a:schemeClr val="tx1"/>
                </a:solidFill>
                <a:latin typeface="+mn-lt"/>
                <a:ea typeface="+mn-ea"/>
                <a:cs typeface="+mn-cs"/>
                <a:hlinkClick r:id="rId41" tooltip="Action of 8 June 1755"/>
              </a:rPr>
              <a:t>Capture of French ships </a:t>
            </a:r>
            <a:r>
              <a:rPr lang="en-US" sz="1200" b="0" i="0" u="none" strike="noStrike" kern="1200" dirty="0" err="1">
                <a:solidFill>
                  <a:schemeClr val="tx1"/>
                </a:solidFill>
                <a:latin typeface="+mn-lt"/>
                <a:ea typeface="+mn-ea"/>
                <a:cs typeface="+mn-cs"/>
                <a:hlinkClick r:id="rId41" tooltip="Action of 8 June 1755"/>
              </a:rPr>
              <a:t>Alcide</a:t>
            </a:r>
            <a:r>
              <a:rPr lang="en-US" sz="1200" b="0" i="0" u="none" strike="noStrike" kern="1200" dirty="0">
                <a:solidFill>
                  <a:schemeClr val="tx1"/>
                </a:solidFill>
                <a:latin typeface="+mn-lt"/>
                <a:ea typeface="+mn-ea"/>
                <a:cs typeface="+mn-cs"/>
                <a:hlinkClick r:id="rId41" tooltip="Action of 8 June 1755"/>
              </a:rPr>
              <a:t> and Lys</a:t>
            </a:r>
            <a:r>
              <a:rPr lang="en-US" sz="1200" b="0" i="0" kern="1200" dirty="0">
                <a:solidFill>
                  <a:schemeClr val="tx1"/>
                </a:solidFill>
                <a:latin typeface="+mn-lt"/>
                <a:ea typeface="+mn-ea"/>
                <a:cs typeface="+mn-cs"/>
              </a:rPr>
              <a:t> off Newfoundland. The ships were carrying war supplies for Acadians and Mi'kmaq</a:t>
            </a:r>
          </a:p>
          <a:p>
            <a:pPr rtl="0"/>
            <a:r>
              <a:rPr lang="en-US" sz="1200" b="0" i="0" kern="1200" dirty="0">
                <a:solidFill>
                  <a:schemeClr val="tx1"/>
                </a:solidFill>
                <a:latin typeface="+mn-lt"/>
                <a:ea typeface="+mn-ea"/>
                <a:cs typeface="+mn-cs"/>
              </a:rPr>
              <a:t>In the </a:t>
            </a:r>
            <a:r>
              <a:rPr lang="en-US" sz="1200" b="0" i="0" u="none" strike="noStrike" kern="1200" dirty="0">
                <a:solidFill>
                  <a:schemeClr val="tx1"/>
                </a:solidFill>
                <a:latin typeface="+mn-lt"/>
                <a:ea typeface="+mn-ea"/>
                <a:cs typeface="+mn-cs"/>
                <a:hlinkClick r:id="rId41" tooltip="Action of 8 June 1755"/>
              </a:rPr>
              <a:t>Action of 8 June 1755</a:t>
            </a:r>
            <a:r>
              <a:rPr lang="en-US" sz="1200" b="0" i="0" kern="1200" dirty="0">
                <a:solidFill>
                  <a:schemeClr val="tx1"/>
                </a:solidFill>
                <a:latin typeface="+mn-lt"/>
                <a:ea typeface="+mn-ea"/>
                <a:cs typeface="+mn-cs"/>
              </a:rPr>
              <a:t>, a naval battle off </a:t>
            </a:r>
            <a:r>
              <a:rPr lang="en-US" sz="1200" b="0" i="0" u="none" strike="noStrike" kern="1200" dirty="0">
                <a:solidFill>
                  <a:schemeClr val="tx1"/>
                </a:solidFill>
                <a:latin typeface="+mn-lt"/>
                <a:ea typeface="+mn-ea"/>
                <a:cs typeface="+mn-cs"/>
                <a:hlinkClick r:id="rId42" tooltip="Cape Race"/>
              </a:rPr>
              <a:t>Cape Race</a:t>
            </a:r>
            <a:r>
              <a:rPr lang="en-US" sz="1200" b="0" i="0" kern="1200" dirty="0">
                <a:solidFill>
                  <a:schemeClr val="tx1"/>
                </a:solidFill>
                <a:latin typeface="+mn-lt"/>
                <a:ea typeface="+mn-ea"/>
                <a:cs typeface="+mn-cs"/>
              </a:rPr>
              <a:t>, Newfoundland, on board the French ships </a:t>
            </a:r>
            <a:r>
              <a:rPr lang="en-US" sz="1200" b="0" i="0" kern="1200" dirty="0" err="1">
                <a:solidFill>
                  <a:schemeClr val="tx1"/>
                </a:solidFill>
                <a:latin typeface="+mn-lt"/>
                <a:ea typeface="+mn-ea"/>
                <a:cs typeface="+mn-cs"/>
              </a:rPr>
              <a:t>Alcide</a:t>
            </a:r>
            <a:r>
              <a:rPr lang="en-US" sz="1200" b="0" i="0" kern="1200" dirty="0">
                <a:solidFill>
                  <a:schemeClr val="tx1"/>
                </a:solidFill>
                <a:latin typeface="+mn-lt"/>
                <a:ea typeface="+mn-ea"/>
                <a:cs typeface="+mn-cs"/>
              </a:rPr>
              <a:t> and Lys were found 10,000 scalping knives for Acadians and Indians serving under Chief </a:t>
            </a:r>
            <a:r>
              <a:rPr lang="en-US" sz="1200" b="0" i="0" u="none" strike="noStrike" kern="1200" dirty="0">
                <a:solidFill>
                  <a:schemeClr val="tx1"/>
                </a:solidFill>
                <a:latin typeface="+mn-lt"/>
                <a:ea typeface="+mn-ea"/>
                <a:cs typeface="+mn-cs"/>
                <a:hlinkClick r:id="rId43" tooltip="Jean-Baptiste Cope"/>
              </a:rPr>
              <a:t>Jean-</a:t>
            </a:r>
            <a:r>
              <a:rPr lang="en-US" sz="1200" b="0" i="0" u="none" strike="noStrike" kern="1200" dirty="0" err="1">
                <a:solidFill>
                  <a:schemeClr val="tx1"/>
                </a:solidFill>
                <a:latin typeface="+mn-lt"/>
                <a:ea typeface="+mn-ea"/>
                <a:cs typeface="+mn-cs"/>
                <a:hlinkClick r:id="rId43" tooltip="Jean-Baptiste Cope"/>
              </a:rPr>
              <a:t>Baptiste</a:t>
            </a:r>
            <a:r>
              <a:rPr lang="en-US" sz="1200" b="0" i="0" u="none" strike="noStrike" kern="1200" dirty="0">
                <a:solidFill>
                  <a:schemeClr val="tx1"/>
                </a:solidFill>
                <a:latin typeface="+mn-lt"/>
                <a:ea typeface="+mn-ea"/>
                <a:cs typeface="+mn-cs"/>
                <a:hlinkClick r:id="rId43" tooltip="Jean-Baptiste Cope"/>
              </a:rPr>
              <a:t> Cope</a:t>
            </a:r>
            <a:r>
              <a:rPr lang="en-US" sz="1200" b="0" i="0" kern="1200" dirty="0">
                <a:solidFill>
                  <a:schemeClr val="tx1"/>
                </a:solidFill>
                <a:latin typeface="+mn-lt"/>
                <a:ea typeface="+mn-ea"/>
                <a:cs typeface="+mn-cs"/>
              </a:rPr>
              <a:t> and Acadian Beausoleil as they continue to fight Father Le </a:t>
            </a:r>
            <a:r>
              <a:rPr lang="en-US" sz="1200" b="0" i="0" kern="1200" dirty="0" err="1">
                <a:solidFill>
                  <a:schemeClr val="tx1"/>
                </a:solidFill>
                <a:latin typeface="+mn-lt"/>
                <a:ea typeface="+mn-ea"/>
                <a:cs typeface="+mn-cs"/>
              </a:rPr>
              <a:t>Loutre's</a:t>
            </a:r>
            <a:r>
              <a:rPr lang="en-US" sz="1200" b="0" i="0" kern="1200" dirty="0">
                <a:solidFill>
                  <a:schemeClr val="tx1"/>
                </a:solidFill>
                <a:latin typeface="+mn-lt"/>
                <a:ea typeface="+mn-ea"/>
                <a:cs typeface="+mn-cs"/>
              </a:rPr>
              <a:t> War.</a:t>
            </a:r>
            <a:r>
              <a:rPr lang="en-US" sz="1200" b="0" i="0" u="none" strike="noStrike" kern="1200" baseline="30000" dirty="0">
                <a:solidFill>
                  <a:schemeClr val="tx1"/>
                </a:solidFill>
                <a:latin typeface="+mn-lt"/>
                <a:ea typeface="+mn-ea"/>
                <a:cs typeface="+mn-cs"/>
                <a:hlinkClick r:id="rId3"/>
              </a:rPr>
              <a:t>[9]</a:t>
            </a:r>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Broussard was also active in the fight against Lieutenant Colonel </a:t>
            </a:r>
            <a:r>
              <a:rPr lang="en-US" sz="1200" b="0" i="0" u="none" strike="noStrike" kern="1200" dirty="0">
                <a:solidFill>
                  <a:schemeClr val="tx1"/>
                </a:solidFill>
                <a:latin typeface="+mn-lt"/>
                <a:ea typeface="+mn-ea"/>
                <a:cs typeface="+mn-cs"/>
                <a:hlinkClick r:id="rId44" tooltip="Robert Monckton"/>
              </a:rPr>
              <a:t>Robert Monckton</a:t>
            </a:r>
            <a:r>
              <a:rPr lang="en-US" sz="1200" b="0" i="0" kern="1200" dirty="0">
                <a:solidFill>
                  <a:schemeClr val="tx1"/>
                </a:solidFill>
                <a:latin typeface="+mn-lt"/>
                <a:ea typeface="+mn-ea"/>
                <a:cs typeface="+mn-cs"/>
              </a:rPr>
              <a:t> in the </a:t>
            </a:r>
            <a:r>
              <a:rPr lang="en-US" sz="1200" b="0" i="0" u="none" strike="noStrike" kern="1200" dirty="0">
                <a:solidFill>
                  <a:schemeClr val="tx1"/>
                </a:solidFill>
                <a:latin typeface="+mn-lt"/>
                <a:ea typeface="+mn-ea"/>
                <a:cs typeface="+mn-cs"/>
                <a:hlinkClick r:id="rId45" tooltip="Battle of Beausejour"/>
              </a:rPr>
              <a:t>Battle of </a:t>
            </a:r>
            <a:r>
              <a:rPr lang="en-US" sz="1200" b="0" i="0" u="none" strike="noStrike" kern="1200" dirty="0" err="1">
                <a:solidFill>
                  <a:schemeClr val="tx1"/>
                </a:solidFill>
                <a:latin typeface="+mn-lt"/>
                <a:ea typeface="+mn-ea"/>
                <a:cs typeface="+mn-cs"/>
                <a:hlinkClick r:id="rId45" tooltip="Battle of Beausejour"/>
              </a:rPr>
              <a:t>Beausejour</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[10]</a:t>
            </a:r>
            <a:endParaRPr lang="en-US" sz="1200" b="0" i="0" kern="1200" dirty="0">
              <a:solidFill>
                <a:schemeClr val="tx1"/>
              </a:solidFill>
              <a:latin typeface="+mn-lt"/>
              <a:ea typeface="+mn-ea"/>
              <a:cs typeface="+mn-cs"/>
            </a:endParaRPr>
          </a:p>
          <a:p>
            <a:pPr rtl="0"/>
            <a:endParaRPr lang="en-US" sz="1200" b="1" i="0" kern="1200" dirty="0">
              <a:solidFill>
                <a:schemeClr val="tx1"/>
              </a:solidFill>
              <a:latin typeface="+mn-lt"/>
              <a:ea typeface="+mn-ea"/>
              <a:cs typeface="+mn-cs"/>
            </a:endParaRPr>
          </a:p>
          <a:p>
            <a:pPr rtl="0"/>
            <a:r>
              <a:rPr lang="en-US" sz="1200" b="1" i="0" kern="1200" dirty="0">
                <a:solidFill>
                  <a:schemeClr val="tx1"/>
                </a:solidFill>
                <a:latin typeface="+mn-lt"/>
                <a:ea typeface="+mn-ea"/>
                <a:cs typeface="+mn-cs"/>
              </a:rPr>
              <a:t>French and Indian War</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46" tooltip="Edit section: French and Indian War"/>
              </a:rPr>
              <a:t>edit</a:t>
            </a:r>
            <a:r>
              <a:rPr lang="en-US" sz="1200" b="0" i="0" kern="1200" dirty="0">
                <a:solidFill>
                  <a:schemeClr val="tx1"/>
                </a:solidFill>
                <a:latin typeface="+mn-lt"/>
                <a:ea typeface="+mn-ea"/>
                <a:cs typeface="+mn-cs"/>
              </a:rPr>
              <a:t>]</a:t>
            </a:r>
            <a:endParaRPr lang="en-US" sz="1200" b="1"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With Le Loutre imprisoned after the </a:t>
            </a:r>
            <a:r>
              <a:rPr lang="en-US" sz="1200" b="0" i="0" u="none" strike="noStrike" kern="1200" dirty="0">
                <a:solidFill>
                  <a:schemeClr val="tx1"/>
                </a:solidFill>
                <a:latin typeface="+mn-lt"/>
                <a:ea typeface="+mn-ea"/>
                <a:cs typeface="+mn-cs"/>
                <a:hlinkClick r:id="rId45" tooltip="Battle of Beausejour"/>
              </a:rPr>
              <a:t>Battle of </a:t>
            </a:r>
            <a:r>
              <a:rPr lang="en-US" sz="1200" b="0" i="0" u="none" strike="noStrike" kern="1200" dirty="0" err="1">
                <a:solidFill>
                  <a:schemeClr val="tx1"/>
                </a:solidFill>
                <a:latin typeface="+mn-lt"/>
                <a:ea typeface="+mn-ea"/>
                <a:cs typeface="+mn-cs"/>
                <a:hlinkClick r:id="rId45" tooltip="Battle of Beausejour"/>
              </a:rPr>
              <a:t>Beausejour</a:t>
            </a:r>
            <a:r>
              <a:rPr lang="en-US" sz="1200" b="0" i="0" kern="1200" dirty="0">
                <a:solidFill>
                  <a:schemeClr val="tx1"/>
                </a:solidFill>
                <a:latin typeface="+mn-lt"/>
                <a:ea typeface="+mn-ea"/>
                <a:cs typeface="+mn-cs"/>
              </a:rPr>
              <a:t>, Broussard became the leader of an armed resistance during the </a:t>
            </a:r>
            <a:r>
              <a:rPr lang="en-US" sz="1200" b="0" i="0" u="none" strike="noStrike" kern="1200" dirty="0">
                <a:solidFill>
                  <a:schemeClr val="tx1"/>
                </a:solidFill>
                <a:latin typeface="+mn-lt"/>
                <a:ea typeface="+mn-ea"/>
                <a:cs typeface="+mn-cs"/>
                <a:hlinkClick r:id="rId47" tooltip="Expulsion of the Acadians"/>
              </a:rPr>
              <a:t>expulsion of the Acadians</a:t>
            </a:r>
            <a:r>
              <a:rPr lang="en-US" sz="1200" b="0" i="0" kern="1200" dirty="0">
                <a:solidFill>
                  <a:schemeClr val="tx1"/>
                </a:solidFill>
                <a:latin typeface="+mn-lt"/>
                <a:ea typeface="+mn-ea"/>
                <a:cs typeface="+mn-cs"/>
              </a:rPr>
              <a:t> (1755–1764), leading assaults against the British on several occasions between 1755 and 1758 as part of the forces of </a:t>
            </a:r>
            <a:r>
              <a:rPr lang="en-US" sz="1200" b="0" i="0" u="none" strike="noStrike" kern="1200" dirty="0">
                <a:solidFill>
                  <a:schemeClr val="tx1"/>
                </a:solidFill>
                <a:latin typeface="+mn-lt"/>
                <a:ea typeface="+mn-ea"/>
                <a:cs typeface="+mn-cs"/>
                <a:hlinkClick r:id="rId48" tooltip="Charles Deschamps de Boishébert et de Raffetot"/>
              </a:rPr>
              <a:t>Charles </a:t>
            </a:r>
            <a:r>
              <a:rPr lang="en-US" sz="1200" b="0" i="0" u="none" strike="noStrike" kern="1200" dirty="0" err="1">
                <a:solidFill>
                  <a:schemeClr val="tx1"/>
                </a:solidFill>
                <a:latin typeface="+mn-lt"/>
                <a:ea typeface="+mn-ea"/>
                <a:cs typeface="+mn-cs"/>
                <a:hlinkClick r:id="rId48" tooltip="Charles Deschamps de Boishébert et de Raffetot"/>
              </a:rPr>
              <a:t>Deschamps</a:t>
            </a:r>
            <a:r>
              <a:rPr lang="en-US" sz="1200" b="0" i="0" u="none" strike="noStrike" kern="1200" dirty="0">
                <a:solidFill>
                  <a:schemeClr val="tx1"/>
                </a:solidFill>
                <a:latin typeface="+mn-lt"/>
                <a:ea typeface="+mn-ea"/>
                <a:cs typeface="+mn-cs"/>
                <a:hlinkClick r:id="rId48" tooltip="Charles Deschamps de Boishébert et de Raffetot"/>
              </a:rPr>
              <a:t> de </a:t>
            </a:r>
            <a:r>
              <a:rPr lang="en-US" sz="1200" b="0" i="0" u="none" strike="noStrike" kern="1200" dirty="0" err="1">
                <a:solidFill>
                  <a:schemeClr val="tx1"/>
                </a:solidFill>
                <a:latin typeface="+mn-lt"/>
                <a:ea typeface="+mn-ea"/>
                <a:cs typeface="+mn-cs"/>
                <a:hlinkClick r:id="rId48" tooltip="Charles Deschamps de Boishébert et de Raffetot"/>
              </a:rPr>
              <a:t>Boishébert</a:t>
            </a:r>
            <a:r>
              <a:rPr lang="en-US" sz="1200" b="0" i="0" u="none" strike="noStrike" kern="1200" dirty="0">
                <a:solidFill>
                  <a:schemeClr val="tx1"/>
                </a:solidFill>
                <a:latin typeface="+mn-lt"/>
                <a:ea typeface="+mn-ea"/>
                <a:cs typeface="+mn-cs"/>
                <a:hlinkClick r:id="rId48" tooltip="Charles Deschamps de Boishébert et de Raffetot"/>
              </a:rPr>
              <a:t> et de </a:t>
            </a:r>
            <a:r>
              <a:rPr lang="en-US" sz="1200" b="0" i="0" u="none" strike="noStrike" kern="1200" dirty="0" err="1">
                <a:solidFill>
                  <a:schemeClr val="tx1"/>
                </a:solidFill>
                <a:latin typeface="+mn-lt"/>
                <a:ea typeface="+mn-ea"/>
                <a:cs typeface="+mn-cs"/>
                <a:hlinkClick r:id="rId48" tooltip="Charles Deschamps de Boishébert et de Raffetot"/>
              </a:rPr>
              <a:t>Raffetot</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a:t>
            </a:r>
            <a:r>
              <a:rPr lang="en-US" sz="1200" b="0" i="0" kern="1200" dirty="0">
                <a:solidFill>
                  <a:schemeClr val="tx1"/>
                </a:solidFill>
                <a:latin typeface="+mn-lt"/>
                <a:ea typeface="+mn-ea"/>
                <a:cs typeface="+mn-cs"/>
              </a:rPr>
              <a:t> After arming a ship in 1758, Broussard traveled through the upper </a:t>
            </a:r>
            <a:r>
              <a:rPr lang="en-US" sz="1200" b="0" i="0" u="none" strike="noStrike" kern="1200" dirty="0">
                <a:solidFill>
                  <a:schemeClr val="tx1"/>
                </a:solidFill>
                <a:latin typeface="+mn-lt"/>
                <a:ea typeface="+mn-ea"/>
                <a:cs typeface="+mn-cs"/>
                <a:hlinkClick r:id="rId49" tooltip="Bay of Fundy"/>
              </a:rPr>
              <a:t>Bay of Fundy</a:t>
            </a:r>
            <a:r>
              <a:rPr lang="en-US" sz="1200" b="0" i="0" kern="1200" dirty="0">
                <a:solidFill>
                  <a:schemeClr val="tx1"/>
                </a:solidFill>
                <a:latin typeface="+mn-lt"/>
                <a:ea typeface="+mn-ea"/>
                <a:cs typeface="+mn-cs"/>
              </a:rPr>
              <a:t> region, where he attacked the British. His ship was seized in November 1758. He was then forced to flee, travelling first to the </a:t>
            </a:r>
            <a:r>
              <a:rPr lang="en-US" sz="1200" b="0" i="0" u="none" strike="noStrike" kern="1200" dirty="0" err="1">
                <a:solidFill>
                  <a:schemeClr val="tx1"/>
                </a:solidFill>
                <a:latin typeface="+mn-lt"/>
                <a:ea typeface="+mn-ea"/>
                <a:cs typeface="+mn-cs"/>
                <a:hlinkClick r:id="rId50" tooltip="Miramichi Valley"/>
              </a:rPr>
              <a:t>Miramichi</a:t>
            </a:r>
            <a:r>
              <a:rPr lang="en-US" sz="1200" b="0" i="0" kern="1200" dirty="0">
                <a:solidFill>
                  <a:schemeClr val="tx1"/>
                </a:solidFill>
                <a:latin typeface="+mn-lt"/>
                <a:ea typeface="+mn-ea"/>
                <a:cs typeface="+mn-cs"/>
              </a:rPr>
              <a:t> and later imprisoned at </a:t>
            </a:r>
            <a:r>
              <a:rPr lang="en-US" sz="1200" b="0" i="0" u="none" strike="noStrike" kern="1200" dirty="0">
                <a:solidFill>
                  <a:schemeClr val="tx1"/>
                </a:solidFill>
                <a:latin typeface="+mn-lt"/>
                <a:ea typeface="+mn-ea"/>
                <a:cs typeface="+mn-cs"/>
                <a:hlinkClick r:id="rId51" tooltip="Fort Edward (Nova Scotia)"/>
              </a:rPr>
              <a:t>Fort Edward</a:t>
            </a:r>
            <a:r>
              <a:rPr lang="en-US" sz="1200" b="0" i="0" kern="1200" dirty="0">
                <a:solidFill>
                  <a:schemeClr val="tx1"/>
                </a:solidFill>
                <a:latin typeface="+mn-lt"/>
                <a:ea typeface="+mn-ea"/>
                <a:cs typeface="+mn-cs"/>
              </a:rPr>
              <a:t> in 1762. Finally, he was transferred and imprisoned with other Acadians in </a:t>
            </a:r>
            <a:r>
              <a:rPr lang="en-US" sz="1200" b="0" i="0" u="none" strike="noStrike" kern="1200" dirty="0">
                <a:solidFill>
                  <a:schemeClr val="tx1"/>
                </a:solidFill>
                <a:latin typeface="+mn-lt"/>
                <a:ea typeface="+mn-ea"/>
                <a:cs typeface="+mn-cs"/>
                <a:hlinkClick r:id="rId52" tooltip="City of Halifax"/>
              </a:rPr>
              <a:t>Halifax, Nova Scotia</a:t>
            </a:r>
            <a:r>
              <a:rPr lang="en-US" sz="1200" b="0" i="0" kern="1200" dirty="0">
                <a:solidFill>
                  <a:schemeClr val="tx1"/>
                </a:solidFill>
                <a:latin typeface="+mn-lt"/>
                <a:ea typeface="+mn-ea"/>
                <a:cs typeface="+mn-cs"/>
              </a:rPr>
              <a:t>.</a:t>
            </a:r>
          </a:p>
          <a:p>
            <a:pPr rtl="0"/>
            <a:endParaRPr lang="en-US" sz="1200" b="1" i="0" kern="1200" dirty="0">
              <a:solidFill>
                <a:schemeClr val="tx1"/>
              </a:solidFill>
              <a:latin typeface="+mn-lt"/>
              <a:ea typeface="+mn-ea"/>
              <a:cs typeface="+mn-cs"/>
            </a:endParaRPr>
          </a:p>
          <a:p>
            <a:pPr rtl="0"/>
            <a:r>
              <a:rPr lang="en-US" sz="1200" b="1" i="0" kern="1200" dirty="0">
                <a:solidFill>
                  <a:schemeClr val="tx1"/>
                </a:solidFill>
                <a:latin typeface="+mn-lt"/>
                <a:ea typeface="+mn-ea"/>
                <a:cs typeface="+mn-cs"/>
              </a:rPr>
              <a:t>Arrival at Louisiana</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53" tooltip="Edit section: Arrival at Louisiana"/>
              </a:rPr>
              <a:t>edit</a:t>
            </a:r>
            <a:r>
              <a:rPr lang="en-US" sz="1200" b="0" i="0" kern="1200" dirty="0">
                <a:solidFill>
                  <a:schemeClr val="tx1"/>
                </a:solidFill>
                <a:latin typeface="+mn-lt"/>
                <a:ea typeface="+mn-ea"/>
                <a:cs typeface="+mn-cs"/>
              </a:rPr>
              <a:t>]</a:t>
            </a:r>
            <a:endParaRPr lang="en-US" sz="1200" b="1"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Released in 1764, the year after the signing of the Treaty of Paris, Broussard left Nova Scotia, along with his family and hundreds of other Acadians, to </a:t>
            </a:r>
            <a:r>
              <a:rPr lang="en-US" sz="1200" b="0" i="0" u="none" strike="noStrike" kern="1200" dirty="0">
                <a:solidFill>
                  <a:schemeClr val="tx1"/>
                </a:solidFill>
                <a:latin typeface="+mn-lt"/>
                <a:ea typeface="+mn-ea"/>
                <a:cs typeface="+mn-cs"/>
                <a:hlinkClick r:id="rId54" tooltip="Saint-Domingue"/>
              </a:rPr>
              <a:t>Saint-</a:t>
            </a:r>
            <a:r>
              <a:rPr lang="en-US" sz="1200" b="0" i="0" u="none" strike="noStrike" kern="1200" dirty="0" err="1">
                <a:solidFill>
                  <a:schemeClr val="tx1"/>
                </a:solidFill>
                <a:latin typeface="+mn-lt"/>
                <a:ea typeface="+mn-ea"/>
                <a:cs typeface="+mn-cs"/>
                <a:hlinkClick r:id="rId54" tooltip="Saint-Domingue"/>
              </a:rPr>
              <a:t>Domingue</a:t>
            </a:r>
            <a:r>
              <a:rPr lang="en-US" sz="1200" b="0" i="0" kern="1200" dirty="0">
                <a:solidFill>
                  <a:schemeClr val="tx1"/>
                </a:solidFill>
                <a:latin typeface="+mn-lt"/>
                <a:ea typeface="+mn-ea"/>
                <a:cs typeface="+mn-cs"/>
              </a:rPr>
              <a:t> (present-day Haiti).</a:t>
            </a:r>
            <a:r>
              <a:rPr lang="en-US" sz="1200" b="0" i="0" u="none" strike="noStrike" kern="1200" baseline="30000" dirty="0">
                <a:solidFill>
                  <a:schemeClr val="tx1"/>
                </a:solidFill>
                <a:latin typeface="+mn-lt"/>
                <a:ea typeface="+mn-ea"/>
                <a:cs typeface="+mn-cs"/>
                <a:hlinkClick r:id="rId3"/>
              </a:rPr>
              <a:t>[11]</a:t>
            </a:r>
            <a:r>
              <a:rPr lang="en-US" sz="1200" b="0" i="0" kern="1200" dirty="0">
                <a:solidFill>
                  <a:schemeClr val="tx1"/>
                </a:solidFill>
                <a:latin typeface="+mn-lt"/>
                <a:ea typeface="+mn-ea"/>
                <a:cs typeface="+mn-cs"/>
              </a:rPr>
              <a:t> Unable to adapt to the climate and diseases that was killing Acadians, he led the group to settle in </a:t>
            </a:r>
            <a:r>
              <a:rPr lang="en-US" sz="1200" b="0" i="0" u="none" strike="noStrike" kern="1200" dirty="0">
                <a:solidFill>
                  <a:schemeClr val="tx1"/>
                </a:solidFill>
                <a:latin typeface="+mn-lt"/>
                <a:ea typeface="+mn-ea"/>
                <a:cs typeface="+mn-cs"/>
                <a:hlinkClick r:id="rId14" tooltip="Louisiana"/>
              </a:rPr>
              <a:t>Louisiana</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[12]</a:t>
            </a:r>
            <a:endParaRPr lang="en-US" sz="1200" b="0" i="0" kern="1200" dirty="0">
              <a:solidFill>
                <a:schemeClr val="tx1"/>
              </a:solidFill>
              <a:latin typeface="+mn-lt"/>
              <a:ea typeface="+mn-ea"/>
              <a:cs typeface="+mn-cs"/>
            </a:endParaRPr>
          </a:p>
          <a:p>
            <a:pPr rtl="0"/>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He was among the first 200 </a:t>
            </a:r>
            <a:r>
              <a:rPr lang="en-US" sz="1200" b="0" i="0" u="none" strike="noStrike" kern="1200" dirty="0">
                <a:solidFill>
                  <a:schemeClr val="tx1"/>
                </a:solidFill>
                <a:latin typeface="+mn-lt"/>
                <a:ea typeface="+mn-ea"/>
                <a:cs typeface="+mn-cs"/>
                <a:hlinkClick r:id="rId16" tooltip="Acadians"/>
              </a:rPr>
              <a:t>Acadians</a:t>
            </a:r>
            <a:r>
              <a:rPr lang="en-US" sz="1200" b="0" i="0" kern="1200" dirty="0">
                <a:solidFill>
                  <a:schemeClr val="tx1"/>
                </a:solidFill>
                <a:latin typeface="+mn-lt"/>
                <a:ea typeface="+mn-ea"/>
                <a:cs typeface="+mn-cs"/>
              </a:rPr>
              <a:t> to arrive in Louisiana on February 27, 1765, aboard the </a:t>
            </a:r>
            <a:r>
              <a:rPr lang="en-US" sz="1200" b="0" i="1" kern="1200" dirty="0">
                <a:solidFill>
                  <a:schemeClr val="tx1"/>
                </a:solidFill>
                <a:latin typeface="+mn-lt"/>
                <a:ea typeface="+mn-ea"/>
                <a:cs typeface="+mn-cs"/>
              </a:rPr>
              <a:t>Santo Domingo</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[13]</a:t>
            </a:r>
            <a:r>
              <a:rPr lang="en-US" sz="1200" b="0" i="0" kern="1200" dirty="0">
                <a:solidFill>
                  <a:schemeClr val="tx1"/>
                </a:solidFill>
                <a:latin typeface="+mn-lt"/>
                <a:ea typeface="+mn-ea"/>
                <a:cs typeface="+mn-cs"/>
              </a:rPr>
              <a:t> On April 8, 1765, he was appointed militia captain and commander of the "Acadians of the </a:t>
            </a:r>
            <a:r>
              <a:rPr lang="en-US" sz="1200" b="0" i="0" u="none" strike="noStrike" kern="1200" dirty="0" err="1">
                <a:solidFill>
                  <a:schemeClr val="tx1"/>
                </a:solidFill>
                <a:latin typeface="+mn-lt"/>
                <a:ea typeface="+mn-ea"/>
                <a:cs typeface="+mn-cs"/>
                <a:hlinkClick r:id="rId15" tooltip="Atakapa"/>
              </a:rPr>
              <a:t>Atakapas</a:t>
            </a:r>
            <a:r>
              <a:rPr lang="en-US" sz="1200" b="0" i="0" kern="1200" dirty="0">
                <a:solidFill>
                  <a:schemeClr val="tx1"/>
                </a:solidFill>
                <a:latin typeface="+mn-lt"/>
                <a:ea typeface="+mn-ea"/>
                <a:cs typeface="+mn-cs"/>
              </a:rPr>
              <a:t>" the area around present-day St. </a:t>
            </a:r>
            <a:r>
              <a:rPr lang="en-US" sz="1200" b="0" i="0" kern="1200" dirty="0" err="1">
                <a:solidFill>
                  <a:schemeClr val="tx1"/>
                </a:solidFill>
                <a:latin typeface="+mn-lt"/>
                <a:ea typeface="+mn-ea"/>
                <a:cs typeface="+mn-cs"/>
              </a:rPr>
              <a:t>Martinville</a:t>
            </a:r>
            <a:r>
              <a:rPr lang="en-US" sz="1200" b="0" i="0" kern="1200" dirty="0">
                <a:solidFill>
                  <a:schemeClr val="tx1"/>
                </a:solidFill>
                <a:latin typeface="+mn-lt"/>
                <a:ea typeface="+mn-ea"/>
                <a:cs typeface="+mn-cs"/>
              </a:rPr>
              <a:t>, La.</a:t>
            </a:r>
            <a:r>
              <a:rPr lang="en-US" sz="1200" b="0" i="0" u="none" strike="noStrike" kern="1200" baseline="30000" dirty="0">
                <a:solidFill>
                  <a:schemeClr val="tx1"/>
                </a:solidFill>
                <a:latin typeface="+mn-lt"/>
                <a:ea typeface="+mn-ea"/>
                <a:cs typeface="+mn-cs"/>
                <a:hlinkClick r:id="rId3"/>
              </a:rPr>
              <a:t>[1]</a:t>
            </a:r>
            <a:r>
              <a:rPr lang="en-US" sz="1200" b="0" i="0" kern="1200" dirty="0">
                <a:solidFill>
                  <a:schemeClr val="tx1"/>
                </a:solidFill>
                <a:latin typeface="+mn-lt"/>
                <a:ea typeface="+mn-ea"/>
                <a:cs typeface="+mn-cs"/>
              </a:rPr>
              <a:t> Not long after his arrival, Joseph Broussard died near what is now </a:t>
            </a:r>
            <a:r>
              <a:rPr lang="en-US" sz="1200" b="0" i="0" u="none" strike="noStrike" kern="1200" dirty="0">
                <a:solidFill>
                  <a:schemeClr val="tx1"/>
                </a:solidFill>
                <a:latin typeface="+mn-lt"/>
                <a:ea typeface="+mn-ea"/>
                <a:cs typeface="+mn-cs"/>
                <a:hlinkClick r:id="rId55" tooltip="St. Martinville, Louisiana"/>
              </a:rPr>
              <a:t>St. </a:t>
            </a:r>
            <a:r>
              <a:rPr lang="en-US" sz="1200" b="0" i="0" u="none" strike="noStrike" kern="1200" dirty="0" err="1">
                <a:solidFill>
                  <a:schemeClr val="tx1"/>
                </a:solidFill>
                <a:latin typeface="+mn-lt"/>
                <a:ea typeface="+mn-ea"/>
                <a:cs typeface="+mn-cs"/>
                <a:hlinkClick r:id="rId55" tooltip="St. Martinville, Louisiana"/>
              </a:rPr>
              <a:t>Martinville</a:t>
            </a:r>
            <a:r>
              <a:rPr lang="en-US" sz="1200" b="0" i="0" kern="1200" dirty="0">
                <a:solidFill>
                  <a:schemeClr val="tx1"/>
                </a:solidFill>
                <a:latin typeface="+mn-lt"/>
                <a:ea typeface="+mn-ea"/>
                <a:cs typeface="+mn-cs"/>
              </a:rPr>
              <a:t> at the presumed age of 63. The exact date of his death is unknown, but it is assumed to have been on or about October 20, 1765. Many of his descendants live in southern Louisiana and Nova Scotia.</a:t>
            </a:r>
          </a:p>
          <a:p>
            <a:pPr rtl="0"/>
            <a:endParaRPr lang="en-US" sz="1200" b="0" i="0" kern="1200" dirty="0">
              <a:solidFill>
                <a:schemeClr val="tx1"/>
              </a:solidFill>
              <a:latin typeface="+mn-lt"/>
              <a:ea typeface="+mn-ea"/>
              <a:cs typeface="+mn-cs"/>
            </a:endParaRPr>
          </a:p>
          <a:p>
            <a:pPr rtl="0"/>
            <a:r>
              <a:rPr lang="en-US" sz="1200" b="0" i="0" kern="1200" dirty="0" err="1">
                <a:solidFill>
                  <a:schemeClr val="tx1"/>
                </a:solidFill>
                <a:latin typeface="+mn-lt"/>
                <a:ea typeface="+mn-ea"/>
                <a:cs typeface="+mn-cs"/>
              </a:rPr>
              <a:t>Descendancy</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56" tooltip="Edit section: Descendancy"/>
              </a:rPr>
              <a:t>edit</a:t>
            </a:r>
            <a:r>
              <a:rPr lang="en-US" sz="1200" b="0" i="0" kern="1200" dirty="0">
                <a:solidFill>
                  <a:schemeClr val="tx1"/>
                </a:solidFill>
                <a:latin typeface="+mn-lt"/>
                <a:ea typeface="+mn-ea"/>
                <a:cs typeface="+mn-cs"/>
              </a:rPr>
              <a:t>]</a:t>
            </a:r>
          </a:p>
          <a:p>
            <a:pPr rtl="0"/>
            <a:r>
              <a:rPr lang="en-US" sz="1200" b="0" i="0" kern="1200" dirty="0">
                <a:solidFill>
                  <a:schemeClr val="tx1"/>
                </a:solidFill>
                <a:latin typeface="+mn-lt"/>
                <a:ea typeface="+mn-ea"/>
                <a:cs typeface="+mn-cs"/>
              </a:rPr>
              <a:t>Broussard's 21st-century descendants include </a:t>
            </a:r>
            <a:r>
              <a:rPr lang="en-US" sz="1200" b="0" i="0" u="none" strike="noStrike" kern="1200" dirty="0" err="1">
                <a:solidFill>
                  <a:schemeClr val="tx1"/>
                </a:solidFill>
                <a:latin typeface="+mn-lt"/>
                <a:ea typeface="+mn-ea"/>
                <a:cs typeface="+mn-cs"/>
                <a:hlinkClick r:id="rId57" tooltip="Tina Knowles"/>
              </a:rPr>
              <a:t>Célestine</a:t>
            </a:r>
            <a:r>
              <a:rPr lang="en-US" sz="1200" b="0" i="0" u="none" strike="noStrike" kern="1200" dirty="0">
                <a:solidFill>
                  <a:schemeClr val="tx1"/>
                </a:solidFill>
                <a:latin typeface="+mn-lt"/>
                <a:ea typeface="+mn-ea"/>
                <a:cs typeface="+mn-cs"/>
                <a:hlinkClick r:id="rId57" tooltip="Tina Knowles"/>
              </a:rPr>
              <a:t> "Tina" Knowles</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58" tooltip="Married and maiden names"/>
              </a:rPr>
              <a:t>née</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Beyincé</a:t>
            </a:r>
            <a:r>
              <a:rPr lang="en-US" sz="1200" b="0" i="0" kern="1200" dirty="0">
                <a:solidFill>
                  <a:schemeClr val="tx1"/>
                </a:solidFill>
                <a:latin typeface="+mn-lt"/>
                <a:ea typeface="+mn-ea"/>
                <a:cs typeface="+mn-cs"/>
              </a:rPr>
              <a:t>), her two daughters </a:t>
            </a:r>
            <a:r>
              <a:rPr lang="en-US" sz="1200" b="0" i="0" u="none" strike="noStrike" kern="1200" dirty="0" err="1">
                <a:solidFill>
                  <a:schemeClr val="tx1"/>
                </a:solidFill>
                <a:latin typeface="+mn-lt"/>
                <a:ea typeface="+mn-ea"/>
                <a:cs typeface="+mn-cs"/>
                <a:hlinkClick r:id="rId59" tooltip="Beyoncé Knowles"/>
              </a:rPr>
              <a:t>Beyoncé</a:t>
            </a:r>
            <a:r>
              <a:rPr lang="en-US" sz="1200" b="0" i="0" kern="1200" dirty="0">
                <a:solidFill>
                  <a:schemeClr val="tx1"/>
                </a:solidFill>
                <a:latin typeface="+mn-lt"/>
                <a:ea typeface="+mn-ea"/>
                <a:cs typeface="+mn-cs"/>
              </a:rPr>
              <a:t> and </a:t>
            </a:r>
            <a:r>
              <a:rPr lang="en-US" sz="1200" b="0" i="0" u="none" strike="noStrike" kern="1200" dirty="0" err="1">
                <a:solidFill>
                  <a:schemeClr val="tx1"/>
                </a:solidFill>
                <a:latin typeface="+mn-lt"/>
                <a:ea typeface="+mn-ea"/>
                <a:cs typeface="+mn-cs"/>
                <a:hlinkClick r:id="rId60" tooltip="Solange Knowles"/>
              </a:rPr>
              <a:t>Solange</a:t>
            </a:r>
            <a:r>
              <a:rPr lang="en-US" sz="1200" b="0" i="0" kern="1200" dirty="0">
                <a:solidFill>
                  <a:schemeClr val="tx1"/>
                </a:solidFill>
                <a:latin typeface="+mn-lt"/>
                <a:ea typeface="+mn-ea"/>
                <a:cs typeface="+mn-cs"/>
              </a:rPr>
              <a:t>, and also her four grandchildren Jules, Blue, Sir, and </a:t>
            </a:r>
            <a:r>
              <a:rPr lang="en-US" sz="1200" b="0" i="0" kern="1200" dirty="0" err="1">
                <a:solidFill>
                  <a:schemeClr val="tx1"/>
                </a:solidFill>
                <a:latin typeface="+mn-lt"/>
                <a:ea typeface="+mn-ea"/>
                <a:cs typeface="+mn-cs"/>
              </a:rPr>
              <a:t>Rumi</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[14]</a:t>
            </a:r>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Modern cultural references[</a:t>
            </a:r>
            <a:r>
              <a:rPr lang="en-US" sz="1200" b="0" i="0" u="none" strike="noStrike" kern="1200" dirty="0">
                <a:solidFill>
                  <a:schemeClr val="tx1"/>
                </a:solidFill>
                <a:latin typeface="+mn-lt"/>
                <a:ea typeface="+mn-ea"/>
                <a:cs typeface="+mn-cs"/>
                <a:hlinkClick r:id="rId61" tooltip="Edit section: Modern cultural references"/>
              </a:rPr>
              <a:t>edit</a:t>
            </a:r>
            <a:r>
              <a:rPr lang="en-US" sz="1200" b="0" i="0" kern="1200" dirty="0">
                <a:solidFill>
                  <a:schemeClr val="tx1"/>
                </a:solidFill>
                <a:latin typeface="+mn-lt"/>
                <a:ea typeface="+mn-ea"/>
                <a:cs typeface="+mn-cs"/>
              </a:rPr>
              <a:t>]</a:t>
            </a:r>
          </a:p>
          <a:p>
            <a:pPr rtl="0"/>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The </a:t>
            </a:r>
            <a:r>
              <a:rPr lang="en-US" sz="1200" b="0" i="0" u="none" strike="noStrike" kern="1200" dirty="0">
                <a:solidFill>
                  <a:schemeClr val="tx1"/>
                </a:solidFill>
                <a:latin typeface="+mn-lt"/>
                <a:ea typeface="+mn-ea"/>
                <a:cs typeface="+mn-cs"/>
                <a:hlinkClick r:id="rId62" tooltip="Cajun music"/>
              </a:rPr>
              <a:t>Cajun music</a:t>
            </a:r>
            <a:r>
              <a:rPr lang="en-US" sz="1200" b="0" i="0" kern="1200" dirty="0">
                <a:solidFill>
                  <a:schemeClr val="tx1"/>
                </a:solidFill>
                <a:latin typeface="+mn-lt"/>
                <a:ea typeface="+mn-ea"/>
                <a:cs typeface="+mn-cs"/>
              </a:rPr>
              <a:t> group </a:t>
            </a:r>
            <a:r>
              <a:rPr lang="en-US" sz="1200" b="0" i="0" u="none" strike="noStrike" kern="1200" dirty="0" err="1">
                <a:solidFill>
                  <a:schemeClr val="tx1"/>
                </a:solidFill>
                <a:latin typeface="+mn-lt"/>
                <a:ea typeface="+mn-ea"/>
                <a:cs typeface="+mn-cs"/>
                <a:hlinkClick r:id="rId63" tooltip="BeauSoleil"/>
              </a:rPr>
              <a:t>BeauSoleil</a:t>
            </a:r>
            <a:r>
              <a:rPr lang="en-US" sz="1200" b="0" i="0" kern="1200" dirty="0">
                <a:solidFill>
                  <a:schemeClr val="tx1"/>
                </a:solidFill>
                <a:latin typeface="+mn-lt"/>
                <a:ea typeface="+mn-ea"/>
                <a:cs typeface="+mn-cs"/>
              </a:rPr>
              <a:t> is named after him.</a:t>
            </a:r>
          </a:p>
          <a:p>
            <a:pPr rtl="0"/>
            <a:r>
              <a:rPr lang="en-US" sz="1200" b="0" i="0" kern="1200" dirty="0">
                <a:solidFill>
                  <a:schemeClr val="tx1"/>
                </a:solidFill>
                <a:latin typeface="+mn-lt"/>
                <a:ea typeface="+mn-ea"/>
                <a:cs typeface="+mn-cs"/>
              </a:rPr>
              <a:t>A New Brunswick group "Beausoleil Broussard" was very popular in the 1970s.</a:t>
            </a:r>
          </a:p>
          <a:p>
            <a:pPr rtl="0"/>
            <a:r>
              <a:rPr lang="en-US" sz="1200" b="0" i="0" kern="1200" dirty="0">
                <a:solidFill>
                  <a:schemeClr val="tx1"/>
                </a:solidFill>
                <a:latin typeface="+mn-lt"/>
                <a:ea typeface="+mn-ea"/>
                <a:cs typeface="+mn-cs"/>
              </a:rPr>
              <a:t>He is a character in the novel </a:t>
            </a:r>
            <a:r>
              <a:rPr lang="en-US" sz="1200" b="0" i="1" kern="1200" dirty="0">
                <a:solidFill>
                  <a:schemeClr val="tx1"/>
                </a:solidFill>
                <a:latin typeface="+mn-lt"/>
                <a:ea typeface="+mn-ea"/>
                <a:cs typeface="+mn-cs"/>
              </a:rPr>
              <a:t>Banished from Our Home: The Acadian Diary of Angelique Richard, Grand-Pre, Acadia, 1755</a:t>
            </a:r>
            <a:r>
              <a:rPr lang="en-US" sz="1200" b="0" i="0" kern="1200" dirty="0">
                <a:solidFill>
                  <a:schemeClr val="tx1"/>
                </a:solidFill>
                <a:latin typeface="+mn-lt"/>
                <a:ea typeface="+mn-ea"/>
                <a:cs typeface="+mn-cs"/>
              </a:rPr>
              <a:t> (2004) by Sharon Stewart.</a:t>
            </a:r>
          </a:p>
          <a:p>
            <a:pPr rtl="0"/>
            <a:r>
              <a:rPr lang="en-US" sz="1200" b="0" i="0" kern="1200" dirty="0">
                <a:solidFill>
                  <a:schemeClr val="tx1"/>
                </a:solidFill>
                <a:latin typeface="+mn-lt"/>
                <a:ea typeface="+mn-ea"/>
                <a:cs typeface="+mn-cs"/>
              </a:rPr>
              <a:t>A dramatized, historically inaccurate version of Beausoleil is featured in the Acadian novel </a:t>
            </a:r>
            <a:r>
              <a:rPr lang="en-US" sz="1200" b="0" i="1" kern="1200" dirty="0" err="1">
                <a:solidFill>
                  <a:schemeClr val="tx1"/>
                </a:solidFill>
                <a:latin typeface="+mn-lt"/>
                <a:ea typeface="+mn-ea"/>
                <a:cs typeface="+mn-cs"/>
              </a:rPr>
              <a:t>Pélagie</a:t>
            </a:r>
            <a:r>
              <a:rPr lang="en-US" sz="1200" b="0" i="1" kern="1200" dirty="0">
                <a:solidFill>
                  <a:schemeClr val="tx1"/>
                </a:solidFill>
                <a:latin typeface="+mn-lt"/>
                <a:ea typeface="+mn-ea"/>
                <a:cs typeface="+mn-cs"/>
              </a:rPr>
              <a:t>-la-</a:t>
            </a:r>
            <a:r>
              <a:rPr lang="en-US" sz="1200" b="0" i="1" kern="1200" dirty="0" err="1">
                <a:solidFill>
                  <a:schemeClr val="tx1"/>
                </a:solidFill>
                <a:latin typeface="+mn-lt"/>
                <a:ea typeface="+mn-ea"/>
                <a:cs typeface="+mn-cs"/>
              </a:rPr>
              <a:t>Charette</a:t>
            </a:r>
            <a:r>
              <a:rPr lang="en-US" sz="1200" b="0" i="1" kern="1200" dirty="0">
                <a:solidFill>
                  <a:schemeClr val="tx1"/>
                </a:solidFill>
                <a:latin typeface="+mn-lt"/>
                <a:ea typeface="+mn-ea"/>
                <a:cs typeface="+mn-cs"/>
              </a:rPr>
              <a:t>,</a:t>
            </a:r>
            <a:r>
              <a:rPr lang="en-US" sz="1200" b="0" i="0" kern="1200" dirty="0">
                <a:solidFill>
                  <a:schemeClr val="tx1"/>
                </a:solidFill>
                <a:latin typeface="+mn-lt"/>
                <a:ea typeface="+mn-ea"/>
                <a:cs typeface="+mn-cs"/>
              </a:rPr>
              <a:t> by </a:t>
            </a:r>
            <a:r>
              <a:rPr lang="en-US" sz="1200" b="0" i="0" kern="1200" dirty="0" err="1">
                <a:solidFill>
                  <a:schemeClr val="tx1"/>
                </a:solidFill>
                <a:latin typeface="+mn-lt"/>
                <a:ea typeface="+mn-ea"/>
                <a:cs typeface="+mn-cs"/>
              </a:rPr>
              <a:t>Antonine</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Maillet</a:t>
            </a:r>
            <a:r>
              <a:rPr lang="en-US" sz="1200" b="0" i="0" kern="1200" dirty="0">
                <a:solidFill>
                  <a:schemeClr val="tx1"/>
                </a:solidFill>
                <a:latin typeface="+mn-lt"/>
                <a:ea typeface="+mn-ea"/>
                <a:cs typeface="+mn-cs"/>
              </a:rPr>
              <a:t>.</a:t>
            </a:r>
          </a:p>
          <a:p>
            <a:pPr rtl="0"/>
            <a:r>
              <a:rPr lang="en-US" sz="1200" b="0" i="0" kern="1200" dirty="0">
                <a:solidFill>
                  <a:schemeClr val="tx1"/>
                </a:solidFill>
                <a:latin typeface="+mn-lt"/>
                <a:ea typeface="+mn-ea"/>
                <a:cs typeface="+mn-cs"/>
              </a:rPr>
              <a:t>Part of his militant Acadian hero story is told in the documentary feature "Zachary Richard, Cajun Heart" by Acadian director Phil Comeau.</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79</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80</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0" i="0" kern="1200" dirty="0">
                <a:solidFill>
                  <a:schemeClr val="tx1"/>
                </a:solidFill>
                <a:latin typeface="+mn-lt"/>
                <a:ea typeface="+mn-ea"/>
                <a:cs typeface="+mn-cs"/>
              </a:rPr>
              <a:t>Battle of Fort </a:t>
            </a:r>
            <a:r>
              <a:rPr lang="en-US" sz="1200" b="0" i="0" kern="1200" dirty="0" err="1">
                <a:solidFill>
                  <a:schemeClr val="tx1"/>
                </a:solidFill>
                <a:latin typeface="+mn-lt"/>
                <a:ea typeface="+mn-ea"/>
                <a:cs typeface="+mn-cs"/>
              </a:rPr>
              <a:t>Beauséjour</a:t>
            </a:r>
            <a:r>
              <a:rPr lang="en-US" sz="1200" b="0" i="0"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hlinkClick r:id="rId3" tooltip="Edit section: Battle of Fort Beauséjour"/>
              </a:rPr>
              <a:t>edit</a:t>
            </a:r>
            <a:r>
              <a:rPr lang="en-US" sz="1200" b="0" i="0" kern="1200" dirty="0">
                <a:solidFill>
                  <a:schemeClr val="tx1"/>
                </a:solidFill>
                <a:latin typeface="+mn-lt"/>
                <a:ea typeface="+mn-ea"/>
                <a:cs typeface="+mn-cs"/>
              </a:rPr>
              <a:t>]</a:t>
            </a:r>
          </a:p>
          <a:p>
            <a:r>
              <a:rPr lang="en-US" sz="1200" b="0" i="1" kern="1200" dirty="0">
                <a:solidFill>
                  <a:schemeClr val="tx1"/>
                </a:solidFill>
                <a:latin typeface="+mn-lt"/>
                <a:ea typeface="+mn-ea"/>
                <a:cs typeface="+mn-cs"/>
              </a:rPr>
              <a:t>Main article: </a:t>
            </a:r>
            <a:r>
              <a:rPr lang="en-US" sz="1200" b="0" i="1" u="none" strike="noStrike" kern="1200" dirty="0">
                <a:solidFill>
                  <a:schemeClr val="tx1"/>
                </a:solidFill>
                <a:latin typeface="+mn-lt"/>
                <a:ea typeface="+mn-ea"/>
                <a:cs typeface="+mn-cs"/>
                <a:hlinkClick r:id="rId4" tooltip="Battle of Fort Beauséjour"/>
              </a:rPr>
              <a:t>Battle of Fort Beauséjour</a:t>
            </a:r>
            <a:endParaRPr lang="en-US" sz="1200" b="0" i="1" kern="1200" dirty="0">
              <a:solidFill>
                <a:schemeClr val="tx1"/>
              </a:solidFill>
              <a:latin typeface="+mn-lt"/>
              <a:ea typeface="+mn-ea"/>
              <a:cs typeface="+mn-cs"/>
            </a:endParaRPr>
          </a:p>
          <a:p>
            <a:r>
              <a:rPr lang="en-US" sz="1200" b="0" i="0" kern="1200" dirty="0">
                <a:solidFill>
                  <a:schemeClr val="tx1"/>
                </a:solidFill>
                <a:latin typeface="+mn-lt"/>
                <a:ea typeface="+mn-ea"/>
                <a:cs typeface="+mn-cs"/>
              </a:rPr>
              <a:t>The French position may have been undermined by </a:t>
            </a:r>
            <a:r>
              <a:rPr lang="en-US" sz="1200" b="0" i="0" u="none" strike="noStrike" kern="1200" dirty="0">
                <a:solidFill>
                  <a:schemeClr val="tx1"/>
                </a:solidFill>
                <a:latin typeface="+mn-lt"/>
                <a:ea typeface="+mn-ea"/>
                <a:cs typeface="+mn-cs"/>
                <a:hlinkClick r:id="rId5" tooltip="Thomas Pichon"/>
              </a:rPr>
              <a:t>Thomas </a:t>
            </a:r>
            <a:r>
              <a:rPr lang="en-US" sz="1200" b="0" i="0" u="none" strike="noStrike" kern="1200" dirty="0" err="1">
                <a:solidFill>
                  <a:schemeClr val="tx1"/>
                </a:solidFill>
                <a:latin typeface="+mn-lt"/>
                <a:ea typeface="+mn-ea"/>
                <a:cs typeface="+mn-cs"/>
                <a:hlinkClick r:id="rId5" tooltip="Thomas Pichon"/>
              </a:rPr>
              <a:t>Pichon</a:t>
            </a:r>
            <a:r>
              <a:rPr lang="en-US" sz="1200" b="0" i="0" kern="1200" dirty="0">
                <a:solidFill>
                  <a:schemeClr val="tx1"/>
                </a:solidFill>
                <a:latin typeface="+mn-lt"/>
                <a:ea typeface="+mn-ea"/>
                <a:cs typeface="+mn-cs"/>
              </a:rPr>
              <a:t>, a clerk at the fort. The British commandant at Fort Lawrence paid </a:t>
            </a:r>
            <a:r>
              <a:rPr lang="en-US" sz="1200" b="0" i="0" kern="1200" dirty="0" err="1">
                <a:solidFill>
                  <a:schemeClr val="tx1"/>
                </a:solidFill>
                <a:latin typeface="+mn-lt"/>
                <a:ea typeface="+mn-ea"/>
                <a:cs typeface="+mn-cs"/>
              </a:rPr>
              <a:t>Pichon</a:t>
            </a:r>
            <a:r>
              <a:rPr lang="en-US" sz="1200" b="0" i="0" kern="1200" dirty="0">
                <a:solidFill>
                  <a:schemeClr val="tx1"/>
                </a:solidFill>
                <a:latin typeface="+mn-lt"/>
                <a:ea typeface="+mn-ea"/>
                <a:cs typeface="+mn-cs"/>
              </a:rPr>
              <a:t> for information about French activities. </a:t>
            </a:r>
            <a:r>
              <a:rPr lang="en-US" sz="1200" b="0" i="0" kern="1200" dirty="0" err="1">
                <a:solidFill>
                  <a:schemeClr val="tx1"/>
                </a:solidFill>
                <a:latin typeface="+mn-lt"/>
                <a:ea typeface="+mn-ea"/>
                <a:cs typeface="+mn-cs"/>
              </a:rPr>
              <a:t>Pichon</a:t>
            </a:r>
            <a:r>
              <a:rPr lang="en-US" sz="1200" b="0" i="0" kern="1200" dirty="0">
                <a:solidFill>
                  <a:schemeClr val="tx1"/>
                </a:solidFill>
                <a:latin typeface="+mn-lt"/>
                <a:ea typeface="+mn-ea"/>
                <a:cs typeface="+mn-cs"/>
              </a:rPr>
              <a:t> provided accounts of French activities, plans of forts and an outline of the steps necessary for capture, which Lieutenant-Colonel </a:t>
            </a:r>
            <a:r>
              <a:rPr lang="en-US" sz="1200" b="0" i="0" u="none" strike="noStrike" kern="1200" dirty="0">
                <a:solidFill>
                  <a:schemeClr val="tx1"/>
                </a:solidFill>
                <a:latin typeface="+mn-lt"/>
                <a:ea typeface="+mn-ea"/>
                <a:cs typeface="+mn-cs"/>
                <a:hlinkClick r:id="rId6" tooltip="Robert Monckton"/>
              </a:rPr>
              <a:t>Robert Monckton</a:t>
            </a:r>
            <a:r>
              <a:rPr lang="en-US" sz="1200" b="0" i="0" kern="1200" dirty="0">
                <a:solidFill>
                  <a:schemeClr val="tx1"/>
                </a:solidFill>
                <a:latin typeface="+mn-lt"/>
                <a:ea typeface="+mn-ea"/>
                <a:cs typeface="+mn-cs"/>
              </a:rPr>
              <a:t> later used in the attacks. </a:t>
            </a:r>
            <a:r>
              <a:rPr lang="en-US" sz="1200" b="0" i="0" kern="1200" dirty="0" err="1">
                <a:solidFill>
                  <a:schemeClr val="tx1"/>
                </a:solidFill>
                <a:latin typeface="+mn-lt"/>
                <a:ea typeface="+mn-ea"/>
                <a:cs typeface="+mn-cs"/>
              </a:rPr>
              <a:t>Pichon</a:t>
            </a:r>
            <a:r>
              <a:rPr lang="en-US" sz="1200" b="0" i="0" kern="1200" dirty="0">
                <a:solidFill>
                  <a:schemeClr val="tx1"/>
                </a:solidFill>
                <a:latin typeface="+mn-lt"/>
                <a:ea typeface="+mn-ea"/>
                <a:cs typeface="+mn-cs"/>
              </a:rPr>
              <a:t> delayed the strengthening of Beauséjour by advising that the British would not attack that year.</a:t>
            </a:r>
            <a:r>
              <a:rPr lang="en-US" sz="1200" b="0" i="0" u="none" strike="noStrike" kern="1200" baseline="30000" dirty="0">
                <a:solidFill>
                  <a:schemeClr val="tx1"/>
                </a:solidFill>
                <a:latin typeface="+mn-lt"/>
                <a:ea typeface="+mn-ea"/>
                <a:cs typeface="+mn-cs"/>
                <a:hlinkClick r:id="rId7"/>
              </a:rPr>
              <a:t>[10]</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Fort Beauséjour and cathedral by </a:t>
            </a:r>
            <a:r>
              <a:rPr lang="en-US" sz="1200" b="0" i="0" u="none" strike="noStrike" kern="1200" dirty="0">
                <a:solidFill>
                  <a:schemeClr val="tx1"/>
                </a:solidFill>
                <a:latin typeface="+mn-lt"/>
                <a:ea typeface="+mn-ea"/>
                <a:cs typeface="+mn-cs"/>
                <a:hlinkClick r:id="rId8" tooltip="John Hamilton (British army officer)"/>
              </a:rPr>
              <a:t>John Hamilton</a:t>
            </a:r>
            <a:r>
              <a:rPr lang="en-US" sz="1200" b="0" i="0" kern="1200" dirty="0">
                <a:solidFill>
                  <a:schemeClr val="tx1"/>
                </a:solidFill>
                <a:latin typeface="+mn-lt"/>
                <a:ea typeface="+mn-ea"/>
                <a:cs typeface="+mn-cs"/>
              </a:rPr>
              <a:t> (1755)</a:t>
            </a:r>
          </a:p>
          <a:p>
            <a:r>
              <a:rPr lang="en-US" sz="1200" b="0" i="0" kern="1200" dirty="0">
                <a:solidFill>
                  <a:schemeClr val="tx1"/>
                </a:solidFill>
                <a:latin typeface="+mn-lt"/>
                <a:ea typeface="+mn-ea"/>
                <a:cs typeface="+mn-cs"/>
              </a:rPr>
              <a:t>A convoy of 31 transports and three warships left </a:t>
            </a:r>
            <a:r>
              <a:rPr lang="en-US" sz="1200" b="0" i="0" u="none" strike="noStrike" kern="1200" dirty="0">
                <a:solidFill>
                  <a:schemeClr val="tx1"/>
                </a:solidFill>
                <a:latin typeface="+mn-lt"/>
                <a:ea typeface="+mn-ea"/>
                <a:cs typeface="+mn-cs"/>
                <a:hlinkClick r:id="rId9" tooltip="Boston"/>
              </a:rPr>
              <a:t>Boston</a:t>
            </a:r>
            <a:r>
              <a:rPr lang="en-US" sz="1200" b="0" i="0" kern="1200" dirty="0">
                <a:solidFill>
                  <a:schemeClr val="tx1"/>
                </a:solidFill>
                <a:latin typeface="+mn-lt"/>
                <a:ea typeface="+mn-ea"/>
                <a:cs typeface="+mn-cs"/>
              </a:rPr>
              <a:t> on 19 May 1755, carrying nearly 2,000 </a:t>
            </a:r>
            <a:r>
              <a:rPr lang="en-US" sz="1200" b="0" i="0" u="none" strike="noStrike" kern="1200" dirty="0">
                <a:solidFill>
                  <a:schemeClr val="tx1"/>
                </a:solidFill>
                <a:latin typeface="+mn-lt"/>
                <a:ea typeface="+mn-ea"/>
                <a:cs typeface="+mn-cs"/>
                <a:hlinkClick r:id="rId10" tooltip="New England"/>
              </a:rPr>
              <a:t>New England</a:t>
            </a:r>
            <a:r>
              <a:rPr lang="en-US" sz="1200" b="0" i="0" kern="1200" dirty="0">
                <a:solidFill>
                  <a:schemeClr val="tx1"/>
                </a:solidFill>
                <a:latin typeface="+mn-lt"/>
                <a:ea typeface="+mn-ea"/>
                <a:cs typeface="+mn-cs"/>
              </a:rPr>
              <a:t> provincial troops and 270 British regulars, and dropped anchor near the mouth of the </a:t>
            </a:r>
            <a:r>
              <a:rPr lang="en-US" sz="1200" b="0" i="0" kern="1200" dirty="0" err="1">
                <a:solidFill>
                  <a:schemeClr val="tx1"/>
                </a:solidFill>
                <a:latin typeface="+mn-lt"/>
                <a:ea typeface="+mn-ea"/>
                <a:cs typeface="+mn-cs"/>
              </a:rPr>
              <a:t>Missaguash</a:t>
            </a:r>
            <a:r>
              <a:rPr lang="en-US" sz="1200" b="0" i="0" kern="1200" dirty="0">
                <a:solidFill>
                  <a:schemeClr val="tx1"/>
                </a:solidFill>
                <a:latin typeface="+mn-lt"/>
                <a:ea typeface="+mn-ea"/>
                <a:cs typeface="+mn-cs"/>
              </a:rPr>
              <a:t> River on 2 June.</a:t>
            </a:r>
            <a:r>
              <a:rPr lang="en-US" sz="1200" b="0" i="0" u="none" strike="noStrike" kern="1200" baseline="30000" dirty="0">
                <a:solidFill>
                  <a:schemeClr val="tx1"/>
                </a:solidFill>
                <a:latin typeface="+mn-lt"/>
                <a:ea typeface="+mn-ea"/>
                <a:cs typeface="+mn-cs"/>
                <a:hlinkClick r:id="rId7"/>
              </a:rPr>
              <a:t>[11]</a:t>
            </a:r>
            <a:r>
              <a:rPr lang="en-US" sz="1200" b="0" i="0" kern="1200" dirty="0">
                <a:solidFill>
                  <a:schemeClr val="tx1"/>
                </a:solidFill>
                <a:latin typeface="+mn-lt"/>
                <a:ea typeface="+mn-ea"/>
                <a:cs typeface="+mn-cs"/>
              </a:rPr>
              <a:t> The next day the troops, under the command of Lieutenant-Colonel </a:t>
            </a:r>
            <a:r>
              <a:rPr lang="en-US" sz="1200" b="0" i="0" u="none" strike="noStrike" kern="1200" dirty="0">
                <a:solidFill>
                  <a:schemeClr val="tx1"/>
                </a:solidFill>
                <a:latin typeface="+mn-lt"/>
                <a:ea typeface="+mn-ea"/>
                <a:cs typeface="+mn-cs"/>
                <a:hlinkClick r:id="rId6" tooltip="Robert Monckton"/>
              </a:rPr>
              <a:t>Robert Monckton</a:t>
            </a:r>
            <a:r>
              <a:rPr lang="en-US" sz="1200" b="0" i="0" kern="1200" dirty="0">
                <a:solidFill>
                  <a:schemeClr val="tx1"/>
                </a:solidFill>
                <a:latin typeface="+mn-lt"/>
                <a:ea typeface="+mn-ea"/>
                <a:cs typeface="+mn-cs"/>
              </a:rPr>
              <a:t> of the regular army, disembarked a few </a:t>
            </a:r>
            <a:r>
              <a:rPr lang="en-US" sz="1200" b="0" i="0" kern="1200" dirty="0" err="1">
                <a:solidFill>
                  <a:schemeClr val="tx1"/>
                </a:solidFill>
                <a:latin typeface="+mn-lt"/>
                <a:ea typeface="+mn-ea"/>
                <a:cs typeface="+mn-cs"/>
              </a:rPr>
              <a:t>kilometres</a:t>
            </a:r>
            <a:r>
              <a:rPr lang="en-US" sz="1200" b="0" i="0" kern="1200" dirty="0">
                <a:solidFill>
                  <a:schemeClr val="tx1"/>
                </a:solidFill>
                <a:latin typeface="+mn-lt"/>
                <a:ea typeface="+mn-ea"/>
                <a:cs typeface="+mn-cs"/>
              </a:rPr>
              <a:t> from Fort Beauséjour. To defend the fort, Commander Louis Du Pont </a:t>
            </a:r>
            <a:r>
              <a:rPr lang="en-US" sz="1200" b="0" i="0" kern="1200" dirty="0" err="1">
                <a:solidFill>
                  <a:schemeClr val="tx1"/>
                </a:solidFill>
                <a:latin typeface="+mn-lt"/>
                <a:ea typeface="+mn-ea"/>
                <a:cs typeface="+mn-cs"/>
              </a:rPr>
              <a:t>Duchambon</a:t>
            </a:r>
            <a:r>
              <a:rPr lang="en-US" sz="1200" b="0" i="0" kern="1200" dirty="0">
                <a:solidFill>
                  <a:schemeClr val="tx1"/>
                </a:solidFill>
                <a:latin typeface="+mn-lt"/>
                <a:ea typeface="+mn-ea"/>
                <a:cs typeface="+mn-cs"/>
              </a:rPr>
              <a:t> de </a:t>
            </a:r>
            <a:r>
              <a:rPr lang="en-US" sz="1200" b="0" i="0" kern="1200" dirty="0" err="1">
                <a:solidFill>
                  <a:schemeClr val="tx1"/>
                </a:solidFill>
                <a:latin typeface="+mn-lt"/>
                <a:ea typeface="+mn-ea"/>
                <a:cs typeface="+mn-cs"/>
              </a:rPr>
              <a:t>Vergor</a:t>
            </a:r>
            <a:r>
              <a:rPr lang="en-US" sz="1200" b="0" i="0" kern="1200" dirty="0">
                <a:solidFill>
                  <a:schemeClr val="tx1"/>
                </a:solidFill>
                <a:latin typeface="+mn-lt"/>
                <a:ea typeface="+mn-ea"/>
                <a:cs typeface="+mn-cs"/>
              </a:rPr>
              <a:t> had only 150 soldiers from the </a:t>
            </a:r>
            <a:r>
              <a:rPr lang="en-US" sz="1200" b="0" i="0" u="none" strike="noStrike" kern="1200" dirty="0" err="1">
                <a:solidFill>
                  <a:schemeClr val="tx1"/>
                </a:solidFill>
                <a:latin typeface="+mn-lt"/>
                <a:ea typeface="+mn-ea"/>
                <a:cs typeface="+mn-cs"/>
                <a:hlinkClick r:id="rId11" tooltip="Compagnies Franches de la Marine"/>
              </a:rPr>
              <a:t>Compagnies</a:t>
            </a:r>
            <a:r>
              <a:rPr lang="en-US" sz="1200" b="0" i="0" u="none" strike="noStrike" kern="1200" dirty="0">
                <a:solidFill>
                  <a:schemeClr val="tx1"/>
                </a:solidFill>
                <a:latin typeface="+mn-lt"/>
                <a:ea typeface="+mn-ea"/>
                <a:cs typeface="+mn-cs"/>
                <a:hlinkClick r:id="rId11" tooltip="Compagnies Franches de la Marine"/>
              </a:rPr>
              <a:t> </a:t>
            </a:r>
            <a:r>
              <a:rPr lang="en-US" sz="1200" b="0" i="0" u="none" strike="noStrike" kern="1200" dirty="0" err="1">
                <a:solidFill>
                  <a:schemeClr val="tx1"/>
                </a:solidFill>
                <a:latin typeface="+mn-lt"/>
                <a:ea typeface="+mn-ea"/>
                <a:cs typeface="+mn-cs"/>
                <a:hlinkClick r:id="rId11" tooltip="Compagnies Franches de la Marine"/>
              </a:rPr>
              <a:t>franches</a:t>
            </a:r>
            <a:r>
              <a:rPr lang="en-US" sz="1200" b="0" i="0" u="none" strike="noStrike" kern="1200" dirty="0">
                <a:solidFill>
                  <a:schemeClr val="tx1"/>
                </a:solidFill>
                <a:latin typeface="+mn-lt"/>
                <a:ea typeface="+mn-ea"/>
                <a:cs typeface="+mn-cs"/>
                <a:hlinkClick r:id="rId11" tooltip="Compagnies Franches de la Marine"/>
              </a:rPr>
              <a:t> de la Marine</a:t>
            </a:r>
            <a:r>
              <a:rPr lang="en-US" sz="1200" b="0" i="0" kern="1200" dirty="0">
                <a:solidFill>
                  <a:schemeClr val="tx1"/>
                </a:solidFill>
                <a:latin typeface="+mn-lt"/>
                <a:ea typeface="+mn-ea"/>
                <a:cs typeface="+mn-cs"/>
              </a:rPr>
              <a:t> and a dozen </a:t>
            </a:r>
            <a:r>
              <a:rPr lang="en-US" sz="1200" b="0" i="0" kern="1200" dirty="0" err="1">
                <a:solidFill>
                  <a:schemeClr val="tx1"/>
                </a:solidFill>
                <a:latin typeface="+mn-lt"/>
                <a:ea typeface="+mn-ea"/>
                <a:cs typeface="+mn-cs"/>
              </a:rPr>
              <a:t>canonniers</a:t>
            </a:r>
            <a:r>
              <a:rPr lang="en-US" sz="1200" b="0" i="0" kern="1200" dirty="0">
                <a:solidFill>
                  <a:schemeClr val="tx1"/>
                </a:solidFill>
                <a:latin typeface="+mn-lt"/>
                <a:ea typeface="+mn-ea"/>
                <a:cs typeface="+mn-cs"/>
              </a:rPr>
              <a:t>-bombardiers. On June 16, a large English bomb went through the roof of a casemate and killed many of its occupants. </a:t>
            </a:r>
            <a:r>
              <a:rPr lang="en-US" sz="1200" b="0" i="0" kern="1200" dirty="0" err="1">
                <a:solidFill>
                  <a:schemeClr val="tx1"/>
                </a:solidFill>
                <a:latin typeface="+mn-lt"/>
                <a:ea typeface="+mn-ea"/>
                <a:cs typeface="+mn-cs"/>
              </a:rPr>
              <a:t>Vergor</a:t>
            </a:r>
            <a:r>
              <a:rPr lang="en-US" sz="1200" b="0" i="0" kern="1200" dirty="0">
                <a:solidFill>
                  <a:schemeClr val="tx1"/>
                </a:solidFill>
                <a:latin typeface="+mn-lt"/>
                <a:ea typeface="+mn-ea"/>
                <a:cs typeface="+mn-cs"/>
              </a:rPr>
              <a:t> laid down his weapons. The fort was surrendered, and renamed Fort Cumberland. The next day Fort </a:t>
            </a:r>
            <a:r>
              <a:rPr lang="en-US" sz="1200" b="0" i="0" kern="1200" dirty="0" err="1">
                <a:solidFill>
                  <a:schemeClr val="tx1"/>
                </a:solidFill>
                <a:latin typeface="+mn-lt"/>
                <a:ea typeface="+mn-ea"/>
                <a:cs typeface="+mn-cs"/>
              </a:rPr>
              <a:t>Gaspereau</a:t>
            </a:r>
            <a:r>
              <a:rPr lang="en-US" sz="1200" b="0" i="0" kern="1200" dirty="0">
                <a:solidFill>
                  <a:schemeClr val="tx1"/>
                </a:solidFill>
                <a:latin typeface="+mn-lt"/>
                <a:ea typeface="+mn-ea"/>
                <a:cs typeface="+mn-cs"/>
              </a:rPr>
              <a:t> was surrendered without being attacked. The fall of these forts settled the boundary dispute in </a:t>
            </a:r>
            <a:r>
              <a:rPr lang="en-US" sz="1200" b="0" i="0" kern="1200" dirty="0" err="1">
                <a:solidFill>
                  <a:schemeClr val="tx1"/>
                </a:solidFill>
                <a:latin typeface="+mn-lt"/>
                <a:ea typeface="+mn-ea"/>
                <a:cs typeface="+mn-cs"/>
              </a:rPr>
              <a:t>favour</a:t>
            </a:r>
            <a:r>
              <a:rPr lang="en-US" sz="1200" b="0" i="0" kern="1200" dirty="0">
                <a:solidFill>
                  <a:schemeClr val="tx1"/>
                </a:solidFill>
                <a:latin typeface="+mn-lt"/>
                <a:ea typeface="+mn-ea"/>
                <a:cs typeface="+mn-cs"/>
              </a:rPr>
              <a:t> of the British and marked the beginning of the Expulsion of the Acadians.</a:t>
            </a:r>
            <a:r>
              <a:rPr lang="en-US" sz="1200" b="0" i="0" u="none" strike="noStrike" kern="1200" baseline="30000" dirty="0">
                <a:solidFill>
                  <a:schemeClr val="tx1"/>
                </a:solidFill>
                <a:latin typeface="+mn-lt"/>
                <a:ea typeface="+mn-ea"/>
                <a:cs typeface="+mn-cs"/>
                <a:hlinkClick r:id="rId7"/>
              </a:rPr>
              <a:t>[9]</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The minister of Marine, </a:t>
            </a:r>
            <a:r>
              <a:rPr lang="en-US" sz="1200" b="0" i="0" kern="1200" dirty="0" err="1">
                <a:solidFill>
                  <a:schemeClr val="tx1"/>
                </a:solidFill>
                <a:latin typeface="+mn-lt"/>
                <a:ea typeface="+mn-ea"/>
                <a:cs typeface="+mn-cs"/>
              </a:rPr>
              <a:t>Machault</a:t>
            </a:r>
            <a:r>
              <a:rPr lang="en-US" sz="1200" b="0" i="0" kern="1200" dirty="0">
                <a:solidFill>
                  <a:schemeClr val="tx1"/>
                </a:solidFill>
                <a:latin typeface="+mn-lt"/>
                <a:ea typeface="+mn-ea"/>
                <a:cs typeface="+mn-cs"/>
              </a:rPr>
              <a:t>, had good reason to believe the forts had been "very ill defended" and </a:t>
            </a:r>
            <a:r>
              <a:rPr lang="en-US" sz="1200" b="0" i="0" kern="1200" dirty="0" err="1">
                <a:solidFill>
                  <a:schemeClr val="tx1"/>
                </a:solidFill>
                <a:latin typeface="+mn-lt"/>
                <a:ea typeface="+mn-ea"/>
                <a:cs typeface="+mn-cs"/>
              </a:rPr>
              <a:t>Vergor</a:t>
            </a:r>
            <a:r>
              <a:rPr lang="en-US" sz="1200" b="0" i="0" kern="1200" dirty="0">
                <a:solidFill>
                  <a:schemeClr val="tx1"/>
                </a:solidFill>
                <a:latin typeface="+mn-lt"/>
                <a:ea typeface="+mn-ea"/>
                <a:cs typeface="+mn-cs"/>
              </a:rPr>
              <a:t> was summoned before a </a:t>
            </a:r>
            <a:r>
              <a:rPr lang="en-US" sz="1200" b="0" i="0" u="none" strike="noStrike" kern="1200" dirty="0">
                <a:solidFill>
                  <a:schemeClr val="tx1"/>
                </a:solidFill>
                <a:latin typeface="+mn-lt"/>
                <a:ea typeface="+mn-ea"/>
                <a:cs typeface="+mn-cs"/>
                <a:hlinkClick r:id="rId12" tooltip="Court-martial"/>
              </a:rPr>
              <a:t>court martial</a:t>
            </a:r>
            <a:r>
              <a:rPr lang="en-US" sz="1200" b="0" i="0" kern="1200" dirty="0">
                <a:solidFill>
                  <a:schemeClr val="tx1"/>
                </a:solidFill>
                <a:latin typeface="+mn-lt"/>
                <a:ea typeface="+mn-ea"/>
                <a:cs typeface="+mn-cs"/>
              </a:rPr>
              <a:t> at Quebec in September 1757 but was acquitted.</a:t>
            </a:r>
          </a:p>
          <a:p>
            <a:endParaRPr lang="en-US" dirty="0"/>
          </a:p>
        </p:txBody>
      </p:sp>
      <p:sp>
        <p:nvSpPr>
          <p:cNvPr id="4" name="Slide Number Placeholder 3"/>
          <p:cNvSpPr>
            <a:spLocks noGrp="1"/>
          </p:cNvSpPr>
          <p:nvPr>
            <p:ph type="sldNum" sz="quarter" idx="10"/>
          </p:nvPr>
        </p:nvSpPr>
        <p:spPr/>
        <p:txBody>
          <a:bodyPr/>
          <a:lstStyle/>
          <a:p>
            <a:fld id="{F1138570-469A-4F5F-810A-A900C81F4502}" type="slidenum">
              <a:rPr lang="en-US" smtClean="0"/>
              <a:pPr/>
              <a:t>81</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Not included: (from </a:t>
            </a:r>
            <a:r>
              <a:rPr lang="en-US" dirty="0">
                <a:hlinkClick r:id="rId3"/>
              </a:rPr>
              <a:t>https://en.wikipedia.org/wiki/Battle_of_Petitcodiac</a:t>
            </a:r>
            <a:r>
              <a:rPr lang="en-US" dirty="0"/>
              <a:t>)</a:t>
            </a:r>
          </a:p>
          <a:p>
            <a:r>
              <a:rPr lang="en-US" sz="1200" b="0" i="0" u="none" strike="noStrike" kern="1200" dirty="0">
                <a:solidFill>
                  <a:schemeClr val="tx1"/>
                </a:solidFill>
                <a:latin typeface="+mn-lt"/>
                <a:ea typeface="+mn-ea"/>
                <a:cs typeface="+mn-cs"/>
                <a:hlinkClick r:id="rId4" tooltip="Charles Deschamps de Boishébert et de Raffetot"/>
              </a:rPr>
              <a:t>Charles </a:t>
            </a:r>
            <a:r>
              <a:rPr lang="en-US" sz="1200" b="0" i="0" u="none" strike="noStrike" kern="1200" dirty="0" err="1">
                <a:solidFill>
                  <a:schemeClr val="tx1"/>
                </a:solidFill>
                <a:latin typeface="+mn-lt"/>
                <a:ea typeface="+mn-ea"/>
                <a:cs typeface="+mn-cs"/>
                <a:hlinkClick r:id="rId4" tooltip="Charles Deschamps de Boishébert et de Raffetot"/>
              </a:rPr>
              <a:t>Deschamps</a:t>
            </a:r>
            <a:r>
              <a:rPr lang="en-US" sz="1200" b="0" i="0" u="none" strike="noStrike" kern="1200" dirty="0">
                <a:solidFill>
                  <a:schemeClr val="tx1"/>
                </a:solidFill>
                <a:latin typeface="+mn-lt"/>
                <a:ea typeface="+mn-ea"/>
                <a:cs typeface="+mn-cs"/>
                <a:hlinkClick r:id="rId4" tooltip="Charles Deschamps de Boishébert et de Raffetot"/>
              </a:rPr>
              <a:t> de </a:t>
            </a:r>
            <a:r>
              <a:rPr lang="en-US" sz="1200" b="0" i="0" u="none" strike="noStrike" kern="1200" dirty="0" err="1">
                <a:solidFill>
                  <a:schemeClr val="tx1"/>
                </a:solidFill>
                <a:latin typeface="+mn-lt"/>
                <a:ea typeface="+mn-ea"/>
                <a:cs typeface="+mn-cs"/>
                <a:hlinkClick r:id="rId4" tooltip="Charles Deschamps de Boishébert et de Raffetot"/>
              </a:rPr>
              <a:t>Boishébert</a:t>
            </a:r>
            <a:r>
              <a:rPr lang="en-US" sz="1200" b="0" i="0" kern="1200" dirty="0">
                <a:solidFill>
                  <a:schemeClr val="tx1"/>
                </a:solidFill>
                <a:latin typeface="+mn-lt"/>
                <a:ea typeface="+mn-ea"/>
                <a:cs typeface="+mn-cs"/>
              </a:rPr>
              <a:t> was a French militia commander who became a resistance leader. Based in the </a:t>
            </a:r>
            <a:r>
              <a:rPr lang="en-US" sz="1200" b="0" i="0" u="none" strike="noStrike" kern="1200" dirty="0" err="1">
                <a:solidFill>
                  <a:schemeClr val="tx1"/>
                </a:solidFill>
                <a:latin typeface="+mn-lt"/>
                <a:ea typeface="+mn-ea"/>
                <a:cs typeface="+mn-cs"/>
                <a:hlinkClick r:id="rId5" tooltip="Miramichi River"/>
              </a:rPr>
              <a:t>Miramichi</a:t>
            </a:r>
            <a:r>
              <a:rPr lang="en-US" sz="1200" b="0" i="0" u="none" strike="noStrike" kern="1200" dirty="0">
                <a:solidFill>
                  <a:schemeClr val="tx1"/>
                </a:solidFill>
                <a:latin typeface="+mn-lt"/>
                <a:ea typeface="+mn-ea"/>
                <a:cs typeface="+mn-cs"/>
                <a:hlinkClick r:id="rId5" tooltip="Miramichi River"/>
              </a:rPr>
              <a:t> River</a:t>
            </a:r>
            <a:r>
              <a:rPr lang="en-US" sz="1200" b="0" i="0" kern="1200" dirty="0">
                <a:solidFill>
                  <a:schemeClr val="tx1"/>
                </a:solidFill>
                <a:latin typeface="+mn-lt"/>
                <a:ea typeface="+mn-ea"/>
                <a:cs typeface="+mn-cs"/>
              </a:rPr>
              <a:t> valley, he helped Acadians fleeing the British deportation operations escape to Quebec. After the fall of </a:t>
            </a:r>
            <a:r>
              <a:rPr lang="en-US" sz="1200" b="0" i="0" kern="1200" dirty="0" err="1">
                <a:solidFill>
                  <a:schemeClr val="tx1"/>
                </a:solidFill>
                <a:latin typeface="+mn-lt"/>
                <a:ea typeface="+mn-ea"/>
                <a:cs typeface="+mn-cs"/>
              </a:rPr>
              <a:t>Beausejour</a:t>
            </a:r>
            <a:r>
              <a:rPr lang="en-US" sz="1200" b="0" i="0" kern="1200" dirty="0">
                <a:solidFill>
                  <a:schemeClr val="tx1"/>
                </a:solidFill>
                <a:latin typeface="+mn-lt"/>
                <a:ea typeface="+mn-ea"/>
                <a:cs typeface="+mn-cs"/>
              </a:rPr>
              <a:t>, Monckton sent a naval </a:t>
            </a:r>
            <a:r>
              <a:rPr lang="en-US" sz="1200" b="0" i="0" kern="1200" dirty="0" err="1">
                <a:solidFill>
                  <a:schemeClr val="tx1"/>
                </a:solidFill>
                <a:latin typeface="+mn-lt"/>
                <a:ea typeface="+mn-ea"/>
                <a:cs typeface="+mn-cs"/>
              </a:rPr>
              <a:t>squaldorn</a:t>
            </a:r>
            <a:r>
              <a:rPr lang="en-US" sz="1200" b="0" i="0" kern="1200" dirty="0">
                <a:solidFill>
                  <a:schemeClr val="tx1"/>
                </a:solidFill>
                <a:latin typeface="+mn-lt"/>
                <a:ea typeface="+mn-ea"/>
                <a:cs typeface="+mn-cs"/>
              </a:rPr>
              <a:t> to evict him from the satellite fort at the mouth of the Saint John River. Knowing that he could not defend his position, </a:t>
            </a:r>
            <a:r>
              <a:rPr lang="en-US" sz="1200" b="0" i="0" kern="1200" dirty="0" err="1">
                <a:solidFill>
                  <a:schemeClr val="tx1"/>
                </a:solidFill>
                <a:latin typeface="+mn-lt"/>
                <a:ea typeface="+mn-ea"/>
                <a:cs typeface="+mn-cs"/>
              </a:rPr>
              <a:t>Boishebert</a:t>
            </a:r>
            <a:r>
              <a:rPr lang="en-US" sz="1200" b="0" i="0" kern="1200" dirty="0">
                <a:solidFill>
                  <a:schemeClr val="tx1"/>
                </a:solidFill>
                <a:latin typeface="+mn-lt"/>
                <a:ea typeface="+mn-ea"/>
                <a:cs typeface="+mn-cs"/>
              </a:rPr>
              <a:t> destroyed the fort.</a:t>
            </a:r>
            <a:r>
              <a:rPr lang="en-US" sz="1200" b="0" i="0" u="none" strike="noStrike" kern="1200" baseline="30000" dirty="0">
                <a:solidFill>
                  <a:schemeClr val="tx1"/>
                </a:solidFill>
                <a:latin typeface="+mn-lt"/>
                <a:ea typeface="+mn-ea"/>
                <a:cs typeface="+mn-cs"/>
                <a:hlinkClick r:id="rId3"/>
              </a:rPr>
              <a:t>[3]</a:t>
            </a:r>
            <a:r>
              <a:rPr lang="en-US" sz="1200" b="0" i="0" kern="1200" dirty="0">
                <a:solidFill>
                  <a:schemeClr val="tx1"/>
                </a:solidFill>
                <a:latin typeface="+mn-lt"/>
                <a:ea typeface="+mn-ea"/>
                <a:cs typeface="+mn-cs"/>
              </a:rPr>
              <a:t> When he received word that the British were planning an expedition to the </a:t>
            </a:r>
            <a:r>
              <a:rPr lang="en-US" sz="1200" b="0" i="0" kern="1200" dirty="0" err="1">
                <a:solidFill>
                  <a:schemeClr val="tx1"/>
                </a:solidFill>
                <a:latin typeface="+mn-lt"/>
                <a:ea typeface="+mn-ea"/>
                <a:cs typeface="+mn-cs"/>
              </a:rPr>
              <a:t>Petitcodiac</a:t>
            </a:r>
            <a:r>
              <a:rPr lang="en-US" sz="1200" b="0" i="0" kern="1200" dirty="0">
                <a:solidFill>
                  <a:schemeClr val="tx1"/>
                </a:solidFill>
                <a:latin typeface="+mn-lt"/>
                <a:ea typeface="+mn-ea"/>
                <a:cs typeface="+mn-cs"/>
              </a:rPr>
              <a:t> River, he hurried to </a:t>
            </a:r>
            <a:r>
              <a:rPr lang="en-US" sz="1200" b="0" i="0" kern="1200" dirty="0" err="1">
                <a:solidFill>
                  <a:schemeClr val="tx1"/>
                </a:solidFill>
                <a:latin typeface="+mn-lt"/>
                <a:ea typeface="+mn-ea"/>
                <a:cs typeface="+mn-cs"/>
              </a:rPr>
              <a:t>Chipoudy</a:t>
            </a:r>
            <a:r>
              <a:rPr lang="en-US" sz="1200" b="0" i="0" kern="1200" dirty="0">
                <a:solidFill>
                  <a:schemeClr val="tx1"/>
                </a:solidFill>
                <a:latin typeface="+mn-lt"/>
                <a:ea typeface="+mn-ea"/>
                <a:cs typeface="+mn-cs"/>
              </a:rPr>
              <a:t>, where he organized 120 Acadians, </a:t>
            </a:r>
            <a:r>
              <a:rPr lang="en-US" sz="1200" b="0" i="0" kern="1200" dirty="0" err="1">
                <a:solidFill>
                  <a:schemeClr val="tx1"/>
                </a:solidFill>
                <a:latin typeface="+mn-lt"/>
                <a:ea typeface="+mn-ea"/>
                <a:cs typeface="+mn-cs"/>
              </a:rPr>
              <a:t>Maliseets</a:t>
            </a:r>
            <a:r>
              <a:rPr lang="en-US" sz="1200" b="0" i="0" kern="1200" dirty="0">
                <a:solidFill>
                  <a:schemeClr val="tx1"/>
                </a:solidFill>
                <a:latin typeface="+mn-lt"/>
                <a:ea typeface="+mn-ea"/>
                <a:cs typeface="+mn-cs"/>
              </a:rPr>
              <a:t> and Mi'kmaq into a guerrilla fighting force.</a:t>
            </a:r>
          </a:p>
          <a:p>
            <a:endParaRPr lang="en-US" dirty="0"/>
          </a:p>
          <a:p>
            <a:r>
              <a:rPr lang="en-US" sz="1200" b="0" i="0" kern="1200" dirty="0">
                <a:solidFill>
                  <a:schemeClr val="tx1"/>
                </a:solidFill>
                <a:latin typeface="+mn-lt"/>
                <a:ea typeface="+mn-ea"/>
                <a:cs typeface="+mn-cs"/>
              </a:rPr>
              <a:t>August 28, Monckton sent Major </a:t>
            </a:r>
            <a:r>
              <a:rPr lang="en-US" sz="1200" b="0" i="0" u="none" strike="noStrike" kern="1200" dirty="0">
                <a:solidFill>
                  <a:schemeClr val="tx1"/>
                </a:solidFill>
                <a:latin typeface="+mn-lt"/>
                <a:ea typeface="+mn-ea"/>
                <a:cs typeface="+mn-cs"/>
                <a:hlinkClick r:id="rId6" tooltip="Joseph Frye"/>
              </a:rPr>
              <a:t>Joseph Frye</a:t>
            </a:r>
            <a:r>
              <a:rPr lang="en-US" sz="1200" b="0" i="0" kern="1200" dirty="0">
                <a:solidFill>
                  <a:schemeClr val="tx1"/>
                </a:solidFill>
                <a:latin typeface="+mn-lt"/>
                <a:ea typeface="+mn-ea"/>
                <a:cs typeface="+mn-cs"/>
              </a:rPr>
              <a:t> with an expedition of 200 provincial militia from Fort Cumberland in two armed sloops, with instructions to clear Acadians settlements on the </a:t>
            </a:r>
            <a:r>
              <a:rPr lang="en-US" sz="1200" b="0" i="0" u="none" strike="noStrike" kern="1200" dirty="0" err="1">
                <a:solidFill>
                  <a:schemeClr val="tx1"/>
                </a:solidFill>
                <a:latin typeface="+mn-lt"/>
                <a:ea typeface="+mn-ea"/>
                <a:cs typeface="+mn-cs"/>
                <a:hlinkClick r:id="rId7" tooltip="Petitcodiac River"/>
              </a:rPr>
              <a:t>Petitcodiac</a:t>
            </a:r>
            <a:r>
              <a:rPr lang="en-US" sz="1200" b="0" i="0" u="none" strike="noStrike" kern="1200" dirty="0">
                <a:solidFill>
                  <a:schemeClr val="tx1"/>
                </a:solidFill>
                <a:latin typeface="+mn-lt"/>
                <a:ea typeface="+mn-ea"/>
                <a:cs typeface="+mn-cs"/>
                <a:hlinkClick r:id="rId7" tooltip="Petitcodiac River"/>
              </a:rPr>
              <a:t> River</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[3]</a:t>
            </a:r>
            <a:r>
              <a:rPr lang="en-US" sz="1200" b="0" i="0" kern="1200" dirty="0">
                <a:solidFill>
                  <a:schemeClr val="tx1"/>
                </a:solidFill>
                <a:latin typeface="+mn-lt"/>
                <a:ea typeface="+mn-ea"/>
                <a:cs typeface="+mn-cs"/>
              </a:rPr>
              <a:t> After setting the buildings on fire at </a:t>
            </a:r>
            <a:r>
              <a:rPr lang="en-US" sz="1200" b="0" i="0" u="none" strike="noStrike" kern="1200" dirty="0" err="1">
                <a:solidFill>
                  <a:schemeClr val="tx1"/>
                </a:solidFill>
                <a:latin typeface="+mn-lt"/>
                <a:ea typeface="+mn-ea"/>
                <a:cs typeface="+mn-cs"/>
                <a:hlinkClick r:id="rId8" tooltip="Shepody, New Brunswick"/>
              </a:rPr>
              <a:t>Shepody</a:t>
            </a:r>
            <a:r>
              <a:rPr lang="en-US" sz="1200" b="0" i="0" u="none" strike="noStrike" kern="1200" dirty="0">
                <a:solidFill>
                  <a:schemeClr val="tx1"/>
                </a:solidFill>
                <a:latin typeface="+mn-lt"/>
                <a:ea typeface="+mn-ea"/>
                <a:cs typeface="+mn-cs"/>
                <a:hlinkClick r:id="rId8" tooltip="Shepody, New Brunswick"/>
              </a:rPr>
              <a:t>, New Brunswick</a:t>
            </a:r>
            <a:r>
              <a:rPr lang="en-US" sz="1200" b="0" i="0" kern="1200" dirty="0">
                <a:solidFill>
                  <a:schemeClr val="tx1"/>
                </a:solidFill>
                <a:latin typeface="+mn-lt"/>
                <a:ea typeface="+mn-ea"/>
                <a:cs typeface="+mn-cs"/>
              </a:rPr>
              <a:t>, they began moving up the river, torching settlements and taking prisoners along the way</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On September 2, the expedition began these clearing operations on settlements in and around the Village-des-Blanchard. While the main body worked on the eastern bank of the river, a detachment of fifty or sixty under John </a:t>
            </a:r>
            <a:r>
              <a:rPr lang="en-US" sz="1200" b="0" i="0" kern="1200" dirty="0" err="1">
                <a:solidFill>
                  <a:schemeClr val="tx1"/>
                </a:solidFill>
                <a:latin typeface="+mn-lt"/>
                <a:ea typeface="+mn-ea"/>
                <a:cs typeface="+mn-cs"/>
              </a:rPr>
              <a:t>Indicot</a:t>
            </a:r>
            <a:r>
              <a:rPr lang="en-US" sz="1200" b="0" i="0" kern="1200" dirty="0">
                <a:solidFill>
                  <a:schemeClr val="tx1"/>
                </a:solidFill>
                <a:latin typeface="+mn-lt"/>
                <a:ea typeface="+mn-ea"/>
                <a:cs typeface="+mn-cs"/>
              </a:rPr>
              <a:t> was </a:t>
            </a:r>
            <a:r>
              <a:rPr lang="en-US" sz="1200" b="0" i="0" kern="1200" dirty="0" err="1">
                <a:solidFill>
                  <a:schemeClr val="tx1"/>
                </a:solidFill>
                <a:latin typeface="+mn-lt"/>
                <a:ea typeface="+mn-ea"/>
                <a:cs typeface="+mn-cs"/>
              </a:rPr>
              <a:t>despatched</a:t>
            </a:r>
            <a:r>
              <a:rPr lang="en-US" sz="1200" b="0" i="0" kern="1200" dirty="0">
                <a:solidFill>
                  <a:schemeClr val="tx1"/>
                </a:solidFill>
                <a:latin typeface="+mn-lt"/>
                <a:ea typeface="+mn-ea"/>
                <a:cs typeface="+mn-cs"/>
              </a:rPr>
              <a:t> to the western bank.</a:t>
            </a:r>
            <a:r>
              <a:rPr lang="en-US" sz="1200" b="0" i="0" u="none" strike="noStrike" kern="1200" baseline="30000" dirty="0">
                <a:solidFill>
                  <a:schemeClr val="tx1"/>
                </a:solidFill>
                <a:latin typeface="+mn-lt"/>
                <a:ea typeface="+mn-ea"/>
                <a:cs typeface="+mn-cs"/>
                <a:hlinkClick r:id="rId3"/>
              </a:rPr>
              <a:t>[5]</a:t>
            </a:r>
            <a:r>
              <a:rPr lang="en-US" sz="1200" b="0" i="0" kern="1200" dirty="0">
                <a:solidFill>
                  <a:schemeClr val="tx1"/>
                </a:solidFill>
                <a:latin typeface="+mn-lt"/>
                <a:ea typeface="+mn-ea"/>
                <a:cs typeface="+mn-cs"/>
              </a:rPr>
              <a:t> When they set fire to the village church, </a:t>
            </a:r>
            <a:r>
              <a:rPr lang="en-US" sz="1200" b="0" i="0" kern="1200" dirty="0" err="1">
                <a:solidFill>
                  <a:schemeClr val="tx1"/>
                </a:solidFill>
                <a:latin typeface="+mn-lt"/>
                <a:ea typeface="+mn-ea"/>
                <a:cs typeface="+mn-cs"/>
              </a:rPr>
              <a:t>Boishébert</a:t>
            </a:r>
            <a:r>
              <a:rPr lang="en-US" sz="1200" b="0" i="0" kern="1200" dirty="0">
                <a:solidFill>
                  <a:schemeClr val="tx1"/>
                </a:solidFill>
                <a:latin typeface="+mn-lt"/>
                <a:ea typeface="+mn-ea"/>
                <a:cs typeface="+mn-cs"/>
              </a:rPr>
              <a:t> and three hundred men attacked.</a:t>
            </a:r>
            <a:r>
              <a:rPr lang="en-US" sz="1200" b="0" i="0" u="none" strike="noStrike" kern="1200" baseline="30000" dirty="0">
                <a:solidFill>
                  <a:schemeClr val="tx1"/>
                </a:solidFill>
                <a:latin typeface="+mn-lt"/>
                <a:ea typeface="+mn-ea"/>
                <a:cs typeface="+mn-cs"/>
                <a:hlinkClick r:id="rId3"/>
              </a:rPr>
              <a:t>[3]</a:t>
            </a:r>
            <a:r>
              <a:rPr lang="en-US" sz="1200" b="0" i="0" kern="1200" dirty="0">
                <a:solidFill>
                  <a:schemeClr val="tx1"/>
                </a:solidFill>
                <a:latin typeface="+mn-lt"/>
                <a:ea typeface="+mn-ea"/>
                <a:cs typeface="+mn-cs"/>
              </a:rPr>
              <a:t> The British retreated behind a dyke and were in a near panic when Frye landed with the remainder of the force and took command. After three hours of spirited fighting, Frye eventually extracted the force to the boats and retreated. Twenty two British were killed and another six were wounded.</a:t>
            </a:r>
            <a:r>
              <a:rPr lang="en-US" sz="1200" b="0" i="0" u="none" strike="noStrike" kern="1200" baseline="30000" dirty="0">
                <a:solidFill>
                  <a:schemeClr val="tx1"/>
                </a:solidFill>
                <a:latin typeface="+mn-lt"/>
                <a:ea typeface="+mn-ea"/>
                <a:cs typeface="+mn-cs"/>
                <a:hlinkClick r:id="rId3"/>
              </a:rPr>
              <a:t>[6]</a:t>
            </a:r>
            <a:r>
              <a:rPr lang="en-US" sz="1200" b="0" i="0" kern="1200" dirty="0">
                <a:solidFill>
                  <a:schemeClr val="tx1"/>
                </a:solidFill>
                <a:latin typeface="+mn-lt"/>
                <a:ea typeface="+mn-ea"/>
                <a:cs typeface="+mn-cs"/>
              </a:rPr>
              <a:t> Ranger </a:t>
            </a:r>
            <a:r>
              <a:rPr lang="en-US" sz="1200" b="0" i="0" u="none" strike="noStrike" kern="1200" dirty="0">
                <a:solidFill>
                  <a:schemeClr val="tx1"/>
                </a:solidFill>
                <a:latin typeface="+mn-lt"/>
                <a:ea typeface="+mn-ea"/>
                <a:cs typeface="+mn-cs"/>
                <a:hlinkClick r:id="rId9" tooltip="Joseph Gorham"/>
              </a:rPr>
              <a:t>Joseph Gorham</a:t>
            </a:r>
            <a:r>
              <a:rPr lang="en-US" sz="1200" b="0" i="0" kern="1200" dirty="0">
                <a:solidFill>
                  <a:schemeClr val="tx1"/>
                </a:solidFill>
                <a:latin typeface="+mn-lt"/>
                <a:ea typeface="+mn-ea"/>
                <a:cs typeface="+mn-cs"/>
              </a:rPr>
              <a:t> was wounded in the battle.</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The battle was a stinging defeat for the British. </a:t>
            </a:r>
            <a:r>
              <a:rPr lang="en-US" sz="1200" b="0" i="0" kern="1200" dirty="0" err="1">
                <a:solidFill>
                  <a:schemeClr val="tx1"/>
                </a:solidFill>
                <a:latin typeface="+mn-lt"/>
                <a:ea typeface="+mn-ea"/>
                <a:cs typeface="+mn-cs"/>
              </a:rPr>
              <a:t>Abbe</a:t>
            </a:r>
            <a:r>
              <a:rPr lang="en-US" sz="1200" b="0" i="0" kern="1200" dirty="0">
                <a:solidFill>
                  <a:schemeClr val="tx1"/>
                </a:solidFill>
                <a:latin typeface="+mn-lt"/>
                <a:ea typeface="+mn-ea"/>
                <a:cs typeface="+mn-cs"/>
              </a:rPr>
              <a:t> Le </a:t>
            </a:r>
            <a:r>
              <a:rPr lang="en-US" sz="1200" b="0" i="0" kern="1200" dirty="0" err="1">
                <a:solidFill>
                  <a:schemeClr val="tx1"/>
                </a:solidFill>
                <a:latin typeface="+mn-lt"/>
                <a:ea typeface="+mn-ea"/>
                <a:cs typeface="+mn-cs"/>
              </a:rPr>
              <a:t>Guerne</a:t>
            </a:r>
            <a:r>
              <a:rPr lang="en-US" sz="1200" b="0" i="0" kern="1200" dirty="0">
                <a:solidFill>
                  <a:schemeClr val="tx1"/>
                </a:solidFill>
                <a:latin typeface="+mn-lt"/>
                <a:ea typeface="+mn-ea"/>
                <a:cs typeface="+mn-cs"/>
              </a:rPr>
              <a:t> wrote that it "made the English tremble more than all the cannons of </a:t>
            </a:r>
            <a:r>
              <a:rPr lang="en-US" sz="1200" b="0" i="0" kern="1200" dirty="0" err="1">
                <a:solidFill>
                  <a:schemeClr val="tx1"/>
                </a:solidFill>
                <a:latin typeface="+mn-lt"/>
                <a:ea typeface="+mn-ea"/>
                <a:cs typeface="+mn-cs"/>
              </a:rPr>
              <a:t>Beausejour</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[8]</a:t>
            </a:r>
            <a:r>
              <a:rPr lang="en-US" sz="1200" b="0" i="0" kern="1200" dirty="0">
                <a:solidFill>
                  <a:schemeClr val="tx1"/>
                </a:solidFill>
                <a:latin typeface="+mn-lt"/>
                <a:ea typeface="+mn-ea"/>
                <a:cs typeface="+mn-cs"/>
              </a:rPr>
              <a:t> For many of the provincial fighters this was their first experience with combat and over 50 percent of those who participated became casualties.</a:t>
            </a:r>
            <a:r>
              <a:rPr lang="en-US" sz="1200" b="0" i="0" u="none" strike="noStrike" kern="1200" baseline="30000" dirty="0">
                <a:solidFill>
                  <a:schemeClr val="tx1"/>
                </a:solidFill>
                <a:latin typeface="+mn-lt"/>
                <a:ea typeface="+mn-ea"/>
                <a:cs typeface="+mn-cs"/>
                <a:hlinkClick r:id="rId3"/>
              </a:rPr>
              <a:t>[9]</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The battle was the first bright spot for the Acadians. </a:t>
            </a:r>
            <a:r>
              <a:rPr lang="en-US" sz="1200" b="0" i="0" kern="1200" dirty="0" err="1">
                <a:solidFill>
                  <a:schemeClr val="tx1"/>
                </a:solidFill>
                <a:latin typeface="+mn-lt"/>
                <a:ea typeface="+mn-ea"/>
                <a:cs typeface="+mn-cs"/>
              </a:rPr>
              <a:t>Boishebert</a:t>
            </a:r>
            <a:r>
              <a:rPr lang="en-US" sz="1200" b="0" i="0" kern="1200" dirty="0">
                <a:solidFill>
                  <a:schemeClr val="tx1"/>
                </a:solidFill>
                <a:latin typeface="+mn-lt"/>
                <a:ea typeface="+mn-ea"/>
                <a:cs typeface="+mn-cs"/>
              </a:rPr>
              <a:t> rescued thirty Acadian families and brought off several fields worth of crops and supplies.</a:t>
            </a:r>
            <a:r>
              <a:rPr lang="en-US" sz="1200" b="0" i="0" u="none" strike="noStrike" kern="1200" baseline="30000" dirty="0">
                <a:solidFill>
                  <a:schemeClr val="tx1"/>
                </a:solidFill>
                <a:latin typeface="+mn-lt"/>
                <a:ea typeface="+mn-ea"/>
                <a:cs typeface="+mn-cs"/>
                <a:hlinkClick r:id="rId3"/>
              </a:rPr>
              <a:t>[10]</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4" tooltip="Charles Deschamps de Boishébert et de Raffetot"/>
              </a:rPr>
              <a:t>Charles </a:t>
            </a:r>
            <a:r>
              <a:rPr lang="en-US" sz="1200" b="0" i="0" u="none" strike="noStrike" kern="1200" dirty="0" err="1">
                <a:solidFill>
                  <a:schemeClr val="tx1"/>
                </a:solidFill>
                <a:latin typeface="+mn-lt"/>
                <a:ea typeface="+mn-ea"/>
                <a:cs typeface="+mn-cs"/>
                <a:hlinkClick r:id="rId4" tooltip="Charles Deschamps de Boishébert et de Raffetot"/>
              </a:rPr>
              <a:t>Deschamps</a:t>
            </a:r>
            <a:r>
              <a:rPr lang="en-US" sz="1200" b="0" i="0" u="none" strike="noStrike" kern="1200" dirty="0">
                <a:solidFill>
                  <a:schemeClr val="tx1"/>
                </a:solidFill>
                <a:latin typeface="+mn-lt"/>
                <a:ea typeface="+mn-ea"/>
                <a:cs typeface="+mn-cs"/>
                <a:hlinkClick r:id="rId4" tooltip="Charles Deschamps de Boishébert et de Raffetot"/>
              </a:rPr>
              <a:t> de </a:t>
            </a:r>
            <a:r>
              <a:rPr lang="en-US" sz="1200" b="0" i="0" u="none" strike="noStrike" kern="1200" dirty="0" err="1">
                <a:solidFill>
                  <a:schemeClr val="tx1"/>
                </a:solidFill>
                <a:latin typeface="+mn-lt"/>
                <a:ea typeface="+mn-ea"/>
                <a:cs typeface="+mn-cs"/>
                <a:hlinkClick r:id="rId4" tooltip="Charles Deschamps de Boishébert et de Raffetot"/>
              </a:rPr>
              <a:t>Boishébert</a:t>
            </a:r>
            <a:r>
              <a:rPr lang="en-US" sz="1200" b="0" i="0" u="none" strike="noStrike" kern="1200" dirty="0">
                <a:solidFill>
                  <a:schemeClr val="tx1"/>
                </a:solidFill>
                <a:latin typeface="+mn-lt"/>
                <a:ea typeface="+mn-ea"/>
                <a:cs typeface="+mn-cs"/>
                <a:hlinkClick r:id="rId4" tooltip="Charles Deschamps de Boishébert et de Raffetot"/>
              </a:rPr>
              <a:t> et de </a:t>
            </a:r>
            <a:r>
              <a:rPr lang="en-US" sz="1200" b="0" i="0" u="none" strike="noStrike" kern="1200" dirty="0" err="1">
                <a:solidFill>
                  <a:schemeClr val="tx1"/>
                </a:solidFill>
                <a:latin typeface="+mn-lt"/>
                <a:ea typeface="+mn-ea"/>
                <a:cs typeface="+mn-cs"/>
                <a:hlinkClick r:id="rId4" tooltip="Charles Deschamps de Boishébert et de Raffetot"/>
              </a:rPr>
              <a:t>Raffetot</a:t>
            </a:r>
            <a:r>
              <a:rPr lang="en-US" sz="1200" b="0" i="0" kern="1200" dirty="0" err="1">
                <a:solidFill>
                  <a:schemeClr val="tx1"/>
                </a:solidFill>
                <a:latin typeface="+mn-lt"/>
                <a:ea typeface="+mn-ea"/>
                <a:cs typeface="+mn-cs"/>
              </a:rPr>
              <a:t>'s</a:t>
            </a:r>
            <a:r>
              <a:rPr lang="en-US" sz="1200" b="0" i="0" kern="1200" dirty="0">
                <a:solidFill>
                  <a:schemeClr val="tx1"/>
                </a:solidFill>
                <a:latin typeface="+mn-lt"/>
                <a:ea typeface="+mn-ea"/>
                <a:cs typeface="+mn-cs"/>
              </a:rPr>
              <a:t> created an Acadian refugee camp known as "Camp de </a:t>
            </a:r>
            <a:r>
              <a:rPr lang="en-US" sz="1200" b="0" i="0" kern="1200" dirty="0" err="1">
                <a:solidFill>
                  <a:schemeClr val="tx1"/>
                </a:solidFill>
                <a:latin typeface="+mn-lt"/>
                <a:ea typeface="+mn-ea"/>
                <a:cs typeface="+mn-cs"/>
              </a:rPr>
              <a:t>l'Espérance</a:t>
            </a:r>
            <a:r>
              <a:rPr lang="en-US" sz="1200" b="0" i="0" kern="1200" dirty="0">
                <a:solidFill>
                  <a:schemeClr val="tx1"/>
                </a:solidFill>
                <a:latin typeface="+mn-lt"/>
                <a:ea typeface="+mn-ea"/>
                <a:cs typeface="+mn-cs"/>
              </a:rPr>
              <a:t>", on </a:t>
            </a:r>
            <a:r>
              <a:rPr lang="en-US" sz="1200" b="0" i="0" u="none" strike="noStrike" kern="1200" dirty="0" err="1">
                <a:solidFill>
                  <a:schemeClr val="tx1"/>
                </a:solidFill>
                <a:latin typeface="+mn-lt"/>
                <a:ea typeface="+mn-ea"/>
                <a:cs typeface="+mn-cs"/>
                <a:hlinkClick r:id="rId10" tooltip="Beaubears Island"/>
              </a:rPr>
              <a:t>Beaubears</a:t>
            </a:r>
            <a:r>
              <a:rPr lang="en-US" sz="1200" b="0" i="0" u="none" strike="noStrike" kern="1200" dirty="0">
                <a:solidFill>
                  <a:schemeClr val="tx1"/>
                </a:solidFill>
                <a:latin typeface="+mn-lt"/>
                <a:ea typeface="+mn-ea"/>
                <a:cs typeface="+mn-cs"/>
                <a:hlinkClick r:id="rId10" tooltip="Beaubears Island"/>
              </a:rPr>
              <a:t> Island</a:t>
            </a:r>
            <a:r>
              <a:rPr lang="en-US" sz="1200" b="0" i="0" kern="1200" dirty="0">
                <a:solidFill>
                  <a:schemeClr val="tx1"/>
                </a:solidFill>
                <a:latin typeface="+mn-lt"/>
                <a:ea typeface="+mn-ea"/>
                <a:cs typeface="+mn-cs"/>
              </a:rPr>
              <a:t> near present-day </a:t>
            </a:r>
            <a:r>
              <a:rPr lang="en-US" sz="1200" b="0" i="0" u="none" strike="noStrike" kern="1200" dirty="0" err="1">
                <a:solidFill>
                  <a:schemeClr val="tx1"/>
                </a:solidFill>
                <a:latin typeface="+mn-lt"/>
                <a:ea typeface="+mn-ea"/>
                <a:cs typeface="+mn-cs"/>
                <a:hlinkClick r:id="rId11" tooltip="Miramichi, New Brunswick"/>
              </a:rPr>
              <a:t>Miramichi</a:t>
            </a:r>
            <a:r>
              <a:rPr lang="en-US" sz="1200" b="0" i="0" u="none" strike="noStrike" kern="1200" dirty="0">
                <a:solidFill>
                  <a:schemeClr val="tx1"/>
                </a:solidFill>
                <a:latin typeface="+mn-lt"/>
                <a:ea typeface="+mn-ea"/>
                <a:cs typeface="+mn-cs"/>
                <a:hlinkClick r:id="rId11" tooltip="Miramichi, New Brunswick"/>
              </a:rPr>
              <a:t>, New Brunswick</a:t>
            </a:r>
            <a:r>
              <a:rPr lang="en-US" sz="1200" b="0" i="0" kern="1200" dirty="0">
                <a:solidFill>
                  <a:schemeClr val="tx1"/>
                </a:solidFill>
                <a:latin typeface="+mn-lt"/>
                <a:ea typeface="+mn-ea"/>
                <a:cs typeface="+mn-cs"/>
              </a:rPr>
              <a:t>. The Acadians also managed to reach camps </a:t>
            </a:r>
            <a:r>
              <a:rPr lang="en-US" sz="1200" b="0" i="0" u="none" strike="noStrike" kern="1200" dirty="0" err="1">
                <a:solidFill>
                  <a:schemeClr val="tx1"/>
                </a:solidFill>
                <a:latin typeface="+mn-lt"/>
                <a:ea typeface="+mn-ea"/>
                <a:cs typeface="+mn-cs"/>
                <a:hlinkClick r:id="rId12" tooltip="Chaleur Bay"/>
              </a:rPr>
              <a:t>Baie</a:t>
            </a:r>
            <a:r>
              <a:rPr lang="en-US" sz="1200" b="0" i="0" u="none" strike="noStrike" kern="1200" dirty="0">
                <a:solidFill>
                  <a:schemeClr val="tx1"/>
                </a:solidFill>
                <a:latin typeface="+mn-lt"/>
                <a:ea typeface="+mn-ea"/>
                <a:cs typeface="+mn-cs"/>
                <a:hlinkClick r:id="rId12" tooltip="Chaleur Bay"/>
              </a:rPr>
              <a:t> des </a:t>
            </a:r>
            <a:r>
              <a:rPr lang="en-US" sz="1200" b="0" i="0" u="none" strike="noStrike" kern="1200" dirty="0" err="1">
                <a:solidFill>
                  <a:schemeClr val="tx1"/>
                </a:solidFill>
                <a:latin typeface="+mn-lt"/>
                <a:ea typeface="+mn-ea"/>
                <a:cs typeface="+mn-cs"/>
                <a:hlinkClick r:id="rId12" tooltip="Chaleur Bay"/>
              </a:rPr>
              <a:t>Chaleurs</a:t>
            </a:r>
            <a:r>
              <a:rPr lang="en-US" sz="1200" b="0" i="0" kern="1200" dirty="0">
                <a:solidFill>
                  <a:schemeClr val="tx1"/>
                </a:solidFill>
                <a:latin typeface="+mn-lt"/>
                <a:ea typeface="+mn-ea"/>
                <a:cs typeface="+mn-cs"/>
              </a:rPr>
              <a:t> and the </a:t>
            </a:r>
            <a:r>
              <a:rPr lang="en-US" sz="1200" b="0" i="0" u="none" strike="noStrike" kern="1200" dirty="0">
                <a:solidFill>
                  <a:schemeClr val="tx1"/>
                </a:solidFill>
                <a:latin typeface="+mn-lt"/>
                <a:ea typeface="+mn-ea"/>
                <a:cs typeface="+mn-cs"/>
                <a:hlinkClick r:id="rId13" tooltip="Restigouche River"/>
              </a:rPr>
              <a:t>Restigouche River</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[11]</a:t>
            </a:r>
            <a:r>
              <a:rPr lang="en-US" sz="1200" b="0" i="0" kern="1200" dirty="0">
                <a:solidFill>
                  <a:schemeClr val="tx1"/>
                </a:solidFill>
                <a:latin typeface="+mn-lt"/>
                <a:ea typeface="+mn-ea"/>
                <a:cs typeface="+mn-cs"/>
              </a:rPr>
              <a:t> On the Restigouche River, </a:t>
            </a:r>
            <a:r>
              <a:rPr lang="en-US" sz="1200" b="0" i="0" kern="1200" dirty="0" err="1">
                <a:solidFill>
                  <a:schemeClr val="tx1"/>
                </a:solidFill>
                <a:latin typeface="+mn-lt"/>
                <a:ea typeface="+mn-ea"/>
                <a:cs typeface="+mn-cs"/>
              </a:rPr>
              <a:t>Boishébert</a:t>
            </a:r>
            <a:r>
              <a:rPr lang="en-US" sz="1200" b="0" i="0" kern="1200" dirty="0">
                <a:solidFill>
                  <a:schemeClr val="tx1"/>
                </a:solidFill>
                <a:latin typeface="+mn-lt"/>
                <a:ea typeface="+mn-ea"/>
                <a:cs typeface="+mn-cs"/>
              </a:rPr>
              <a:t> refugee camp was at Petit-Rochelle (present-day </a:t>
            </a:r>
            <a:r>
              <a:rPr lang="en-US" sz="1200" b="0" i="0" u="none" strike="noStrike" kern="1200" dirty="0">
                <a:solidFill>
                  <a:schemeClr val="tx1"/>
                </a:solidFill>
                <a:latin typeface="+mn-lt"/>
                <a:ea typeface="+mn-ea"/>
                <a:cs typeface="+mn-cs"/>
                <a:hlinkClick r:id="rId14" tooltip="Pointe-à-la-Croix, Quebec"/>
              </a:rPr>
              <a:t>Pointe-à-la-Croix, Quebec</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[12]</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Boishebert</a:t>
            </a:r>
            <a:r>
              <a:rPr lang="en-US" sz="1200" b="0" i="0" kern="1200" dirty="0">
                <a:solidFill>
                  <a:schemeClr val="tx1"/>
                </a:solidFill>
                <a:latin typeface="+mn-lt"/>
                <a:ea typeface="+mn-ea"/>
                <a:cs typeface="+mn-cs"/>
              </a:rPr>
              <a:t> also led Acadians against the British in the </a:t>
            </a:r>
            <a:r>
              <a:rPr lang="en-US" sz="1200" b="0" i="0" u="none" strike="noStrike" kern="1200" dirty="0">
                <a:solidFill>
                  <a:schemeClr val="tx1"/>
                </a:solidFill>
                <a:latin typeface="+mn-lt"/>
                <a:ea typeface="+mn-ea"/>
                <a:cs typeface="+mn-cs"/>
                <a:hlinkClick r:id="rId15" tooltip="Battle of the Plains of Abraham"/>
              </a:rPr>
              <a:t>1759 siege of Quebec</a:t>
            </a:r>
            <a:r>
              <a:rPr lang="en-US" sz="1200" b="0" i="0" kern="1200" dirty="0">
                <a:solidFill>
                  <a:schemeClr val="tx1"/>
                </a:solidFill>
                <a:latin typeface="+mn-lt"/>
                <a:ea typeface="+mn-ea"/>
                <a:cs typeface="+mn-cs"/>
              </a:rPr>
              <a:t>.</a:t>
            </a:r>
          </a:p>
          <a:p>
            <a:r>
              <a:rPr lang="en-US" sz="1200" b="0" i="0" kern="1200" dirty="0">
                <a:solidFill>
                  <a:schemeClr val="tx1"/>
                </a:solidFill>
                <a:latin typeface="+mn-lt"/>
                <a:ea typeface="+mn-ea"/>
                <a:cs typeface="+mn-cs"/>
              </a:rPr>
              <a:t>The British would return three years later to destroy the village again for the final time in the </a:t>
            </a:r>
            <a:r>
              <a:rPr lang="en-US" sz="1200" b="0" i="0" u="none" strike="noStrike" kern="1200" dirty="0" err="1">
                <a:solidFill>
                  <a:schemeClr val="tx1"/>
                </a:solidFill>
                <a:latin typeface="+mn-lt"/>
                <a:ea typeface="+mn-ea"/>
                <a:cs typeface="+mn-cs"/>
                <a:hlinkClick r:id="rId16" tooltip="Petitcodiac River Campaign"/>
              </a:rPr>
              <a:t>Petitcodiac</a:t>
            </a:r>
            <a:r>
              <a:rPr lang="en-US" sz="1200" b="0" i="0" u="none" strike="noStrike" kern="1200" dirty="0">
                <a:solidFill>
                  <a:schemeClr val="tx1"/>
                </a:solidFill>
                <a:latin typeface="+mn-lt"/>
                <a:ea typeface="+mn-ea"/>
                <a:cs typeface="+mn-cs"/>
                <a:hlinkClick r:id="rId16" tooltip="Petitcodiac River Campaign"/>
              </a:rPr>
              <a:t> River Campaign</a:t>
            </a:r>
            <a:r>
              <a:rPr lang="en-US" sz="1200" b="0" i="0" kern="1200" dirty="0">
                <a:solidFill>
                  <a:schemeClr val="tx1"/>
                </a:solidFill>
                <a:latin typeface="+mn-lt"/>
                <a:ea typeface="+mn-ea"/>
                <a:cs typeface="+mn-cs"/>
              </a:rPr>
              <a:t> (1758).</a:t>
            </a:r>
          </a:p>
          <a:p>
            <a:r>
              <a:rPr lang="en-US" sz="1200" b="0" i="0" kern="1200" dirty="0">
                <a:solidFill>
                  <a:schemeClr val="tx1"/>
                </a:solidFill>
                <a:latin typeface="+mn-lt"/>
                <a:ea typeface="+mn-ea"/>
                <a:cs typeface="+mn-cs"/>
              </a:rPr>
              <a:t>The site is now marked by a </a:t>
            </a:r>
            <a:r>
              <a:rPr lang="en-US" sz="1200" b="0" i="0" u="none" strike="noStrike" kern="1200" dirty="0">
                <a:solidFill>
                  <a:schemeClr val="tx1"/>
                </a:solidFill>
                <a:latin typeface="+mn-lt"/>
                <a:ea typeface="+mn-ea"/>
                <a:cs typeface="+mn-cs"/>
                <a:hlinkClick r:id="rId17" tooltip="National Historic Site of Canada"/>
              </a:rPr>
              <a:t>National Historic Sites and Monument</a:t>
            </a:r>
            <a:r>
              <a:rPr lang="en-US" sz="1200" b="0" i="0" kern="1200" dirty="0">
                <a:solidFill>
                  <a:schemeClr val="tx1"/>
                </a:solidFill>
                <a:latin typeface="+mn-lt"/>
                <a:ea typeface="+mn-ea"/>
                <a:cs typeface="+mn-cs"/>
              </a:rPr>
              <a:t> plaque.</a:t>
            </a:r>
          </a:p>
        </p:txBody>
      </p:sp>
      <p:sp>
        <p:nvSpPr>
          <p:cNvPr id="4" name="Slide Number Placeholder 3"/>
          <p:cNvSpPr>
            <a:spLocks noGrp="1"/>
          </p:cNvSpPr>
          <p:nvPr>
            <p:ph type="sldNum" sz="quarter" idx="10"/>
          </p:nvPr>
        </p:nvSpPr>
        <p:spPr/>
        <p:txBody>
          <a:bodyPr/>
          <a:lstStyle/>
          <a:p>
            <a:fld id="{F1138570-469A-4F5F-810A-A900C81F4502}" type="slidenum">
              <a:rPr lang="en-US" smtClean="0"/>
              <a:pPr/>
              <a:t>82</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Tentatmar</a:t>
            </a:r>
            <a:r>
              <a:rPr lang="en-US" dirty="0"/>
              <a:t> is 4 mi NW of Fort </a:t>
            </a:r>
            <a:r>
              <a:rPr lang="en-US" dirty="0" err="1"/>
              <a:t>Beausejour</a:t>
            </a:r>
            <a:endParaRPr lang="en-US" dirty="0"/>
          </a:p>
          <a:p>
            <a:endParaRPr lang="en-US" dirty="0"/>
          </a:p>
          <a:p>
            <a:r>
              <a:rPr lang="en-US" sz="1200" b="0" i="0" kern="1200" dirty="0">
                <a:solidFill>
                  <a:schemeClr val="tx1"/>
                </a:solidFill>
                <a:latin typeface="+mn-lt"/>
                <a:ea typeface="+mn-ea"/>
                <a:cs typeface="+mn-cs"/>
              </a:rPr>
              <a:t>Following the expulsion of the Acadians the British needed to repopulate the colony. The first wave of immigration was the </a:t>
            </a:r>
            <a:r>
              <a:rPr lang="en-US" sz="1200" b="0" i="0" u="none" strike="noStrike" kern="1200" dirty="0">
                <a:solidFill>
                  <a:schemeClr val="tx1"/>
                </a:solidFill>
                <a:latin typeface="+mn-lt"/>
                <a:ea typeface="+mn-ea"/>
                <a:cs typeface="+mn-cs"/>
                <a:hlinkClick r:id="rId3" tooltip="New England Planters"/>
              </a:rPr>
              <a:t>New England Planters</a:t>
            </a:r>
            <a:r>
              <a:rPr lang="en-US" sz="1200" b="0" i="0" kern="1200" dirty="0">
                <a:solidFill>
                  <a:schemeClr val="tx1"/>
                </a:solidFill>
                <a:latin typeface="+mn-lt"/>
                <a:ea typeface="+mn-ea"/>
                <a:cs typeface="+mn-cs"/>
              </a:rPr>
              <a:t> who were invited and encouraged with land grants. The Sackville area was abandoned for six years after the expulsion of the Acadians until 1761 when 25 families from </a:t>
            </a:r>
            <a:r>
              <a:rPr lang="en-US" sz="1200" b="0" i="0" u="none" strike="noStrike" kern="1200" dirty="0">
                <a:solidFill>
                  <a:schemeClr val="tx1"/>
                </a:solidFill>
                <a:latin typeface="+mn-lt"/>
                <a:ea typeface="+mn-ea"/>
                <a:cs typeface="+mn-cs"/>
                <a:hlinkClick r:id="rId4" tooltip="Rhode Island"/>
              </a:rPr>
              <a:t>Rhode Island</a:t>
            </a:r>
            <a:r>
              <a:rPr lang="en-US" sz="1200" b="0" i="0" kern="1200" dirty="0">
                <a:solidFill>
                  <a:schemeClr val="tx1"/>
                </a:solidFill>
                <a:latin typeface="+mn-lt"/>
                <a:ea typeface="+mn-ea"/>
                <a:cs typeface="+mn-cs"/>
              </a:rPr>
              <a:t> settled on the vacated Acadian farms, followed in 1763 by a group of 13 from </a:t>
            </a:r>
            <a:r>
              <a:rPr lang="en-US" sz="1200" b="0" i="0" u="none" strike="noStrike" kern="1200" dirty="0">
                <a:solidFill>
                  <a:schemeClr val="tx1"/>
                </a:solidFill>
                <a:latin typeface="+mn-lt"/>
                <a:ea typeface="+mn-ea"/>
                <a:cs typeface="+mn-cs"/>
                <a:hlinkClick r:id="rId5" tooltip="Swansea, Massachusetts"/>
              </a:rPr>
              <a:t>Swansea, Massachusetts</a:t>
            </a:r>
            <a:r>
              <a:rPr lang="en-US" sz="1200" b="0" i="0" kern="1200" dirty="0">
                <a:solidFill>
                  <a:schemeClr val="tx1"/>
                </a:solidFill>
                <a:latin typeface="+mn-lt"/>
                <a:ea typeface="+mn-ea"/>
                <a:cs typeface="+mn-cs"/>
              </a:rPr>
              <a:t>, who formed the first </a:t>
            </a:r>
            <a:r>
              <a:rPr lang="en-US" sz="1200" b="0" i="0" u="none" strike="noStrike" kern="1200" dirty="0">
                <a:solidFill>
                  <a:schemeClr val="tx1"/>
                </a:solidFill>
                <a:latin typeface="+mn-lt"/>
                <a:ea typeface="+mn-ea"/>
                <a:cs typeface="+mn-cs"/>
                <a:hlinkClick r:id="rId6" tooltip="Baptist"/>
              </a:rPr>
              <a:t>Baptist</a:t>
            </a:r>
            <a:r>
              <a:rPr lang="en-US" sz="1200" b="0" i="0" kern="1200" dirty="0">
                <a:solidFill>
                  <a:schemeClr val="tx1"/>
                </a:solidFill>
                <a:latin typeface="+mn-lt"/>
                <a:ea typeface="+mn-ea"/>
                <a:cs typeface="+mn-cs"/>
              </a:rPr>
              <a:t> church in Canada, but subsequently returned to New England. In 1763 the population was 20 families on 200 acres of cleared (probably by the Acadians) upland, and also marshlands. A 1767 census gives the population as 349, of which 343 Americans.</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The </a:t>
            </a:r>
            <a:r>
              <a:rPr lang="en-US" sz="1200" b="0" i="0" u="none" strike="noStrike" kern="1200" dirty="0">
                <a:solidFill>
                  <a:schemeClr val="tx1"/>
                </a:solidFill>
                <a:latin typeface="+mn-lt"/>
                <a:ea typeface="+mn-ea"/>
                <a:cs typeface="+mn-cs"/>
                <a:hlinkClick r:id="rId7" tooltip="Yorkshire Emigration to Nova Scotia"/>
              </a:rPr>
              <a:t>Yorkshire Emigration</a:t>
            </a:r>
            <a:r>
              <a:rPr lang="en-US" sz="1200" b="0" i="0" kern="1200" dirty="0">
                <a:solidFill>
                  <a:schemeClr val="tx1"/>
                </a:solidFill>
                <a:latin typeface="+mn-lt"/>
                <a:ea typeface="+mn-ea"/>
                <a:cs typeface="+mn-cs"/>
              </a:rPr>
              <a:t> started in 1772 and lasted about three years.</a:t>
            </a:r>
            <a:r>
              <a:rPr lang="en-US" sz="1200" b="0" i="0" u="none" strike="noStrike" kern="1200" baseline="30000" dirty="0">
                <a:solidFill>
                  <a:schemeClr val="tx1"/>
                </a:solidFill>
                <a:latin typeface="+mn-lt"/>
                <a:ea typeface="+mn-ea"/>
                <a:cs typeface="+mn-cs"/>
                <a:hlinkClick r:id="rId8"/>
              </a:rPr>
              <a:t>[7]</a:t>
            </a:r>
            <a:r>
              <a:rPr lang="en-US" sz="1200" b="0" i="0" kern="1200" dirty="0">
                <a:solidFill>
                  <a:schemeClr val="tx1"/>
                </a:solidFill>
                <a:latin typeface="+mn-lt"/>
                <a:ea typeface="+mn-ea"/>
                <a:cs typeface="+mn-cs"/>
              </a:rPr>
              <a:t> They arrived too late to occupy the vacated Acadian farms which had already been granted to the New Englanders. However many New Englanders did not stay, and sold the land on to the British immigrants</a:t>
            </a:r>
            <a:endParaRPr lang="en-US" dirty="0"/>
          </a:p>
        </p:txBody>
      </p:sp>
      <p:sp>
        <p:nvSpPr>
          <p:cNvPr id="4" name="Slide Number Placeholder 3"/>
          <p:cNvSpPr>
            <a:spLocks noGrp="1"/>
          </p:cNvSpPr>
          <p:nvPr>
            <p:ph type="sldNum" sz="quarter" idx="10"/>
          </p:nvPr>
        </p:nvSpPr>
        <p:spPr/>
        <p:txBody>
          <a:bodyPr/>
          <a:lstStyle/>
          <a:p>
            <a:fld id="{F1138570-469A-4F5F-810A-A900C81F4502}" type="slidenum">
              <a:rPr lang="en-US" smtClean="0"/>
              <a:pPr/>
              <a:t>83</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err="1"/>
              <a:t>Tentatmar</a:t>
            </a:r>
            <a:r>
              <a:rPr lang="en-US" dirty="0"/>
              <a:t> is 4 mi NW of Fort </a:t>
            </a:r>
            <a:r>
              <a:rPr lang="en-US" dirty="0" err="1"/>
              <a:t>Beausejour</a:t>
            </a:r>
            <a:endParaRPr lang="en-US" dirty="0"/>
          </a:p>
          <a:p>
            <a:endParaRPr lang="en-US" dirty="0"/>
          </a:p>
          <a:p>
            <a:r>
              <a:rPr lang="en-US" sz="1200" b="0" i="0" kern="1200" dirty="0">
                <a:solidFill>
                  <a:schemeClr val="tx1"/>
                </a:solidFill>
                <a:latin typeface="+mn-lt"/>
                <a:ea typeface="+mn-ea"/>
                <a:cs typeface="+mn-cs"/>
              </a:rPr>
              <a:t>Following the expulsion of the Acadians the British needed to repopulate the colony. The first wave of immigration was the </a:t>
            </a:r>
            <a:r>
              <a:rPr lang="en-US" sz="1200" b="0" i="0" u="none" strike="noStrike" kern="1200" dirty="0">
                <a:solidFill>
                  <a:schemeClr val="tx1"/>
                </a:solidFill>
                <a:latin typeface="+mn-lt"/>
                <a:ea typeface="+mn-ea"/>
                <a:cs typeface="+mn-cs"/>
                <a:hlinkClick r:id="rId3" tooltip="New England Planters"/>
              </a:rPr>
              <a:t>New England Planters</a:t>
            </a:r>
            <a:r>
              <a:rPr lang="en-US" sz="1200" b="0" i="0" kern="1200" dirty="0">
                <a:solidFill>
                  <a:schemeClr val="tx1"/>
                </a:solidFill>
                <a:latin typeface="+mn-lt"/>
                <a:ea typeface="+mn-ea"/>
                <a:cs typeface="+mn-cs"/>
              </a:rPr>
              <a:t> who were invited and encouraged with land grants. The Sackville area was abandoned for six years after the expulsion of the Acadians until 1761 when 25 families from </a:t>
            </a:r>
            <a:r>
              <a:rPr lang="en-US" sz="1200" b="0" i="0" u="none" strike="noStrike" kern="1200" dirty="0">
                <a:solidFill>
                  <a:schemeClr val="tx1"/>
                </a:solidFill>
                <a:latin typeface="+mn-lt"/>
                <a:ea typeface="+mn-ea"/>
                <a:cs typeface="+mn-cs"/>
                <a:hlinkClick r:id="rId4" tooltip="Rhode Island"/>
              </a:rPr>
              <a:t>Rhode Island</a:t>
            </a:r>
            <a:r>
              <a:rPr lang="en-US" sz="1200" b="0" i="0" kern="1200" dirty="0">
                <a:solidFill>
                  <a:schemeClr val="tx1"/>
                </a:solidFill>
                <a:latin typeface="+mn-lt"/>
                <a:ea typeface="+mn-ea"/>
                <a:cs typeface="+mn-cs"/>
              </a:rPr>
              <a:t> settled on the vacated Acadian farms, followed in 1763 by a group of 13 from </a:t>
            </a:r>
            <a:r>
              <a:rPr lang="en-US" sz="1200" b="0" i="0" u="none" strike="noStrike" kern="1200" dirty="0">
                <a:solidFill>
                  <a:schemeClr val="tx1"/>
                </a:solidFill>
                <a:latin typeface="+mn-lt"/>
                <a:ea typeface="+mn-ea"/>
                <a:cs typeface="+mn-cs"/>
                <a:hlinkClick r:id="rId5" tooltip="Swansea, Massachusetts"/>
              </a:rPr>
              <a:t>Swansea, Massachusetts</a:t>
            </a:r>
            <a:r>
              <a:rPr lang="en-US" sz="1200" b="0" i="0" kern="1200" dirty="0">
                <a:solidFill>
                  <a:schemeClr val="tx1"/>
                </a:solidFill>
                <a:latin typeface="+mn-lt"/>
                <a:ea typeface="+mn-ea"/>
                <a:cs typeface="+mn-cs"/>
              </a:rPr>
              <a:t>, who formed the first </a:t>
            </a:r>
            <a:r>
              <a:rPr lang="en-US" sz="1200" b="0" i="0" u="none" strike="noStrike" kern="1200" dirty="0">
                <a:solidFill>
                  <a:schemeClr val="tx1"/>
                </a:solidFill>
                <a:latin typeface="+mn-lt"/>
                <a:ea typeface="+mn-ea"/>
                <a:cs typeface="+mn-cs"/>
                <a:hlinkClick r:id="rId6" tooltip="Baptist"/>
              </a:rPr>
              <a:t>Baptist</a:t>
            </a:r>
            <a:r>
              <a:rPr lang="en-US" sz="1200" b="0" i="0" kern="1200" dirty="0">
                <a:solidFill>
                  <a:schemeClr val="tx1"/>
                </a:solidFill>
                <a:latin typeface="+mn-lt"/>
                <a:ea typeface="+mn-ea"/>
                <a:cs typeface="+mn-cs"/>
              </a:rPr>
              <a:t> church in Canada, but subsequently returned to New England. In 1763 the population was 20 families on 200 acres of cleared (probably by the Acadians) upland, and also marshlands. A 1767 census gives the population as 349, of which 343 Americans.</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The </a:t>
            </a:r>
            <a:r>
              <a:rPr lang="en-US" sz="1200" b="0" i="0" u="none" strike="noStrike" kern="1200" dirty="0">
                <a:solidFill>
                  <a:schemeClr val="tx1"/>
                </a:solidFill>
                <a:latin typeface="+mn-lt"/>
                <a:ea typeface="+mn-ea"/>
                <a:cs typeface="+mn-cs"/>
                <a:hlinkClick r:id="rId7" tooltip="Yorkshire Emigration to Nova Scotia"/>
              </a:rPr>
              <a:t>Yorkshire Emigration</a:t>
            </a:r>
            <a:r>
              <a:rPr lang="en-US" sz="1200" b="0" i="0" kern="1200" dirty="0">
                <a:solidFill>
                  <a:schemeClr val="tx1"/>
                </a:solidFill>
                <a:latin typeface="+mn-lt"/>
                <a:ea typeface="+mn-ea"/>
                <a:cs typeface="+mn-cs"/>
              </a:rPr>
              <a:t> started in 1772 and lasted about three years.</a:t>
            </a:r>
            <a:r>
              <a:rPr lang="en-US" sz="1200" b="0" i="0" u="none" strike="noStrike" kern="1200" baseline="30000" dirty="0">
                <a:solidFill>
                  <a:schemeClr val="tx1"/>
                </a:solidFill>
                <a:latin typeface="+mn-lt"/>
                <a:ea typeface="+mn-ea"/>
                <a:cs typeface="+mn-cs"/>
                <a:hlinkClick r:id="rId8"/>
              </a:rPr>
              <a:t>[7]</a:t>
            </a:r>
            <a:r>
              <a:rPr lang="en-US" sz="1200" b="0" i="0" kern="1200" dirty="0">
                <a:solidFill>
                  <a:schemeClr val="tx1"/>
                </a:solidFill>
                <a:latin typeface="+mn-lt"/>
                <a:ea typeface="+mn-ea"/>
                <a:cs typeface="+mn-cs"/>
              </a:rPr>
              <a:t> They arrived too late to occupy the vacated Acadian farms which had already been granted to the New Englanders. However many New Englanders did not stay, and sold the land on to the British immigrants</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From </a:t>
            </a:r>
            <a:r>
              <a:rPr lang="en-US" dirty="0">
                <a:hlinkClick r:id="rId9"/>
              </a:rPr>
              <a:t>https://en.wikipedia.org/wiki/Expulsion_of_the_Acadians</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The Acadians and Mi'kmaq resisted in the Chignecto region and were victorious in the </a:t>
            </a:r>
            <a:r>
              <a:rPr lang="en-US" sz="1200" b="0" i="0" u="none" strike="noStrike" kern="1200" dirty="0">
                <a:solidFill>
                  <a:schemeClr val="tx1"/>
                </a:solidFill>
                <a:latin typeface="+mn-lt"/>
                <a:ea typeface="+mn-ea"/>
                <a:cs typeface="+mn-cs"/>
                <a:hlinkClick r:id="rId10" tooltip="Battle of Petitcodiac"/>
              </a:rPr>
              <a:t>Battle of </a:t>
            </a:r>
            <a:r>
              <a:rPr lang="en-US" sz="1200" b="0" i="0" u="none" strike="noStrike" kern="1200" dirty="0" err="1">
                <a:solidFill>
                  <a:schemeClr val="tx1"/>
                </a:solidFill>
                <a:latin typeface="+mn-lt"/>
                <a:ea typeface="+mn-ea"/>
                <a:cs typeface="+mn-cs"/>
                <a:hlinkClick r:id="rId10" tooltip="Battle of Petitcodiac"/>
              </a:rPr>
              <a:t>Petitcodiac</a:t>
            </a:r>
            <a:r>
              <a:rPr lang="en-US" sz="1200" b="0" i="0" kern="1200" dirty="0">
                <a:solidFill>
                  <a:schemeClr val="tx1"/>
                </a:solidFill>
                <a:latin typeface="+mn-lt"/>
                <a:ea typeface="+mn-ea"/>
                <a:cs typeface="+mn-cs"/>
              </a:rPr>
              <a:t> (1755).</a:t>
            </a:r>
            <a:r>
              <a:rPr lang="en-US" sz="1200" b="0" i="0" u="none" strike="noStrike" kern="1200" baseline="30000" dirty="0">
                <a:solidFill>
                  <a:schemeClr val="tx1"/>
                </a:solidFill>
                <a:latin typeface="+mn-lt"/>
                <a:ea typeface="+mn-ea"/>
                <a:cs typeface="+mn-cs"/>
                <a:hlinkClick r:id="rId9"/>
              </a:rPr>
              <a:t>[16]</a:t>
            </a:r>
            <a:r>
              <a:rPr lang="en-US" sz="1200" b="0" i="0" kern="1200" dirty="0">
                <a:solidFill>
                  <a:schemeClr val="tx1"/>
                </a:solidFill>
                <a:latin typeface="+mn-lt"/>
                <a:ea typeface="+mn-ea"/>
                <a:cs typeface="+mn-cs"/>
              </a:rPr>
              <a:t> In the spring of 1756, a wood-gathering party from Fort Monckton (former </a:t>
            </a:r>
            <a:r>
              <a:rPr lang="en-US" sz="1200" b="0" i="0" u="none" strike="noStrike" kern="1200" dirty="0">
                <a:solidFill>
                  <a:schemeClr val="tx1"/>
                </a:solidFill>
                <a:latin typeface="+mn-lt"/>
                <a:ea typeface="+mn-ea"/>
                <a:cs typeface="+mn-cs"/>
                <a:hlinkClick r:id="rId11" tooltip="Fort Gaspareaux"/>
              </a:rPr>
              <a:t>Fort </a:t>
            </a:r>
            <a:r>
              <a:rPr lang="en-US" sz="1200" b="0" i="0" u="none" strike="noStrike" kern="1200" dirty="0" err="1">
                <a:solidFill>
                  <a:schemeClr val="tx1"/>
                </a:solidFill>
                <a:latin typeface="+mn-lt"/>
                <a:ea typeface="+mn-ea"/>
                <a:cs typeface="+mn-cs"/>
                <a:hlinkClick r:id="rId11" tooltip="Fort Gaspareaux"/>
              </a:rPr>
              <a:t>Gaspareaux</a:t>
            </a:r>
            <a:r>
              <a:rPr lang="en-US" sz="1200" b="0" i="0" kern="1200" dirty="0">
                <a:solidFill>
                  <a:schemeClr val="tx1"/>
                </a:solidFill>
                <a:latin typeface="+mn-lt"/>
                <a:ea typeface="+mn-ea"/>
                <a:cs typeface="+mn-cs"/>
              </a:rPr>
              <a:t>) was ambushed and nine were scalped.</a:t>
            </a:r>
            <a:r>
              <a:rPr lang="en-US" sz="1200" b="0" i="0" u="none" strike="noStrike" kern="1200" baseline="30000" dirty="0">
                <a:solidFill>
                  <a:schemeClr val="tx1"/>
                </a:solidFill>
                <a:latin typeface="+mn-lt"/>
                <a:ea typeface="+mn-ea"/>
                <a:cs typeface="+mn-cs"/>
                <a:hlinkClick r:id="rId9"/>
              </a:rPr>
              <a:t>[28]</a:t>
            </a:r>
            <a:r>
              <a:rPr lang="en-US" sz="1200" b="0" i="0" kern="1200" dirty="0">
                <a:solidFill>
                  <a:schemeClr val="tx1"/>
                </a:solidFill>
                <a:latin typeface="+mn-lt"/>
                <a:ea typeface="+mn-ea"/>
                <a:cs typeface="+mn-cs"/>
              </a:rPr>
              <a:t> In April 1757, the same band of Acadian and Mi'kmaq partisans raided Fort Edward and </a:t>
            </a:r>
            <a:r>
              <a:rPr lang="en-US" sz="1200" b="0" i="0" u="none" strike="noStrike" kern="1200" dirty="0">
                <a:solidFill>
                  <a:schemeClr val="tx1"/>
                </a:solidFill>
                <a:latin typeface="+mn-lt"/>
                <a:ea typeface="+mn-ea"/>
                <a:cs typeface="+mn-cs"/>
                <a:hlinkClick r:id="rId12" tooltip="Fort Beauséjour"/>
              </a:rPr>
              <a:t>Fort Cumberland</a:t>
            </a:r>
            <a:r>
              <a:rPr lang="en-US" sz="1200" b="0" i="0" kern="1200" dirty="0">
                <a:solidFill>
                  <a:schemeClr val="tx1"/>
                </a:solidFill>
                <a:latin typeface="+mn-lt"/>
                <a:ea typeface="+mn-ea"/>
                <a:cs typeface="+mn-cs"/>
              </a:rPr>
              <a:t> near present-day </a:t>
            </a:r>
            <a:r>
              <a:rPr lang="en-US" sz="1200" b="0" i="0" u="none" strike="noStrike" kern="1200" dirty="0" err="1">
                <a:solidFill>
                  <a:schemeClr val="tx1"/>
                </a:solidFill>
                <a:latin typeface="+mn-lt"/>
                <a:ea typeface="+mn-ea"/>
                <a:cs typeface="+mn-cs"/>
                <a:hlinkClick r:id="rId13" tooltip="Jolicure, New Brunswick"/>
              </a:rPr>
              <a:t>Jolicure</a:t>
            </a:r>
            <a:r>
              <a:rPr lang="en-US" sz="1200" b="0" i="0" u="none" strike="noStrike" kern="1200" dirty="0">
                <a:solidFill>
                  <a:schemeClr val="tx1"/>
                </a:solidFill>
                <a:latin typeface="+mn-lt"/>
                <a:ea typeface="+mn-ea"/>
                <a:cs typeface="+mn-cs"/>
                <a:hlinkClick r:id="rId13" tooltip="Jolicure, New Brunswick"/>
              </a:rPr>
              <a:t>, New Brunswick</a:t>
            </a:r>
            <a:r>
              <a:rPr lang="en-US" sz="1200" b="0" i="0" kern="1200" dirty="0">
                <a:solidFill>
                  <a:schemeClr val="tx1"/>
                </a:solidFill>
                <a:latin typeface="+mn-lt"/>
                <a:ea typeface="+mn-ea"/>
                <a:cs typeface="+mn-cs"/>
              </a:rPr>
              <a:t>, killing and scalping two men and taking two prisoners.</a:t>
            </a:r>
            <a:r>
              <a:rPr lang="en-US" sz="1200" b="0" i="0" u="none" strike="noStrike" kern="1200" baseline="30000" dirty="0">
                <a:solidFill>
                  <a:schemeClr val="tx1"/>
                </a:solidFill>
                <a:latin typeface="+mn-lt"/>
                <a:ea typeface="+mn-ea"/>
                <a:cs typeface="+mn-cs"/>
                <a:hlinkClick r:id="rId9"/>
              </a:rPr>
              <a:t>[29]</a:t>
            </a:r>
            <a:r>
              <a:rPr lang="en-US" sz="1200" b="0" i="0" kern="1200" dirty="0">
                <a:solidFill>
                  <a:schemeClr val="tx1"/>
                </a:solidFill>
                <a:latin typeface="+mn-lt"/>
                <a:ea typeface="+mn-ea"/>
                <a:cs typeface="+mn-cs"/>
              </a:rPr>
              <a:t> July 20, 1757, Mi'kmaq killed 23 and captured two of Gorham's rangers outside Fort Cumberland.</a:t>
            </a:r>
            <a:r>
              <a:rPr lang="en-US" sz="1200" b="0" i="0" u="none" strike="noStrike" kern="1200" baseline="30000" dirty="0">
                <a:solidFill>
                  <a:schemeClr val="tx1"/>
                </a:solidFill>
                <a:latin typeface="+mn-lt"/>
                <a:ea typeface="+mn-ea"/>
                <a:cs typeface="+mn-cs"/>
                <a:hlinkClick r:id="rId9"/>
              </a:rPr>
              <a:t>[30][31]</a:t>
            </a:r>
            <a:r>
              <a:rPr lang="en-US" sz="1200" b="0" i="0" kern="1200" dirty="0">
                <a:solidFill>
                  <a:schemeClr val="tx1"/>
                </a:solidFill>
                <a:latin typeface="+mn-lt"/>
                <a:ea typeface="+mn-ea"/>
                <a:cs typeface="+mn-cs"/>
              </a:rPr>
              <a:t> In March 1758, forty Acadians and Mi'kmaq attacked a schooner at Fort Cumberland and killed its master and two sailors.</a:t>
            </a:r>
            <a:r>
              <a:rPr lang="en-US" sz="1200" b="0" i="0" u="none" strike="noStrike" kern="1200" baseline="30000" dirty="0">
                <a:solidFill>
                  <a:schemeClr val="tx1"/>
                </a:solidFill>
                <a:latin typeface="+mn-lt"/>
                <a:ea typeface="+mn-ea"/>
                <a:cs typeface="+mn-cs"/>
                <a:hlinkClick r:id="rId9"/>
              </a:rPr>
              <a:t>[32]</a:t>
            </a:r>
            <a:r>
              <a:rPr lang="en-US" sz="1200" b="0" i="0" kern="1200" dirty="0">
                <a:solidFill>
                  <a:schemeClr val="tx1"/>
                </a:solidFill>
                <a:latin typeface="+mn-lt"/>
                <a:ea typeface="+mn-ea"/>
                <a:cs typeface="+mn-cs"/>
              </a:rPr>
              <a:t> In the winter of 1759, the Mi'kmaq ambushed five British soldiers on patrol while they were crossing a bridge near Fort Cumberland. They were ritually scalped and their bodies mutilated as was common in </a:t>
            </a:r>
            <a:r>
              <a:rPr lang="en-US" sz="1200" b="0" i="0" u="none" strike="noStrike" kern="1200" dirty="0">
                <a:solidFill>
                  <a:schemeClr val="tx1"/>
                </a:solidFill>
                <a:latin typeface="+mn-lt"/>
                <a:ea typeface="+mn-ea"/>
                <a:cs typeface="+mn-cs"/>
                <a:hlinkClick r:id="rId14" tooltip="Scalping"/>
              </a:rPr>
              <a:t>frontier warfare</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9"/>
              </a:rPr>
              <a:t>[33]</a:t>
            </a:r>
            <a:r>
              <a:rPr lang="en-US" sz="1200" b="0" i="0" kern="1200" dirty="0">
                <a:solidFill>
                  <a:schemeClr val="tx1"/>
                </a:solidFill>
                <a:latin typeface="+mn-lt"/>
                <a:ea typeface="+mn-ea"/>
                <a:cs typeface="+mn-cs"/>
              </a:rPr>
              <a:t> During the night of April 4, 1759, a force of Acadians and French in canoes captured the transport. At dawn they attacked the ship </a:t>
            </a:r>
            <a:r>
              <a:rPr lang="en-US" sz="1200" b="0" i="1" kern="1200" dirty="0">
                <a:solidFill>
                  <a:schemeClr val="tx1"/>
                </a:solidFill>
                <a:latin typeface="+mn-lt"/>
                <a:ea typeface="+mn-ea"/>
                <a:cs typeface="+mn-cs"/>
              </a:rPr>
              <a:t>Moncton</a:t>
            </a:r>
            <a:r>
              <a:rPr lang="en-US" sz="1200" b="0" i="0" kern="1200" dirty="0">
                <a:solidFill>
                  <a:schemeClr val="tx1"/>
                </a:solidFill>
                <a:latin typeface="+mn-lt"/>
                <a:ea typeface="+mn-ea"/>
                <a:cs typeface="+mn-cs"/>
              </a:rPr>
              <a:t> and chased it for five hours down the Bay of Fundy. Although </a:t>
            </a:r>
            <a:r>
              <a:rPr lang="en-US" sz="1200" b="0" i="1" kern="1200" dirty="0">
                <a:solidFill>
                  <a:schemeClr val="tx1"/>
                </a:solidFill>
                <a:latin typeface="+mn-lt"/>
                <a:ea typeface="+mn-ea"/>
                <a:cs typeface="+mn-cs"/>
              </a:rPr>
              <a:t>Moncton</a:t>
            </a:r>
            <a:r>
              <a:rPr lang="en-US" sz="1200" b="0" i="0" kern="1200" dirty="0">
                <a:solidFill>
                  <a:schemeClr val="tx1"/>
                </a:solidFill>
                <a:latin typeface="+mn-lt"/>
                <a:ea typeface="+mn-ea"/>
                <a:cs typeface="+mn-cs"/>
              </a:rPr>
              <a:t> escaped, one of its crew was killed and two were wounded.</a:t>
            </a:r>
            <a:r>
              <a:rPr lang="en-US" sz="1200" b="0" i="0" u="none" strike="noStrike" kern="1200" baseline="30000" dirty="0">
                <a:solidFill>
                  <a:schemeClr val="tx1"/>
                </a:solidFill>
                <a:latin typeface="+mn-lt"/>
                <a:ea typeface="+mn-ea"/>
                <a:cs typeface="+mn-cs"/>
                <a:hlinkClick r:id="rId9"/>
              </a:rPr>
              <a:t>[31]</a:t>
            </a:r>
            <a:endParaRPr lang="en-US" sz="1200" b="0" i="0" kern="1200" dirty="0">
              <a:solidFill>
                <a:schemeClr val="tx1"/>
              </a:solidFill>
              <a:latin typeface="+mn-lt"/>
              <a:ea typeface="+mn-ea"/>
              <a:cs typeface="+mn-cs"/>
            </a:endParaRPr>
          </a:p>
          <a:p>
            <a:r>
              <a:rPr lang="en-US" sz="1200" b="0" i="0" u="none" strike="noStrike" kern="1200" dirty="0">
                <a:solidFill>
                  <a:schemeClr val="tx1"/>
                </a:solidFill>
                <a:latin typeface="+mn-lt"/>
                <a:ea typeface="+mn-ea"/>
                <a:cs typeface="+mn-cs"/>
                <a:hlinkClick r:id="rId15" tooltip="Charles Deschamps de Boishébert et de Raffetot"/>
              </a:rPr>
              <a:t>Charles </a:t>
            </a:r>
            <a:r>
              <a:rPr lang="en-US" sz="1200" b="0" i="0" u="none" strike="noStrike" kern="1200" dirty="0" err="1">
                <a:solidFill>
                  <a:schemeClr val="tx1"/>
                </a:solidFill>
                <a:latin typeface="+mn-lt"/>
                <a:ea typeface="+mn-ea"/>
                <a:cs typeface="+mn-cs"/>
                <a:hlinkClick r:id="rId15" tooltip="Charles Deschamps de Boishébert et de Raffetot"/>
              </a:rPr>
              <a:t>Deschamps</a:t>
            </a:r>
            <a:r>
              <a:rPr lang="en-US" sz="1200" b="0" i="0" u="none" strike="noStrike" kern="1200" dirty="0">
                <a:solidFill>
                  <a:schemeClr val="tx1"/>
                </a:solidFill>
                <a:latin typeface="+mn-lt"/>
                <a:ea typeface="+mn-ea"/>
                <a:cs typeface="+mn-cs"/>
                <a:hlinkClick r:id="rId15" tooltip="Charles Deschamps de Boishébert et de Raffetot"/>
              </a:rPr>
              <a:t> de </a:t>
            </a:r>
            <a:r>
              <a:rPr lang="en-US" sz="1200" b="0" i="0" u="none" strike="noStrike" kern="1200" dirty="0" err="1">
                <a:solidFill>
                  <a:schemeClr val="tx1"/>
                </a:solidFill>
                <a:latin typeface="+mn-lt"/>
                <a:ea typeface="+mn-ea"/>
                <a:cs typeface="+mn-cs"/>
                <a:hlinkClick r:id="rId15" tooltip="Charles Deschamps de Boishébert et de Raffetot"/>
              </a:rPr>
              <a:t>Boishébert</a:t>
            </a:r>
            <a:r>
              <a:rPr lang="en-US" sz="1200" b="0" i="0" u="none" strike="noStrike" kern="1200" dirty="0">
                <a:solidFill>
                  <a:schemeClr val="tx1"/>
                </a:solidFill>
                <a:latin typeface="+mn-lt"/>
                <a:ea typeface="+mn-ea"/>
                <a:cs typeface="+mn-cs"/>
                <a:hlinkClick r:id="rId15" tooltip="Charles Deschamps de Boishébert et de Raffetot"/>
              </a:rPr>
              <a:t> et de </a:t>
            </a:r>
            <a:r>
              <a:rPr lang="en-US" sz="1200" b="0" i="0" u="none" strike="noStrike" kern="1200" dirty="0" err="1">
                <a:solidFill>
                  <a:schemeClr val="tx1"/>
                </a:solidFill>
                <a:latin typeface="+mn-lt"/>
                <a:ea typeface="+mn-ea"/>
                <a:cs typeface="+mn-cs"/>
                <a:hlinkClick r:id="rId15" tooltip="Charles Deschamps de Boishébert et de Raffetot"/>
              </a:rPr>
              <a:t>Raffetot</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In September 1756, a group of 100 Acadians ambushed a party of thirteen soldiers who were working outside Fort Edward at </a:t>
            </a:r>
            <a:r>
              <a:rPr lang="en-US" sz="1200" b="0" i="0" kern="1200" dirty="0" err="1">
                <a:solidFill>
                  <a:schemeClr val="tx1"/>
                </a:solidFill>
                <a:latin typeface="+mn-lt"/>
                <a:ea typeface="+mn-ea"/>
                <a:cs typeface="+mn-cs"/>
              </a:rPr>
              <a:t>Piziquid</a:t>
            </a:r>
            <a:r>
              <a:rPr lang="en-US" sz="1200" b="0" i="0" kern="1200" dirty="0">
                <a:solidFill>
                  <a:schemeClr val="tx1"/>
                </a:solidFill>
                <a:latin typeface="+mn-lt"/>
                <a:ea typeface="+mn-ea"/>
                <a:cs typeface="+mn-cs"/>
              </a:rPr>
              <a:t>. Seven were taken prisoner and six escaped back to the fort.</a:t>
            </a:r>
            <a:r>
              <a:rPr lang="en-US" sz="1200" b="0" i="0" u="none" strike="noStrike" kern="1200" baseline="30000" dirty="0">
                <a:solidFill>
                  <a:schemeClr val="tx1"/>
                </a:solidFill>
                <a:latin typeface="+mn-lt"/>
                <a:ea typeface="+mn-ea"/>
                <a:cs typeface="+mn-cs"/>
                <a:hlinkClick r:id="rId9"/>
              </a:rPr>
              <a:t>[34]</a:t>
            </a:r>
            <a:r>
              <a:rPr lang="en-US" sz="1200" b="0" i="0" kern="1200" dirty="0">
                <a:solidFill>
                  <a:schemeClr val="tx1"/>
                </a:solidFill>
                <a:latin typeface="+mn-lt"/>
                <a:ea typeface="+mn-ea"/>
                <a:cs typeface="+mn-cs"/>
              </a:rPr>
              <a:t> In April 1757, a band of Acadian and Mi'kmaq partisans raided a warehouse near Fort Edward, killed thirteen British soldiers, took what provisions they could carry and set fire to the building. Days later, the same partisans raided Fort Cumberland.</a:t>
            </a:r>
            <a:r>
              <a:rPr lang="en-US" sz="1200" b="0" i="0" u="none" strike="noStrike" kern="1200" baseline="30000" dirty="0">
                <a:solidFill>
                  <a:schemeClr val="tx1"/>
                </a:solidFill>
                <a:latin typeface="+mn-lt"/>
                <a:ea typeface="+mn-ea"/>
                <a:cs typeface="+mn-cs"/>
                <a:hlinkClick r:id="rId9"/>
              </a:rPr>
              <a:t>[29]</a:t>
            </a:r>
            <a:r>
              <a:rPr lang="en-US" sz="1200" b="0" i="0" kern="1200" dirty="0">
                <a:solidFill>
                  <a:schemeClr val="tx1"/>
                </a:solidFill>
                <a:latin typeface="+mn-lt"/>
                <a:ea typeface="+mn-ea"/>
                <a:cs typeface="+mn-cs"/>
              </a:rPr>
              <a:t> By November 1756, French Officer </a:t>
            </a:r>
            <a:r>
              <a:rPr lang="en-US" sz="1200" b="0" i="0" kern="1200" dirty="0" err="1">
                <a:solidFill>
                  <a:schemeClr val="tx1"/>
                </a:solidFill>
                <a:latin typeface="+mn-lt"/>
                <a:ea typeface="+mn-ea"/>
                <a:cs typeface="+mn-cs"/>
              </a:rPr>
              <a:t>Lotbinière</a:t>
            </a:r>
            <a:r>
              <a:rPr lang="en-US" sz="1200" b="0" i="0" kern="1200" dirty="0">
                <a:solidFill>
                  <a:schemeClr val="tx1"/>
                </a:solidFill>
                <a:latin typeface="+mn-lt"/>
                <a:ea typeface="+mn-ea"/>
                <a:cs typeface="+mn-cs"/>
              </a:rPr>
              <a:t> wrote about the difficulty of recapturing Fort </a:t>
            </a:r>
            <a:r>
              <a:rPr lang="en-US" sz="1200" b="0" i="0" kern="1200" dirty="0" err="1">
                <a:solidFill>
                  <a:schemeClr val="tx1"/>
                </a:solidFill>
                <a:latin typeface="+mn-lt"/>
                <a:ea typeface="+mn-ea"/>
                <a:cs typeface="+mn-cs"/>
              </a:rPr>
              <a:t>Beausejour</a:t>
            </a:r>
            <a:r>
              <a:rPr lang="en-US" sz="1200" b="0" i="0" kern="1200" dirty="0">
                <a:solidFill>
                  <a:schemeClr val="tx1"/>
                </a:solidFill>
                <a:latin typeface="+mn-lt"/>
                <a:ea typeface="+mn-ea"/>
                <a:cs typeface="+mn-cs"/>
              </a:rPr>
              <a:t>: "The English have deprived us of a great advantage by removing the French families that were settled there on their different plantations; thus we would have to make new settlements."</a:t>
            </a:r>
            <a:r>
              <a:rPr lang="en-US" sz="1200" b="0" i="0" u="none" strike="noStrike" kern="1200" baseline="30000" dirty="0">
                <a:solidFill>
                  <a:schemeClr val="tx1"/>
                </a:solidFill>
                <a:latin typeface="+mn-lt"/>
                <a:ea typeface="+mn-ea"/>
                <a:cs typeface="+mn-cs"/>
                <a:hlinkClick r:id="rId9"/>
              </a:rPr>
              <a:t>[35]</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The Acadians and Mi'kmaq fought in the Annapolis region. They were victorious in the </a:t>
            </a:r>
            <a:r>
              <a:rPr lang="en-US" sz="1200" b="0" i="0" u="none" strike="noStrike" kern="1200" dirty="0">
                <a:solidFill>
                  <a:schemeClr val="tx1"/>
                </a:solidFill>
                <a:latin typeface="+mn-lt"/>
                <a:ea typeface="+mn-ea"/>
                <a:cs typeface="+mn-cs"/>
                <a:hlinkClick r:id="rId16" tooltip="Battle of Bloody Creek (1757)"/>
              </a:rPr>
              <a:t>Battle of Bloody Creek (1757)</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9"/>
              </a:rPr>
              <a:t>[36]</a:t>
            </a:r>
            <a:r>
              <a:rPr lang="en-US" sz="1200" b="0" i="0" kern="1200" dirty="0">
                <a:solidFill>
                  <a:schemeClr val="tx1"/>
                </a:solidFill>
                <a:latin typeface="+mn-lt"/>
                <a:ea typeface="+mn-ea"/>
                <a:cs typeface="+mn-cs"/>
              </a:rPr>
              <a:t> Acadians being deported from Annapolis Royal on the ship </a:t>
            </a:r>
            <a:r>
              <a:rPr lang="en-US" sz="1200" b="0" i="1" kern="1200" dirty="0">
                <a:solidFill>
                  <a:schemeClr val="tx1"/>
                </a:solidFill>
                <a:latin typeface="+mn-lt"/>
                <a:ea typeface="+mn-ea"/>
                <a:cs typeface="+mn-cs"/>
              </a:rPr>
              <a:t>Pembroke</a:t>
            </a:r>
            <a:r>
              <a:rPr lang="en-US" sz="1200" b="0" i="0" kern="1200" dirty="0">
                <a:solidFill>
                  <a:schemeClr val="tx1"/>
                </a:solidFill>
                <a:latin typeface="+mn-lt"/>
                <a:ea typeface="+mn-ea"/>
                <a:cs typeface="+mn-cs"/>
              </a:rPr>
              <a:t> rebelled against the British crew, took over the ship and sailed to land. In December 1757, while cutting firewood near Fort Anne, John </a:t>
            </a:r>
            <a:r>
              <a:rPr lang="en-US" sz="1200" b="0" i="0" kern="1200" dirty="0" err="1">
                <a:solidFill>
                  <a:schemeClr val="tx1"/>
                </a:solidFill>
                <a:latin typeface="+mn-lt"/>
                <a:ea typeface="+mn-ea"/>
                <a:cs typeface="+mn-cs"/>
              </a:rPr>
              <a:t>Weatherspoon</a:t>
            </a:r>
            <a:r>
              <a:rPr lang="en-US" sz="1200" b="0" i="0" kern="1200" dirty="0">
                <a:solidFill>
                  <a:schemeClr val="tx1"/>
                </a:solidFill>
                <a:latin typeface="+mn-lt"/>
                <a:ea typeface="+mn-ea"/>
                <a:cs typeface="+mn-cs"/>
              </a:rPr>
              <a:t> was captured by Natives—presumably Mi'kmaq— and was carried away to the mouth of the </a:t>
            </a:r>
            <a:r>
              <a:rPr lang="en-US" sz="1200" b="0" i="0" kern="1200" dirty="0" err="1">
                <a:solidFill>
                  <a:schemeClr val="tx1"/>
                </a:solidFill>
                <a:latin typeface="+mn-lt"/>
                <a:ea typeface="+mn-ea"/>
                <a:cs typeface="+mn-cs"/>
              </a:rPr>
              <a:t>Miramichi</a:t>
            </a:r>
            <a:r>
              <a:rPr lang="en-US" sz="1200" b="0" i="0" kern="1200" dirty="0">
                <a:solidFill>
                  <a:schemeClr val="tx1"/>
                </a:solidFill>
                <a:latin typeface="+mn-lt"/>
                <a:ea typeface="+mn-ea"/>
                <a:cs typeface="+mn-cs"/>
              </a:rPr>
              <a:t> River, from where he was sold or traded to the French, taken to Quebec and was held until late in 1759 and the </a:t>
            </a:r>
            <a:r>
              <a:rPr lang="en-US" sz="1200" b="0" i="0" u="none" strike="noStrike" kern="1200" dirty="0">
                <a:solidFill>
                  <a:schemeClr val="tx1"/>
                </a:solidFill>
                <a:latin typeface="+mn-lt"/>
                <a:ea typeface="+mn-ea"/>
                <a:cs typeface="+mn-cs"/>
                <a:hlinkClick r:id="rId17" tooltip="Battle of the Plains of Abraham"/>
              </a:rPr>
              <a:t>Battle of the Plains of Abraham</a:t>
            </a:r>
            <a:r>
              <a:rPr lang="en-US" sz="1200" b="0" i="0" kern="1200" dirty="0">
                <a:solidFill>
                  <a:schemeClr val="tx1"/>
                </a:solidFill>
                <a:latin typeface="+mn-lt"/>
                <a:ea typeface="+mn-ea"/>
                <a:cs typeface="+mn-cs"/>
              </a:rPr>
              <a:t>, when General Wolfe's forces prevailed.</a:t>
            </a:r>
          </a:p>
          <a:p>
            <a:endParaRPr lang="en-US" dirty="0"/>
          </a:p>
        </p:txBody>
      </p:sp>
      <p:sp>
        <p:nvSpPr>
          <p:cNvPr id="4" name="Slide Number Placeholder 3"/>
          <p:cNvSpPr>
            <a:spLocks noGrp="1"/>
          </p:cNvSpPr>
          <p:nvPr>
            <p:ph type="sldNum" sz="quarter" idx="10"/>
          </p:nvPr>
        </p:nvSpPr>
        <p:spPr/>
        <p:txBody>
          <a:bodyPr/>
          <a:lstStyle/>
          <a:p>
            <a:fld id="{F1138570-469A-4F5F-810A-A900C81F4502}" type="slidenum">
              <a:rPr lang="en-US" smtClean="0"/>
              <a:pPr/>
              <a:t>84</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Tentatmar</a:t>
            </a:r>
            <a:r>
              <a:rPr lang="en-US" dirty="0"/>
              <a:t> is 4 mi NW of Fort </a:t>
            </a:r>
            <a:r>
              <a:rPr lang="en-US" dirty="0" err="1"/>
              <a:t>Beausejour</a:t>
            </a:r>
            <a:endParaRPr lang="en-US" dirty="0"/>
          </a:p>
          <a:p>
            <a:endParaRPr lang="en-US" dirty="0"/>
          </a:p>
          <a:p>
            <a:r>
              <a:rPr lang="en-US" sz="1200" b="0" i="0" kern="1200" dirty="0">
                <a:solidFill>
                  <a:schemeClr val="tx1"/>
                </a:solidFill>
                <a:latin typeface="+mn-lt"/>
                <a:ea typeface="+mn-ea"/>
                <a:cs typeface="+mn-cs"/>
              </a:rPr>
              <a:t>Following the expulsion of the Acadians the British needed to repopulate the colony. The first wave of immigration was the </a:t>
            </a:r>
            <a:r>
              <a:rPr lang="en-US" sz="1200" b="0" i="0" u="none" strike="noStrike" kern="1200" dirty="0">
                <a:solidFill>
                  <a:schemeClr val="tx1"/>
                </a:solidFill>
                <a:latin typeface="+mn-lt"/>
                <a:ea typeface="+mn-ea"/>
                <a:cs typeface="+mn-cs"/>
                <a:hlinkClick r:id="rId3" tooltip="New England Planters"/>
              </a:rPr>
              <a:t>New England Planters</a:t>
            </a:r>
            <a:r>
              <a:rPr lang="en-US" sz="1200" b="0" i="0" kern="1200" dirty="0">
                <a:solidFill>
                  <a:schemeClr val="tx1"/>
                </a:solidFill>
                <a:latin typeface="+mn-lt"/>
                <a:ea typeface="+mn-ea"/>
                <a:cs typeface="+mn-cs"/>
              </a:rPr>
              <a:t> who were invited and encouraged with land grants. The Sackville area was abandoned for six years after the expulsion of the Acadians until 1761 when 25 families from </a:t>
            </a:r>
            <a:r>
              <a:rPr lang="en-US" sz="1200" b="0" i="0" u="none" strike="noStrike" kern="1200" dirty="0">
                <a:solidFill>
                  <a:schemeClr val="tx1"/>
                </a:solidFill>
                <a:latin typeface="+mn-lt"/>
                <a:ea typeface="+mn-ea"/>
                <a:cs typeface="+mn-cs"/>
                <a:hlinkClick r:id="rId4" tooltip="Rhode Island"/>
              </a:rPr>
              <a:t>Rhode Island</a:t>
            </a:r>
            <a:r>
              <a:rPr lang="en-US" sz="1200" b="0" i="0" kern="1200" dirty="0">
                <a:solidFill>
                  <a:schemeClr val="tx1"/>
                </a:solidFill>
                <a:latin typeface="+mn-lt"/>
                <a:ea typeface="+mn-ea"/>
                <a:cs typeface="+mn-cs"/>
              </a:rPr>
              <a:t> settled on the vacated Acadian farms, followed in 1763 by a group of 13 from </a:t>
            </a:r>
            <a:r>
              <a:rPr lang="en-US" sz="1200" b="0" i="0" u="none" strike="noStrike" kern="1200" dirty="0">
                <a:solidFill>
                  <a:schemeClr val="tx1"/>
                </a:solidFill>
                <a:latin typeface="+mn-lt"/>
                <a:ea typeface="+mn-ea"/>
                <a:cs typeface="+mn-cs"/>
                <a:hlinkClick r:id="rId5" tooltip="Swansea, Massachusetts"/>
              </a:rPr>
              <a:t>Swansea, Massachusetts</a:t>
            </a:r>
            <a:r>
              <a:rPr lang="en-US" sz="1200" b="0" i="0" kern="1200" dirty="0">
                <a:solidFill>
                  <a:schemeClr val="tx1"/>
                </a:solidFill>
                <a:latin typeface="+mn-lt"/>
                <a:ea typeface="+mn-ea"/>
                <a:cs typeface="+mn-cs"/>
              </a:rPr>
              <a:t>, who formed the first </a:t>
            </a:r>
            <a:r>
              <a:rPr lang="en-US" sz="1200" b="0" i="0" u="none" strike="noStrike" kern="1200" dirty="0">
                <a:solidFill>
                  <a:schemeClr val="tx1"/>
                </a:solidFill>
                <a:latin typeface="+mn-lt"/>
                <a:ea typeface="+mn-ea"/>
                <a:cs typeface="+mn-cs"/>
                <a:hlinkClick r:id="rId6" tooltip="Baptist"/>
              </a:rPr>
              <a:t>Baptist</a:t>
            </a:r>
            <a:r>
              <a:rPr lang="en-US" sz="1200" b="0" i="0" kern="1200" dirty="0">
                <a:solidFill>
                  <a:schemeClr val="tx1"/>
                </a:solidFill>
                <a:latin typeface="+mn-lt"/>
                <a:ea typeface="+mn-ea"/>
                <a:cs typeface="+mn-cs"/>
              </a:rPr>
              <a:t> church in Canada, but subsequently returned to New England. In 1763 the population was 20 families on 200 acres of cleared (probably by the Acadians) upland, and also marshlands. A 1767 census gives the population as 349, of which 343 Americans.</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The </a:t>
            </a:r>
            <a:r>
              <a:rPr lang="en-US" sz="1200" b="0" i="0" u="none" strike="noStrike" kern="1200" dirty="0">
                <a:solidFill>
                  <a:schemeClr val="tx1"/>
                </a:solidFill>
                <a:latin typeface="+mn-lt"/>
                <a:ea typeface="+mn-ea"/>
                <a:cs typeface="+mn-cs"/>
                <a:hlinkClick r:id="rId7" tooltip="Yorkshire Emigration to Nova Scotia"/>
              </a:rPr>
              <a:t>Yorkshire Emigration</a:t>
            </a:r>
            <a:r>
              <a:rPr lang="en-US" sz="1200" b="0" i="0" kern="1200" dirty="0">
                <a:solidFill>
                  <a:schemeClr val="tx1"/>
                </a:solidFill>
                <a:latin typeface="+mn-lt"/>
                <a:ea typeface="+mn-ea"/>
                <a:cs typeface="+mn-cs"/>
              </a:rPr>
              <a:t> started in 1772 and lasted about three years.</a:t>
            </a:r>
            <a:r>
              <a:rPr lang="en-US" sz="1200" b="0" i="0" u="none" strike="noStrike" kern="1200" baseline="30000" dirty="0">
                <a:solidFill>
                  <a:schemeClr val="tx1"/>
                </a:solidFill>
                <a:latin typeface="+mn-lt"/>
                <a:ea typeface="+mn-ea"/>
                <a:cs typeface="+mn-cs"/>
                <a:hlinkClick r:id="rId8"/>
              </a:rPr>
              <a:t>[7]</a:t>
            </a:r>
            <a:r>
              <a:rPr lang="en-US" sz="1200" b="0" i="0" kern="1200" dirty="0">
                <a:solidFill>
                  <a:schemeClr val="tx1"/>
                </a:solidFill>
                <a:latin typeface="+mn-lt"/>
                <a:ea typeface="+mn-ea"/>
                <a:cs typeface="+mn-cs"/>
              </a:rPr>
              <a:t> They arrived too late to occupy the vacated Acadian farms which had already been granted to the New Englanders. However many New Englanders did not stay, and sold the land on to the British immigrants</a:t>
            </a:r>
            <a:endParaRPr lang="en-US" dirty="0"/>
          </a:p>
        </p:txBody>
      </p:sp>
      <p:sp>
        <p:nvSpPr>
          <p:cNvPr id="4" name="Slide Number Placeholder 3"/>
          <p:cNvSpPr>
            <a:spLocks noGrp="1"/>
          </p:cNvSpPr>
          <p:nvPr>
            <p:ph type="sldNum" sz="quarter" idx="10"/>
          </p:nvPr>
        </p:nvSpPr>
        <p:spPr/>
        <p:txBody>
          <a:bodyPr/>
          <a:lstStyle/>
          <a:p>
            <a:fld id="{F1138570-469A-4F5F-810A-A900C81F4502}" type="slidenum">
              <a:rPr lang="en-US" smtClean="0"/>
              <a:pPr/>
              <a:t>85</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Tentatmar</a:t>
            </a:r>
            <a:r>
              <a:rPr lang="en-US" dirty="0"/>
              <a:t> is 4 mi NW of Fort </a:t>
            </a:r>
            <a:r>
              <a:rPr lang="en-US" dirty="0" err="1"/>
              <a:t>Beausejour</a:t>
            </a:r>
            <a:endParaRPr lang="en-US" dirty="0"/>
          </a:p>
          <a:p>
            <a:endParaRPr lang="en-US" dirty="0"/>
          </a:p>
          <a:p>
            <a:r>
              <a:rPr lang="en-US" sz="1200" b="0" i="0" kern="1200" dirty="0">
                <a:solidFill>
                  <a:schemeClr val="tx1"/>
                </a:solidFill>
                <a:latin typeface="+mn-lt"/>
                <a:ea typeface="+mn-ea"/>
                <a:cs typeface="+mn-cs"/>
              </a:rPr>
              <a:t>Following the expulsion of the Acadians the British needed to repopulate the colony. The first wave of immigration was the </a:t>
            </a:r>
            <a:r>
              <a:rPr lang="en-US" sz="1200" b="0" i="0" u="none" strike="noStrike" kern="1200" dirty="0">
                <a:solidFill>
                  <a:schemeClr val="tx1"/>
                </a:solidFill>
                <a:latin typeface="+mn-lt"/>
                <a:ea typeface="+mn-ea"/>
                <a:cs typeface="+mn-cs"/>
                <a:hlinkClick r:id="rId3" tooltip="New England Planters"/>
              </a:rPr>
              <a:t>New England Planters</a:t>
            </a:r>
            <a:r>
              <a:rPr lang="en-US" sz="1200" b="0" i="0" kern="1200" dirty="0">
                <a:solidFill>
                  <a:schemeClr val="tx1"/>
                </a:solidFill>
                <a:latin typeface="+mn-lt"/>
                <a:ea typeface="+mn-ea"/>
                <a:cs typeface="+mn-cs"/>
              </a:rPr>
              <a:t> who were invited and encouraged with land grants. The Sackville area was abandoned for six years after the expulsion of the Acadians until 1761 when 25 families from </a:t>
            </a:r>
            <a:r>
              <a:rPr lang="en-US" sz="1200" b="0" i="0" u="none" strike="noStrike" kern="1200" dirty="0">
                <a:solidFill>
                  <a:schemeClr val="tx1"/>
                </a:solidFill>
                <a:latin typeface="+mn-lt"/>
                <a:ea typeface="+mn-ea"/>
                <a:cs typeface="+mn-cs"/>
                <a:hlinkClick r:id="rId4" tooltip="Rhode Island"/>
              </a:rPr>
              <a:t>Rhode Island</a:t>
            </a:r>
            <a:r>
              <a:rPr lang="en-US" sz="1200" b="0" i="0" kern="1200" dirty="0">
                <a:solidFill>
                  <a:schemeClr val="tx1"/>
                </a:solidFill>
                <a:latin typeface="+mn-lt"/>
                <a:ea typeface="+mn-ea"/>
                <a:cs typeface="+mn-cs"/>
              </a:rPr>
              <a:t> settled on the vacated Acadian farms, followed in 1763 by a group of 13 from </a:t>
            </a:r>
            <a:r>
              <a:rPr lang="en-US" sz="1200" b="0" i="0" u="none" strike="noStrike" kern="1200" dirty="0">
                <a:solidFill>
                  <a:schemeClr val="tx1"/>
                </a:solidFill>
                <a:latin typeface="+mn-lt"/>
                <a:ea typeface="+mn-ea"/>
                <a:cs typeface="+mn-cs"/>
                <a:hlinkClick r:id="rId5" tooltip="Swansea, Massachusetts"/>
              </a:rPr>
              <a:t>Swansea, Massachusetts</a:t>
            </a:r>
            <a:r>
              <a:rPr lang="en-US" sz="1200" b="0" i="0" kern="1200" dirty="0">
                <a:solidFill>
                  <a:schemeClr val="tx1"/>
                </a:solidFill>
                <a:latin typeface="+mn-lt"/>
                <a:ea typeface="+mn-ea"/>
                <a:cs typeface="+mn-cs"/>
              </a:rPr>
              <a:t>, who formed the first </a:t>
            </a:r>
            <a:r>
              <a:rPr lang="en-US" sz="1200" b="0" i="0" u="none" strike="noStrike" kern="1200" dirty="0">
                <a:solidFill>
                  <a:schemeClr val="tx1"/>
                </a:solidFill>
                <a:latin typeface="+mn-lt"/>
                <a:ea typeface="+mn-ea"/>
                <a:cs typeface="+mn-cs"/>
                <a:hlinkClick r:id="rId6" tooltip="Baptist"/>
              </a:rPr>
              <a:t>Baptist</a:t>
            </a:r>
            <a:r>
              <a:rPr lang="en-US" sz="1200" b="0" i="0" kern="1200" dirty="0">
                <a:solidFill>
                  <a:schemeClr val="tx1"/>
                </a:solidFill>
                <a:latin typeface="+mn-lt"/>
                <a:ea typeface="+mn-ea"/>
                <a:cs typeface="+mn-cs"/>
              </a:rPr>
              <a:t> church in Canada, but subsequently returned to New England. In 1763 the population was 20 families on 200 acres of cleared (probably by the Acadians) upland, and also marshlands. A 1767 census gives the population as 349, of which 343 Americans.</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The </a:t>
            </a:r>
            <a:r>
              <a:rPr lang="en-US" sz="1200" b="0" i="0" u="none" strike="noStrike" kern="1200" dirty="0">
                <a:solidFill>
                  <a:schemeClr val="tx1"/>
                </a:solidFill>
                <a:latin typeface="+mn-lt"/>
                <a:ea typeface="+mn-ea"/>
                <a:cs typeface="+mn-cs"/>
                <a:hlinkClick r:id="rId7" tooltip="Yorkshire Emigration to Nova Scotia"/>
              </a:rPr>
              <a:t>Yorkshire Emigration</a:t>
            </a:r>
            <a:r>
              <a:rPr lang="en-US" sz="1200" b="0" i="0" kern="1200" dirty="0">
                <a:solidFill>
                  <a:schemeClr val="tx1"/>
                </a:solidFill>
                <a:latin typeface="+mn-lt"/>
                <a:ea typeface="+mn-ea"/>
                <a:cs typeface="+mn-cs"/>
              </a:rPr>
              <a:t> started in 1772 and lasted about three years.</a:t>
            </a:r>
            <a:r>
              <a:rPr lang="en-US" sz="1200" b="0" i="0" u="none" strike="noStrike" kern="1200" baseline="30000" dirty="0">
                <a:solidFill>
                  <a:schemeClr val="tx1"/>
                </a:solidFill>
                <a:latin typeface="+mn-lt"/>
                <a:ea typeface="+mn-ea"/>
                <a:cs typeface="+mn-cs"/>
                <a:hlinkClick r:id="rId8"/>
              </a:rPr>
              <a:t>[7]</a:t>
            </a:r>
            <a:r>
              <a:rPr lang="en-US" sz="1200" b="0" i="0" kern="1200" dirty="0">
                <a:solidFill>
                  <a:schemeClr val="tx1"/>
                </a:solidFill>
                <a:latin typeface="+mn-lt"/>
                <a:ea typeface="+mn-ea"/>
                <a:cs typeface="+mn-cs"/>
              </a:rPr>
              <a:t> They arrived too late to occupy the vacated Acadian farms which had already been granted to the New Englanders. However many New Englanders did not stay, and sold the land on to the British immigrants</a:t>
            </a:r>
            <a:endParaRPr lang="en-US" dirty="0"/>
          </a:p>
        </p:txBody>
      </p:sp>
      <p:sp>
        <p:nvSpPr>
          <p:cNvPr id="4" name="Slide Number Placeholder 3"/>
          <p:cNvSpPr>
            <a:spLocks noGrp="1"/>
          </p:cNvSpPr>
          <p:nvPr>
            <p:ph type="sldNum" sz="quarter" idx="10"/>
          </p:nvPr>
        </p:nvSpPr>
        <p:spPr/>
        <p:txBody>
          <a:bodyPr/>
          <a:lstStyle/>
          <a:p>
            <a:fld id="{F1138570-469A-4F5F-810A-A900C81F4502}" type="slidenum">
              <a:rPr lang="en-US" smtClean="0"/>
              <a:pPr/>
              <a:t>86</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Tentatmar</a:t>
            </a:r>
            <a:r>
              <a:rPr lang="en-US" dirty="0"/>
              <a:t> is 4 mi NW of Fort </a:t>
            </a:r>
            <a:r>
              <a:rPr lang="en-US" dirty="0" err="1"/>
              <a:t>Beausejour</a:t>
            </a:r>
            <a:endParaRPr lang="en-US" dirty="0"/>
          </a:p>
          <a:p>
            <a:endParaRPr lang="en-US" dirty="0"/>
          </a:p>
          <a:p>
            <a:r>
              <a:rPr lang="en-US" sz="1200" b="0" i="0" kern="1200" dirty="0">
                <a:solidFill>
                  <a:schemeClr val="tx1"/>
                </a:solidFill>
                <a:latin typeface="+mn-lt"/>
                <a:ea typeface="+mn-ea"/>
                <a:cs typeface="+mn-cs"/>
              </a:rPr>
              <a:t>Following the expulsion of the Acadians the British needed to repopulate the colony. The first wave of immigration was the </a:t>
            </a:r>
            <a:r>
              <a:rPr lang="en-US" sz="1200" b="0" i="0" u="none" strike="noStrike" kern="1200" dirty="0">
                <a:solidFill>
                  <a:schemeClr val="tx1"/>
                </a:solidFill>
                <a:latin typeface="+mn-lt"/>
                <a:ea typeface="+mn-ea"/>
                <a:cs typeface="+mn-cs"/>
                <a:hlinkClick r:id="rId3" tooltip="New England Planters"/>
              </a:rPr>
              <a:t>New England Planters</a:t>
            </a:r>
            <a:r>
              <a:rPr lang="en-US" sz="1200" b="0" i="0" kern="1200" dirty="0">
                <a:solidFill>
                  <a:schemeClr val="tx1"/>
                </a:solidFill>
                <a:latin typeface="+mn-lt"/>
                <a:ea typeface="+mn-ea"/>
                <a:cs typeface="+mn-cs"/>
              </a:rPr>
              <a:t> who were invited and encouraged with land grants. The Sackville area was abandoned for six years after the expulsion of the Acadians until 1761 when 25 families from </a:t>
            </a:r>
            <a:r>
              <a:rPr lang="en-US" sz="1200" b="0" i="0" u="none" strike="noStrike" kern="1200" dirty="0">
                <a:solidFill>
                  <a:schemeClr val="tx1"/>
                </a:solidFill>
                <a:latin typeface="+mn-lt"/>
                <a:ea typeface="+mn-ea"/>
                <a:cs typeface="+mn-cs"/>
                <a:hlinkClick r:id="rId4" tooltip="Rhode Island"/>
              </a:rPr>
              <a:t>Rhode Island</a:t>
            </a:r>
            <a:r>
              <a:rPr lang="en-US" sz="1200" b="0" i="0" kern="1200" dirty="0">
                <a:solidFill>
                  <a:schemeClr val="tx1"/>
                </a:solidFill>
                <a:latin typeface="+mn-lt"/>
                <a:ea typeface="+mn-ea"/>
                <a:cs typeface="+mn-cs"/>
              </a:rPr>
              <a:t> settled on the vacated Acadian farms, followed in 1763 by a group of 13 from </a:t>
            </a:r>
            <a:r>
              <a:rPr lang="en-US" sz="1200" b="0" i="0" u="none" strike="noStrike" kern="1200" dirty="0">
                <a:solidFill>
                  <a:schemeClr val="tx1"/>
                </a:solidFill>
                <a:latin typeface="+mn-lt"/>
                <a:ea typeface="+mn-ea"/>
                <a:cs typeface="+mn-cs"/>
                <a:hlinkClick r:id="rId5" tooltip="Swansea, Massachusetts"/>
              </a:rPr>
              <a:t>Swansea, Massachusetts</a:t>
            </a:r>
            <a:r>
              <a:rPr lang="en-US" sz="1200" b="0" i="0" kern="1200" dirty="0">
                <a:solidFill>
                  <a:schemeClr val="tx1"/>
                </a:solidFill>
                <a:latin typeface="+mn-lt"/>
                <a:ea typeface="+mn-ea"/>
                <a:cs typeface="+mn-cs"/>
              </a:rPr>
              <a:t>, who formed the first </a:t>
            </a:r>
            <a:r>
              <a:rPr lang="en-US" sz="1200" b="0" i="0" u="none" strike="noStrike" kern="1200" dirty="0">
                <a:solidFill>
                  <a:schemeClr val="tx1"/>
                </a:solidFill>
                <a:latin typeface="+mn-lt"/>
                <a:ea typeface="+mn-ea"/>
                <a:cs typeface="+mn-cs"/>
                <a:hlinkClick r:id="rId6" tooltip="Baptist"/>
              </a:rPr>
              <a:t>Baptist</a:t>
            </a:r>
            <a:r>
              <a:rPr lang="en-US" sz="1200" b="0" i="0" kern="1200" dirty="0">
                <a:solidFill>
                  <a:schemeClr val="tx1"/>
                </a:solidFill>
                <a:latin typeface="+mn-lt"/>
                <a:ea typeface="+mn-ea"/>
                <a:cs typeface="+mn-cs"/>
              </a:rPr>
              <a:t> church in Canada, but subsequently returned to New England. In 1763 the population was 20 families on 200 acres of cleared (probably by the Acadians) upland, and also marshlands. A 1767 census gives the population as 349, of which 343 Americans.</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The </a:t>
            </a:r>
            <a:r>
              <a:rPr lang="en-US" sz="1200" b="0" i="0" u="none" strike="noStrike" kern="1200" dirty="0">
                <a:solidFill>
                  <a:schemeClr val="tx1"/>
                </a:solidFill>
                <a:latin typeface="+mn-lt"/>
                <a:ea typeface="+mn-ea"/>
                <a:cs typeface="+mn-cs"/>
                <a:hlinkClick r:id="rId7" tooltip="Yorkshire Emigration to Nova Scotia"/>
              </a:rPr>
              <a:t>Yorkshire Emigration</a:t>
            </a:r>
            <a:r>
              <a:rPr lang="en-US" sz="1200" b="0" i="0" kern="1200" dirty="0">
                <a:solidFill>
                  <a:schemeClr val="tx1"/>
                </a:solidFill>
                <a:latin typeface="+mn-lt"/>
                <a:ea typeface="+mn-ea"/>
                <a:cs typeface="+mn-cs"/>
              </a:rPr>
              <a:t> started in 1772 and lasted about three years.</a:t>
            </a:r>
            <a:r>
              <a:rPr lang="en-US" sz="1200" b="0" i="0" u="none" strike="noStrike" kern="1200" baseline="30000" dirty="0">
                <a:solidFill>
                  <a:schemeClr val="tx1"/>
                </a:solidFill>
                <a:latin typeface="+mn-lt"/>
                <a:ea typeface="+mn-ea"/>
                <a:cs typeface="+mn-cs"/>
                <a:hlinkClick r:id="rId8"/>
              </a:rPr>
              <a:t>[7]</a:t>
            </a:r>
            <a:r>
              <a:rPr lang="en-US" sz="1200" b="0" i="0" kern="1200" dirty="0">
                <a:solidFill>
                  <a:schemeClr val="tx1"/>
                </a:solidFill>
                <a:latin typeface="+mn-lt"/>
                <a:ea typeface="+mn-ea"/>
                <a:cs typeface="+mn-cs"/>
              </a:rPr>
              <a:t> They arrived too late to occupy the vacated Acadian farms which had already been granted to the New Englanders. However many New Englanders did not stay, and sold the land on to the British immigrants</a:t>
            </a:r>
            <a:endParaRPr lang="en-US" dirty="0"/>
          </a:p>
        </p:txBody>
      </p:sp>
      <p:sp>
        <p:nvSpPr>
          <p:cNvPr id="4" name="Slide Number Placeholder 3"/>
          <p:cNvSpPr>
            <a:spLocks noGrp="1"/>
          </p:cNvSpPr>
          <p:nvPr>
            <p:ph type="sldNum" sz="quarter" idx="10"/>
          </p:nvPr>
        </p:nvSpPr>
        <p:spPr/>
        <p:txBody>
          <a:bodyPr/>
          <a:lstStyle/>
          <a:p>
            <a:fld id="{F1138570-469A-4F5F-810A-A900C81F4502}" type="slidenum">
              <a:rPr lang="en-US" smtClean="0"/>
              <a:pPr/>
              <a:t>87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12</a:t>
            </a:fld>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mn-cs"/>
              </a:rPr>
              <a:t>After Britain won the </a:t>
            </a:r>
            <a:r>
              <a:rPr lang="en-US" sz="1200" b="0" i="0" u="none" strike="noStrike" kern="1200" dirty="0">
                <a:solidFill>
                  <a:schemeClr val="tx1"/>
                </a:solidFill>
                <a:latin typeface="+mn-lt"/>
                <a:ea typeface="+mn-ea"/>
                <a:cs typeface="+mn-cs"/>
                <a:hlinkClick r:id="rId3" tooltip="French and Indian War"/>
              </a:rPr>
              <a:t>French and Indian War</a:t>
            </a:r>
            <a:r>
              <a:rPr lang="en-US" sz="1200" b="0" i="0" kern="1200" dirty="0">
                <a:solidFill>
                  <a:schemeClr val="tx1"/>
                </a:solidFill>
                <a:latin typeface="+mn-lt"/>
                <a:ea typeface="+mn-ea"/>
                <a:cs typeface="+mn-cs"/>
              </a:rPr>
              <a:t>, between 1759 and 1768, about 8,000 </a:t>
            </a:r>
            <a:r>
              <a:rPr lang="en-US" sz="1200" b="0" i="0" u="none" strike="noStrike" kern="1200" dirty="0">
                <a:solidFill>
                  <a:schemeClr val="tx1"/>
                </a:solidFill>
                <a:latin typeface="+mn-lt"/>
                <a:ea typeface="+mn-ea"/>
                <a:cs typeface="+mn-cs"/>
                <a:hlinkClick r:id="rId4" tooltip="New England Planters"/>
              </a:rPr>
              <a:t>New England Planters</a:t>
            </a:r>
            <a:r>
              <a:rPr lang="en-US" sz="1200" b="0" i="0" kern="1200" dirty="0">
                <a:solidFill>
                  <a:schemeClr val="tx1"/>
                </a:solidFill>
                <a:latin typeface="+mn-lt"/>
                <a:ea typeface="+mn-ea"/>
                <a:cs typeface="+mn-cs"/>
              </a:rPr>
              <a:t> responded to Governor </a:t>
            </a:r>
            <a:r>
              <a:rPr lang="en-US" sz="1200" b="0" i="0" u="none" strike="noStrike" kern="1200" dirty="0">
                <a:solidFill>
                  <a:schemeClr val="tx1"/>
                </a:solidFill>
                <a:latin typeface="+mn-lt"/>
                <a:ea typeface="+mn-ea"/>
                <a:cs typeface="+mn-cs"/>
                <a:hlinkClick r:id="rId5" tooltip="Charles Lawrence (British Army officer)"/>
              </a:rPr>
              <a:t>Charles Lawrence</a:t>
            </a:r>
            <a:r>
              <a:rPr lang="en-US" sz="1200" b="0" i="0" kern="1200" dirty="0">
                <a:solidFill>
                  <a:schemeClr val="tx1"/>
                </a:solidFill>
                <a:latin typeface="+mn-lt"/>
                <a:ea typeface="+mn-ea"/>
                <a:cs typeface="+mn-cs"/>
              </a:rPr>
              <a:t>'s request for settlers from the New England colonies.</a:t>
            </a:r>
            <a:endParaRPr lang="en-US" sz="1200" dirty="0"/>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88</a:t>
            </a:fld>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89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13</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14</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BEC8AB-F95D-4C3E-99A3-CB9DFD4C2F2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BEC8AB-F95D-4C3E-99A3-CB9DFD4C2F2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BEC8AB-F95D-4C3E-99A3-CB9DFD4C2F2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0" y="0"/>
            <a:ext cx="9144000" cy="609600"/>
          </a:xfrm>
          <a:prstGeom prst="rect">
            <a:avLst/>
          </a:prstGeom>
          <a:solidFill>
            <a:srgbClr val="FFFF00"/>
          </a:solidFill>
        </p:spPr>
        <p:txBody>
          <a:bodyPr>
            <a:normAutofit/>
          </a:bodyPr>
          <a:lstStyle>
            <a:lvl1pPr>
              <a:defRPr sz="3600" b="1">
                <a:solidFill>
                  <a:schemeClr val="tx1"/>
                </a:solidFill>
              </a:defRPr>
            </a:lvl1pPr>
          </a:lstStyle>
          <a:p>
            <a:r>
              <a:rPr lang="en-US" dirty="0"/>
              <a:t>Click to edit Master title style</a:t>
            </a:r>
          </a:p>
        </p:txBody>
      </p:sp>
      <p:sp>
        <p:nvSpPr>
          <p:cNvPr id="6"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p>
        </p:txBody>
      </p:sp>
      <p:sp>
        <p:nvSpPr>
          <p:cNvPr id="7"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dirty="0">
                <a:latin typeface="+mn-lt"/>
                <a:cs typeface="+mn-cs"/>
              </a:defRPr>
            </a:lvl1pPr>
          </a:lstStyle>
          <a:p>
            <a:pPr>
              <a:defRPr/>
            </a:pPr>
            <a:endParaRPr lang="en-US" dirty="0"/>
          </a:p>
        </p:txBody>
      </p:sp>
      <p:sp>
        <p:nvSpPr>
          <p:cNvPr id="8" name="Slide Number Placeholder 5"/>
          <p:cNvSpPr>
            <a:spLocks noGrp="1"/>
          </p:cNvSpPr>
          <p:nvPr>
            <p:ph type="sldNum" sz="quarter" idx="12"/>
          </p:nvPr>
        </p:nvSpPr>
        <p:spPr/>
        <p:txBody>
          <a:bodyPr/>
          <a:lstStyle>
            <a:lvl1pPr>
              <a:defRPr sz="1800"/>
            </a:lvl1pPr>
          </a:lstStyle>
          <a:p>
            <a:pPr>
              <a:defRPr/>
            </a:pPr>
            <a:fld id="{6D98560A-1953-4F77-869E-5D1EE0598C44}" type="slidenum">
              <a:rPr lang="en-US" smtClean="0"/>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697913" y="6492875"/>
            <a:ext cx="446087" cy="365125"/>
          </a:xfrm>
        </p:spPr>
        <p:txBody>
          <a:bodyPr/>
          <a:lstStyle>
            <a:lvl1pPr>
              <a:defRPr sz="1600"/>
            </a:lvl1pPr>
          </a:lstStyle>
          <a:p>
            <a:pPr>
              <a:defRPr/>
            </a:pPr>
            <a:fld id="{0B0BBD7F-4DAE-43EB-95BC-8DAA1B974C43}"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BEC8AB-F95D-4C3E-99A3-CB9DFD4C2F2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BEC8AB-F95D-4C3E-99A3-CB9DFD4C2F2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BEC8AB-F95D-4C3E-99A3-CB9DFD4C2F2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BEC8AB-F95D-4C3E-99A3-CB9DFD4C2F2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BEC8AB-F95D-4C3E-99A3-CB9DFD4C2F2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BEC8AB-F95D-4C3E-99A3-CB9DFD4C2F2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BEC8AB-F95D-4C3E-99A3-CB9DFD4C2F2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BEC8AB-F95D-4C3E-99A3-CB9DFD4C2F2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BEC8AB-F95D-4C3E-99A3-CB9DFD4C2F2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audio" Target="file:///D:\Academic\Senior%20U\Geology\Classes\2020%20History%20of%20Cajuns\2022%20SAGE-NOVA\Files%20presented\Week%203\Class%203-Piano%20Solo%20%231%20RF.mp3"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Thoughts%20on%20the%20Acadians.mp4" TargetMode="Externa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4.jpeg"/><Relationship Id="rId5" Type="http://schemas.openxmlformats.org/officeDocument/2006/relationships/image" Target="../media/image14.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8" Type="http://schemas.openxmlformats.org/officeDocument/2006/relationships/hyperlink" Target="https://en.wikipedia.org/wiki/Military_history_of_the_Mi%E2%80%99kmaq_people" TargetMode="External"/><Relationship Id="rId13" Type="http://schemas.openxmlformats.org/officeDocument/2006/relationships/image" Target="../media/image33.jpeg"/><Relationship Id="rId3" Type="http://schemas.openxmlformats.org/officeDocument/2006/relationships/image" Target="../media/image13.png"/><Relationship Id="rId7" Type="http://schemas.openxmlformats.org/officeDocument/2006/relationships/hyperlink" Target="https://en.wikipedia.org/wiki/Wabanaki_Confederacy" TargetMode="External"/><Relationship Id="rId12" Type="http://schemas.openxmlformats.org/officeDocument/2006/relationships/hyperlink" Target="https://en.wikipedia.org/wiki/Military_history_of_the_Acadians"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hyperlink" Target="https://en.wikipedia.org/wiki/Acadians" TargetMode="External"/><Relationship Id="rId11" Type="http://schemas.openxmlformats.org/officeDocument/2006/relationships/hyperlink" Target="https://en.wikipedia.org/wiki/United_Kingdom" TargetMode="External"/><Relationship Id="rId5" Type="http://schemas.openxmlformats.org/officeDocument/2006/relationships/hyperlink" Target="https://en.wikipedia.org/wiki/Militias" TargetMode="External"/><Relationship Id="rId10" Type="http://schemas.openxmlformats.org/officeDocument/2006/relationships/hyperlink" Target="https://en.wikipedia.org/wiki/England" TargetMode="External"/><Relationship Id="rId4" Type="http://schemas.openxmlformats.org/officeDocument/2006/relationships/image" Target="../media/image14.png"/><Relationship Id="rId9" Type="http://schemas.openxmlformats.org/officeDocument/2006/relationships/hyperlink" Target="https://en.wikipedia.org/wiki/Acadia"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35.jpe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gif"/><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39.png"/><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8" Type="http://schemas.openxmlformats.org/officeDocument/2006/relationships/hyperlink" Target="https://en.wikipedia.org/wiki/Acadia" TargetMode="External"/><Relationship Id="rId13" Type="http://schemas.openxmlformats.org/officeDocument/2006/relationships/hyperlink" Target="https://en.wikipedia.org/wiki/Military_history_of_the_Acadians" TargetMode="External"/><Relationship Id="rId18" Type="http://schemas.openxmlformats.org/officeDocument/2006/relationships/hyperlink" Target="https://en.wikipedia.org/wiki/Annapolis_Royal,_Nova_Scotia" TargetMode="External"/><Relationship Id="rId26" Type="http://schemas.openxmlformats.org/officeDocument/2006/relationships/hyperlink" Target="https://en.wikipedia.org/wiki/Bay_of_Fundy" TargetMode="External"/><Relationship Id="rId3" Type="http://schemas.openxmlformats.org/officeDocument/2006/relationships/image" Target="../media/image42.jpeg"/><Relationship Id="rId21" Type="http://schemas.openxmlformats.org/officeDocument/2006/relationships/hyperlink" Target="https://en.wikipedia.org/wiki/Robert_Monckton" TargetMode="External"/><Relationship Id="rId34" Type="http://schemas.openxmlformats.org/officeDocument/2006/relationships/hyperlink" Target="https://en.wikipedia.org/wiki/Tina_Knowles" TargetMode="External"/><Relationship Id="rId7" Type="http://schemas.openxmlformats.org/officeDocument/2006/relationships/hyperlink" Target="https://en.wikipedia.org/wiki/Acadians" TargetMode="External"/><Relationship Id="rId12" Type="http://schemas.openxmlformats.org/officeDocument/2006/relationships/hyperlink" Target="https://en.wikipedia.org/wiki/Military_history_of_the_Mi%E2%80%99kmaq_people" TargetMode="External"/><Relationship Id="rId17" Type="http://schemas.openxmlformats.org/officeDocument/2006/relationships/hyperlink" Target="https://en.wikipedia.org/wiki/United_States" TargetMode="External"/><Relationship Id="rId25" Type="http://schemas.openxmlformats.org/officeDocument/2006/relationships/hyperlink" Target="https://en.wikipedia.org/wiki/Joseph_Broussard" TargetMode="External"/><Relationship Id="rId33" Type="http://schemas.openxmlformats.org/officeDocument/2006/relationships/hyperlink" Target="https://en.wikipedia.org/wiki/St._Martinville,_Louisiana" TargetMode="External"/><Relationship Id="rId2" Type="http://schemas.openxmlformats.org/officeDocument/2006/relationships/notesSlide" Target="../notesSlides/notesSlide23.xml"/><Relationship Id="rId16" Type="http://schemas.openxmlformats.org/officeDocument/2006/relationships/hyperlink" Target="https://en.wikipedia.org/wiki/French_and_Indian_War" TargetMode="External"/><Relationship Id="rId20" Type="http://schemas.openxmlformats.org/officeDocument/2006/relationships/hyperlink" Target="https://en.wikipedia.org/wiki/Raid_on_Dartmouth_(1751)" TargetMode="External"/><Relationship Id="rId29" Type="http://schemas.openxmlformats.org/officeDocument/2006/relationships/hyperlink" Target="https://en.wikipedia.org/wiki/City_of_Halifax" TargetMode="External"/><Relationship Id="rId1" Type="http://schemas.openxmlformats.org/officeDocument/2006/relationships/slideLayout" Target="../slideLayouts/slideLayout12.xml"/><Relationship Id="rId6" Type="http://schemas.openxmlformats.org/officeDocument/2006/relationships/image" Target="../media/image45.png"/><Relationship Id="rId11" Type="http://schemas.openxmlformats.org/officeDocument/2006/relationships/hyperlink" Target="https://en.wikipedia.org/wiki/New_Brunswick" TargetMode="External"/><Relationship Id="rId24" Type="http://schemas.openxmlformats.org/officeDocument/2006/relationships/hyperlink" Target="https://en.wikipedia.org/wiki/Charles_Deschamps_de_Boish%C3%A9bert_et_de_Raffetot" TargetMode="External"/><Relationship Id="rId32" Type="http://schemas.openxmlformats.org/officeDocument/2006/relationships/hyperlink" Target="https://en.wikipedia.org/wiki/Atakapa" TargetMode="External"/><Relationship Id="rId5" Type="http://schemas.openxmlformats.org/officeDocument/2006/relationships/image" Target="../media/image44.png"/><Relationship Id="rId15" Type="http://schemas.openxmlformats.org/officeDocument/2006/relationships/hyperlink" Target="https://en.wikipedia.org/wiki/Father_Le_Loutre's_War" TargetMode="External"/><Relationship Id="rId23" Type="http://schemas.openxmlformats.org/officeDocument/2006/relationships/hyperlink" Target="https://en.wikipedia.org/wiki/Expulsion_of_the_Acadians" TargetMode="External"/><Relationship Id="rId28" Type="http://schemas.openxmlformats.org/officeDocument/2006/relationships/hyperlink" Target="https://en.wikipedia.org/wiki/Fort_Edward_(Nova_Scotia)" TargetMode="External"/><Relationship Id="rId36" Type="http://schemas.openxmlformats.org/officeDocument/2006/relationships/hyperlink" Target="https://en.wikipedia.org/wiki/Beyonc%C3%A9_Knowles" TargetMode="External"/><Relationship Id="rId10" Type="http://schemas.openxmlformats.org/officeDocument/2006/relationships/hyperlink" Target="https://en.wikipedia.org/wiki/Prince_Edward_Island" TargetMode="External"/><Relationship Id="rId19" Type="http://schemas.openxmlformats.org/officeDocument/2006/relationships/hyperlink" Target="https://en.wikipedia.org/wiki/Battle_of_Grand_Pr%C3%A9" TargetMode="External"/><Relationship Id="rId31" Type="http://schemas.openxmlformats.org/officeDocument/2006/relationships/hyperlink" Target="https://en.wikipedia.org/wiki/Louisiana" TargetMode="External"/><Relationship Id="rId4" Type="http://schemas.openxmlformats.org/officeDocument/2006/relationships/image" Target="../media/image43.png"/><Relationship Id="rId9" Type="http://schemas.openxmlformats.org/officeDocument/2006/relationships/hyperlink" Target="https://en.wikipedia.org/wiki/Nova_Scotia" TargetMode="External"/><Relationship Id="rId14" Type="http://schemas.openxmlformats.org/officeDocument/2006/relationships/hyperlink" Target="https://en.wikipedia.org/wiki/King_George's_War" TargetMode="External"/><Relationship Id="rId22" Type="http://schemas.openxmlformats.org/officeDocument/2006/relationships/hyperlink" Target="https://en.wikipedia.org/wiki/Battle_of_Beausejour" TargetMode="External"/><Relationship Id="rId27" Type="http://schemas.openxmlformats.org/officeDocument/2006/relationships/hyperlink" Target="https://en.wikipedia.org/wiki/Miramichi_Valley" TargetMode="External"/><Relationship Id="rId30" Type="http://schemas.openxmlformats.org/officeDocument/2006/relationships/hyperlink" Target="https://en.wikipedia.org/wiki/Saint-Domingue" TargetMode="External"/><Relationship Id="rId35" Type="http://schemas.openxmlformats.org/officeDocument/2006/relationships/hyperlink" Target="https://en.wikipedia.org/wiki/Married_and_maiden_names"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en.wikipedia.org/wiki/Battle_of_Beausejour" TargetMode="External"/><Relationship Id="rId13" Type="http://schemas.openxmlformats.org/officeDocument/2006/relationships/hyperlink" Target="https://en.wikipedia.org/wiki/Miramichi_Valley" TargetMode="External"/><Relationship Id="rId18" Type="http://schemas.openxmlformats.org/officeDocument/2006/relationships/hyperlink" Target="https://en.wikipedia.org/wiki/Acadians" TargetMode="External"/><Relationship Id="rId3" Type="http://schemas.openxmlformats.org/officeDocument/2006/relationships/image" Target="../media/image42.jpeg"/><Relationship Id="rId7" Type="http://schemas.openxmlformats.org/officeDocument/2006/relationships/hyperlink" Target="https://en.wikipedia.org/wiki/Robert_Monckton" TargetMode="External"/><Relationship Id="rId12" Type="http://schemas.openxmlformats.org/officeDocument/2006/relationships/hyperlink" Target="https://en.wikipedia.org/wiki/Bay_of_Fundy" TargetMode="External"/><Relationship Id="rId17" Type="http://schemas.openxmlformats.org/officeDocument/2006/relationships/hyperlink" Target="https://en.wikipedia.org/wiki/Louisiana" TargetMode="External"/><Relationship Id="rId2" Type="http://schemas.openxmlformats.org/officeDocument/2006/relationships/notesSlide" Target="../notesSlides/notesSlide24.xml"/><Relationship Id="rId16" Type="http://schemas.openxmlformats.org/officeDocument/2006/relationships/hyperlink" Target="https://en.wikipedia.org/wiki/Saint-Domingue" TargetMode="External"/><Relationship Id="rId20" Type="http://schemas.openxmlformats.org/officeDocument/2006/relationships/hyperlink" Target="https://en.wikipedia.org/wiki/St._Martinville,_Louisiana" TargetMode="External"/><Relationship Id="rId1" Type="http://schemas.openxmlformats.org/officeDocument/2006/relationships/slideLayout" Target="../slideLayouts/slideLayout12.xml"/><Relationship Id="rId6" Type="http://schemas.openxmlformats.org/officeDocument/2006/relationships/hyperlink" Target="https://en.wikipedia.org/wiki/Raid_on_Dartmouth_(1751)" TargetMode="External"/><Relationship Id="rId11" Type="http://schemas.openxmlformats.org/officeDocument/2006/relationships/hyperlink" Target="https://en.wikipedia.org/wiki/Joseph_Broussard" TargetMode="External"/><Relationship Id="rId5" Type="http://schemas.openxmlformats.org/officeDocument/2006/relationships/hyperlink" Target="https://en.wikipedia.org/wiki/Battle_of_Grand_Pr%C3%A9" TargetMode="External"/><Relationship Id="rId15" Type="http://schemas.openxmlformats.org/officeDocument/2006/relationships/hyperlink" Target="https://en.wikipedia.org/wiki/City_of_Halifax" TargetMode="External"/><Relationship Id="rId10" Type="http://schemas.openxmlformats.org/officeDocument/2006/relationships/hyperlink" Target="https://en.wikipedia.org/wiki/Charles_Deschamps_de_Boish%C3%A9bert_et_de_Raffetot" TargetMode="External"/><Relationship Id="rId19" Type="http://schemas.openxmlformats.org/officeDocument/2006/relationships/hyperlink" Target="https://en.wikipedia.org/wiki/Atakapa" TargetMode="External"/><Relationship Id="rId4" Type="http://schemas.openxmlformats.org/officeDocument/2006/relationships/hyperlink" Target="https://en.wikipedia.org/wiki/Annapolis_Royal,_Nova_Scotia" TargetMode="External"/><Relationship Id="rId9" Type="http://schemas.openxmlformats.org/officeDocument/2006/relationships/hyperlink" Target="https://en.wikipedia.org/wiki/Expulsion_of_the_Acadians" TargetMode="External"/><Relationship Id="rId14" Type="http://schemas.openxmlformats.org/officeDocument/2006/relationships/hyperlink" Target="https://en.wikipedia.org/wiki/Fort_Edward_(Nova_Scotia)"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en.wikipedia.org/wiki/Battle_of_Beausejour" TargetMode="External"/><Relationship Id="rId13" Type="http://schemas.openxmlformats.org/officeDocument/2006/relationships/hyperlink" Target="https://en.wikipedia.org/wiki/Miramichi_Valley" TargetMode="External"/><Relationship Id="rId18" Type="http://schemas.openxmlformats.org/officeDocument/2006/relationships/hyperlink" Target="https://en.wikipedia.org/wiki/Acadians" TargetMode="External"/><Relationship Id="rId3" Type="http://schemas.openxmlformats.org/officeDocument/2006/relationships/image" Target="../media/image42.jpeg"/><Relationship Id="rId21" Type="http://schemas.openxmlformats.org/officeDocument/2006/relationships/image" Target="../media/image46.jpeg"/><Relationship Id="rId7" Type="http://schemas.openxmlformats.org/officeDocument/2006/relationships/hyperlink" Target="https://en.wikipedia.org/wiki/Robert_Monckton" TargetMode="External"/><Relationship Id="rId12" Type="http://schemas.openxmlformats.org/officeDocument/2006/relationships/hyperlink" Target="https://en.wikipedia.org/wiki/Bay_of_Fundy" TargetMode="External"/><Relationship Id="rId17" Type="http://schemas.openxmlformats.org/officeDocument/2006/relationships/hyperlink" Target="https://en.wikipedia.org/wiki/Louisiana" TargetMode="External"/><Relationship Id="rId2" Type="http://schemas.openxmlformats.org/officeDocument/2006/relationships/notesSlide" Target="../notesSlides/notesSlide25.xml"/><Relationship Id="rId16" Type="http://schemas.openxmlformats.org/officeDocument/2006/relationships/hyperlink" Target="https://en.wikipedia.org/wiki/Saint-Domingue" TargetMode="External"/><Relationship Id="rId20" Type="http://schemas.openxmlformats.org/officeDocument/2006/relationships/hyperlink" Target="https://en.wikipedia.org/wiki/St._Martinville,_Louisiana" TargetMode="External"/><Relationship Id="rId1" Type="http://schemas.openxmlformats.org/officeDocument/2006/relationships/slideLayout" Target="../slideLayouts/slideLayout12.xml"/><Relationship Id="rId6" Type="http://schemas.openxmlformats.org/officeDocument/2006/relationships/hyperlink" Target="https://en.wikipedia.org/wiki/Raid_on_Dartmouth_(1751)" TargetMode="External"/><Relationship Id="rId11" Type="http://schemas.openxmlformats.org/officeDocument/2006/relationships/hyperlink" Target="https://en.wikipedia.org/wiki/Joseph_Broussard" TargetMode="External"/><Relationship Id="rId5" Type="http://schemas.openxmlformats.org/officeDocument/2006/relationships/hyperlink" Target="https://en.wikipedia.org/wiki/Battle_of_Grand_Pr%C3%A9" TargetMode="External"/><Relationship Id="rId15" Type="http://schemas.openxmlformats.org/officeDocument/2006/relationships/hyperlink" Target="https://en.wikipedia.org/wiki/City_of_Halifax" TargetMode="External"/><Relationship Id="rId23" Type="http://schemas.openxmlformats.org/officeDocument/2006/relationships/image" Target="../media/image48.png"/><Relationship Id="rId10" Type="http://schemas.openxmlformats.org/officeDocument/2006/relationships/hyperlink" Target="https://en.wikipedia.org/wiki/Charles_Deschamps_de_Boish%C3%A9bert_et_de_Raffetot" TargetMode="External"/><Relationship Id="rId19" Type="http://schemas.openxmlformats.org/officeDocument/2006/relationships/hyperlink" Target="https://en.wikipedia.org/wiki/Atakapa" TargetMode="External"/><Relationship Id="rId4" Type="http://schemas.openxmlformats.org/officeDocument/2006/relationships/hyperlink" Target="https://en.wikipedia.org/wiki/Annapolis_Royal,_Nova_Scotia" TargetMode="External"/><Relationship Id="rId9" Type="http://schemas.openxmlformats.org/officeDocument/2006/relationships/hyperlink" Target="https://en.wikipedia.org/wiki/Expulsion_of_the_Acadians" TargetMode="External"/><Relationship Id="rId14" Type="http://schemas.openxmlformats.org/officeDocument/2006/relationships/hyperlink" Target="https://en.wikipedia.org/wiki/Fort_Edward_(Nova_Scotia)" TargetMode="External"/><Relationship Id="rId22"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34.jpeg"/><Relationship Id="rId5" Type="http://schemas.openxmlformats.org/officeDocument/2006/relationships/image" Target="../media/image51.pn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34.jpeg"/><Relationship Id="rId5" Type="http://schemas.openxmlformats.org/officeDocument/2006/relationships/image" Target="../media/image51.png"/><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14.png"/><Relationship Id="rId4" Type="http://schemas.openxmlformats.org/officeDocument/2006/relationships/image" Target="../media/image13.png"/></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14.png"/><Relationship Id="rId4" Type="http://schemas.openxmlformats.org/officeDocument/2006/relationships/image" Target="../media/image13.png"/></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14.png"/><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8.jpeg"/><Relationship Id="rId3" Type="http://schemas.openxmlformats.org/officeDocument/2006/relationships/image" Target="../media/image11.png"/><Relationship Id="rId7" Type="http://schemas.openxmlformats.org/officeDocument/2006/relationships/image" Target="../media/image62.png"/><Relationship Id="rId12" Type="http://schemas.openxmlformats.org/officeDocument/2006/relationships/image" Target="../media/image67.jpe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61.png"/><Relationship Id="rId11" Type="http://schemas.openxmlformats.org/officeDocument/2006/relationships/image" Target="../media/image66.jpeg"/><Relationship Id="rId5" Type="http://schemas.openxmlformats.org/officeDocument/2006/relationships/image" Target="../media/image14.png"/><Relationship Id="rId10" Type="http://schemas.openxmlformats.org/officeDocument/2006/relationships/image" Target="../media/image65.png"/><Relationship Id="rId4" Type="http://schemas.openxmlformats.org/officeDocument/2006/relationships/image" Target="../media/image13.png"/><Relationship Id="rId9" Type="http://schemas.openxmlformats.org/officeDocument/2006/relationships/image" Target="../media/image64.jpeg"/></Relationships>
</file>

<file path=ppt/slides/_rels/slide4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1.png"/><Relationship Id="rId7"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14.png"/><Relationship Id="rId4" Type="http://schemas.openxmlformats.org/officeDocument/2006/relationships/image" Target="../media/image13.png"/></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71.jpe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14.png"/><Relationship Id="rId4" Type="http://schemas.openxmlformats.org/officeDocument/2006/relationships/image" Target="../media/image13.png"/></Relationships>
</file>

<file path=ppt/slides/_rels/slide5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1.png"/><Relationship Id="rId7" Type="http://schemas.openxmlformats.org/officeDocument/2006/relationships/image" Target="../media/image72.jpe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14.png"/><Relationship Id="rId4" Type="http://schemas.openxmlformats.org/officeDocument/2006/relationships/image" Target="../media/image13.png"/></Relationships>
</file>

<file path=ppt/slides/_rels/slide52.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11.png"/><Relationship Id="rId7"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14.png"/><Relationship Id="rId4" Type="http://schemas.openxmlformats.org/officeDocument/2006/relationships/image" Target="../media/image13.png"/></Relationships>
</file>

<file path=ppt/slides/_rels/slide53.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11.png"/><Relationship Id="rId7" Type="http://schemas.openxmlformats.org/officeDocument/2006/relationships/image" Target="../media/image76.jpe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78.png"/></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14.png"/><Relationship Id="rId4" Type="http://schemas.openxmlformats.org/officeDocument/2006/relationships/image" Target="../media/image13.png"/></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14.png"/><Relationship Id="rId4" Type="http://schemas.openxmlformats.org/officeDocument/2006/relationships/image" Target="../media/image13.png"/></Relationships>
</file>

<file path=ppt/slides/_rels/slide5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80.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14.png"/><Relationship Id="rId4" Type="http://schemas.openxmlformats.org/officeDocument/2006/relationships/image" Target="../media/image13.png"/></Relationships>
</file>

<file path=ppt/slides/_rels/slide57.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87.jpeg"/><Relationship Id="rId3" Type="http://schemas.openxmlformats.org/officeDocument/2006/relationships/image" Target="../media/image11.png"/><Relationship Id="rId7" Type="http://schemas.openxmlformats.org/officeDocument/2006/relationships/image" Target="../media/image81.jpeg"/><Relationship Id="rId12" Type="http://schemas.openxmlformats.org/officeDocument/2006/relationships/image" Target="../media/image86.jpeg"/><Relationship Id="rId17" Type="http://schemas.openxmlformats.org/officeDocument/2006/relationships/image" Target="../media/image91.png"/><Relationship Id="rId2" Type="http://schemas.openxmlformats.org/officeDocument/2006/relationships/notesSlide" Target="../notesSlides/notesSlide41.xml"/><Relationship Id="rId16" Type="http://schemas.openxmlformats.org/officeDocument/2006/relationships/image" Target="../media/image90.png"/><Relationship Id="rId1" Type="http://schemas.openxmlformats.org/officeDocument/2006/relationships/slideLayout" Target="../slideLayouts/slideLayout12.xml"/><Relationship Id="rId6" Type="http://schemas.openxmlformats.org/officeDocument/2006/relationships/image" Target="../media/image61.png"/><Relationship Id="rId11" Type="http://schemas.openxmlformats.org/officeDocument/2006/relationships/image" Target="../media/image85.jpeg"/><Relationship Id="rId5" Type="http://schemas.openxmlformats.org/officeDocument/2006/relationships/image" Target="../media/image14.png"/><Relationship Id="rId15" Type="http://schemas.openxmlformats.org/officeDocument/2006/relationships/image" Target="../media/image89.jpeg"/><Relationship Id="rId10" Type="http://schemas.openxmlformats.org/officeDocument/2006/relationships/image" Target="../media/image84.jpeg"/><Relationship Id="rId4" Type="http://schemas.openxmlformats.org/officeDocument/2006/relationships/image" Target="../media/image13.png"/><Relationship Id="rId9" Type="http://schemas.openxmlformats.org/officeDocument/2006/relationships/image" Target="../media/image83.png"/><Relationship Id="rId14" Type="http://schemas.openxmlformats.org/officeDocument/2006/relationships/image" Target="../media/image88.jpeg"/></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92.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14.png"/><Relationship Id="rId4" Type="http://schemas.openxmlformats.org/officeDocument/2006/relationships/image" Target="../media/image13.png"/></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1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61.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jpeg"/><Relationship Id="rId4" Type="http://schemas.openxmlformats.org/officeDocument/2006/relationships/image" Target="../media/image101.png"/><Relationship Id="rId9" Type="http://schemas.openxmlformats.org/officeDocument/2006/relationships/image" Target="../media/image106.png"/></Relationships>
</file>

<file path=ppt/slides/_rels/slide62.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jpeg"/><Relationship Id="rId7" Type="http://schemas.openxmlformats.org/officeDocument/2006/relationships/image" Target="../media/image114.jpeg"/><Relationship Id="rId2" Type="http://schemas.openxmlformats.org/officeDocument/2006/relationships/image" Target="../media/image109.jpeg"/><Relationship Id="rId1" Type="http://schemas.openxmlformats.org/officeDocument/2006/relationships/slideLayout" Target="../slideLayouts/slideLayout12.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6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16.jpeg"/><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14.png"/><Relationship Id="rId4" Type="http://schemas.openxmlformats.org/officeDocument/2006/relationships/image" Target="../media/image13.png"/></Relationships>
</file>

<file path=ppt/slides/_rels/slide6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1.png"/><Relationship Id="rId7" Type="http://schemas.openxmlformats.org/officeDocument/2006/relationships/image" Target="../media/image118.pn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117.jpeg"/><Relationship Id="rId5" Type="http://schemas.openxmlformats.org/officeDocument/2006/relationships/image" Target="../media/image14.png"/><Relationship Id="rId10" Type="http://schemas.openxmlformats.org/officeDocument/2006/relationships/image" Target="../media/image120.jpeg"/><Relationship Id="rId4" Type="http://schemas.openxmlformats.org/officeDocument/2006/relationships/image" Target="../media/image13.png"/><Relationship Id="rId9" Type="http://schemas.openxmlformats.org/officeDocument/2006/relationships/image" Target="../media/image119.png"/></Relationships>
</file>

<file path=ppt/slides/_rels/slide65.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png"/><Relationship Id="rId7" Type="http://schemas.openxmlformats.org/officeDocument/2006/relationships/image" Target="../media/image121.jpeg"/><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25.jpeg"/><Relationship Id="rId5" Type="http://schemas.openxmlformats.org/officeDocument/2006/relationships/image" Target="../media/image13.png"/><Relationship Id="rId10" Type="http://schemas.openxmlformats.org/officeDocument/2006/relationships/image" Target="../media/image124.gif"/><Relationship Id="rId4" Type="http://schemas.openxmlformats.org/officeDocument/2006/relationships/image" Target="../media/image61.png"/><Relationship Id="rId9" Type="http://schemas.openxmlformats.org/officeDocument/2006/relationships/image" Target="../media/image123.jpeg"/></Relationships>
</file>

<file path=ppt/slides/_rels/slide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14.png"/><Relationship Id="rId4" Type="http://schemas.openxmlformats.org/officeDocument/2006/relationships/image" Target="../media/image13.png"/></Relationships>
</file>

<file path=ppt/slides/_rels/slide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14.png"/><Relationship Id="rId4" Type="http://schemas.openxmlformats.org/officeDocument/2006/relationships/image" Target="../media/image13.png"/></Relationships>
</file>

<file path=ppt/slides/_rels/slide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14.png"/><Relationship Id="rId4" Type="http://schemas.openxmlformats.org/officeDocument/2006/relationships/image" Target="../media/image13.png"/></Relationships>
</file>

<file path=ppt/slides/_rels/slide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1.png"/><Relationship Id="rId7" Type="http://schemas.openxmlformats.org/officeDocument/2006/relationships/image" Target="../media/image126.jpeg"/><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14.png"/><Relationship Id="rId4" Type="http://schemas.openxmlformats.org/officeDocument/2006/relationships/image" Target="../media/image13.png"/></Relationships>
</file>

<file path=ppt/slides/_rels/slide71.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1.png"/><Relationship Id="rId7"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14.png"/><Relationship Id="rId4" Type="http://schemas.openxmlformats.org/officeDocument/2006/relationships/image" Target="../media/image13.png"/></Relationships>
</file>

<file path=ppt/slides/_rels/slide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14.png"/><Relationship Id="rId4" Type="http://schemas.openxmlformats.org/officeDocument/2006/relationships/image" Target="../media/image13.png"/></Relationships>
</file>

<file path=ppt/slides/_rels/slide7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14.png"/><Relationship Id="rId4" Type="http://schemas.openxmlformats.org/officeDocument/2006/relationships/image" Target="../media/image13.png"/></Relationships>
</file>

<file path=ppt/slides/_rels/slide74.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87.jpe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86.jpeg"/><Relationship Id="rId17" Type="http://schemas.openxmlformats.org/officeDocument/2006/relationships/image" Target="../media/image55.png"/><Relationship Id="rId2" Type="http://schemas.openxmlformats.org/officeDocument/2006/relationships/notesSlide" Target="../notesSlides/notesSlide56.xml"/><Relationship Id="rId16" Type="http://schemas.openxmlformats.org/officeDocument/2006/relationships/image" Target="../media/image90.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85.jpeg"/><Relationship Id="rId5" Type="http://schemas.openxmlformats.org/officeDocument/2006/relationships/image" Target="../media/image81.jpeg"/><Relationship Id="rId15" Type="http://schemas.openxmlformats.org/officeDocument/2006/relationships/image" Target="../media/image89.jpeg"/><Relationship Id="rId10" Type="http://schemas.openxmlformats.org/officeDocument/2006/relationships/image" Target="../media/image84.jpeg"/><Relationship Id="rId4" Type="http://schemas.openxmlformats.org/officeDocument/2006/relationships/image" Target="../media/image61.png"/><Relationship Id="rId9" Type="http://schemas.openxmlformats.org/officeDocument/2006/relationships/image" Target="../media/image83.png"/><Relationship Id="rId14" Type="http://schemas.openxmlformats.org/officeDocument/2006/relationships/image" Target="../media/image88.jpeg"/></Relationships>
</file>

<file path=ppt/slides/_rels/slide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14.png"/><Relationship Id="rId4" Type="http://schemas.openxmlformats.org/officeDocument/2006/relationships/image" Target="../media/image13.png"/></Relationships>
</file>

<file path=ppt/slides/_rels/slide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8.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14.png"/><Relationship Id="rId4" Type="http://schemas.openxmlformats.org/officeDocument/2006/relationships/image" Target="../media/image13.png"/></Relationships>
</file>

<file path=ppt/slides/_rels/slide77.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1.png"/><Relationship Id="rId7" Type="http://schemas.openxmlformats.org/officeDocument/2006/relationships/image" Target="../media/image127.jpeg"/><Relationship Id="rId2" Type="http://schemas.openxmlformats.org/officeDocument/2006/relationships/notesSlide" Target="../notesSlides/notesSlide59.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14.png"/><Relationship Id="rId4" Type="http://schemas.openxmlformats.org/officeDocument/2006/relationships/image" Target="../media/image13.png"/></Relationships>
</file>

<file path=ppt/slides/_rels/slide7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9.jpeg"/><Relationship Id="rId2" Type="http://schemas.openxmlformats.org/officeDocument/2006/relationships/notesSlide" Target="../notesSlides/notesSlide60.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14.png"/><Relationship Id="rId4" Type="http://schemas.openxmlformats.org/officeDocument/2006/relationships/image" Target="../media/image13.png"/></Relationships>
</file>

<file path=ppt/slides/_rels/slide79.xml.rels><?xml version="1.0" encoding="UTF-8" standalone="yes"?>
<Relationships xmlns="http://schemas.openxmlformats.org/package/2006/relationships"><Relationship Id="rId8" Type="http://schemas.openxmlformats.org/officeDocument/2006/relationships/hyperlink" Target="https://en.wikipedia.org/wiki/Expulsion_of_the_Acadians" TargetMode="External"/><Relationship Id="rId13" Type="http://schemas.openxmlformats.org/officeDocument/2006/relationships/hyperlink" Target="https://en.wikipedia.org/wiki/Fort_Edward_(Nova_Scotia)" TargetMode="External"/><Relationship Id="rId18" Type="http://schemas.openxmlformats.org/officeDocument/2006/relationships/hyperlink" Target="https://en.wikipedia.org/wiki/Atakapa" TargetMode="External"/><Relationship Id="rId3" Type="http://schemas.openxmlformats.org/officeDocument/2006/relationships/hyperlink" Target="https://en.wikipedia.org/wiki/Annapolis_Royal,_Nova_Scotia" TargetMode="External"/><Relationship Id="rId21" Type="http://schemas.openxmlformats.org/officeDocument/2006/relationships/image" Target="../media/image130.jpeg"/><Relationship Id="rId7" Type="http://schemas.openxmlformats.org/officeDocument/2006/relationships/hyperlink" Target="https://en.wikipedia.org/wiki/Battle_of_Beausejour" TargetMode="External"/><Relationship Id="rId12" Type="http://schemas.openxmlformats.org/officeDocument/2006/relationships/hyperlink" Target="https://en.wikipedia.org/wiki/Miramichi_Valley" TargetMode="External"/><Relationship Id="rId17" Type="http://schemas.openxmlformats.org/officeDocument/2006/relationships/hyperlink" Target="https://en.wikipedia.org/wiki/Acadians" TargetMode="External"/><Relationship Id="rId2" Type="http://schemas.openxmlformats.org/officeDocument/2006/relationships/notesSlide" Target="../notesSlides/notesSlide61.xml"/><Relationship Id="rId16" Type="http://schemas.openxmlformats.org/officeDocument/2006/relationships/hyperlink" Target="https://en.wikipedia.org/wiki/Louisiana" TargetMode="External"/><Relationship Id="rId20" Type="http://schemas.openxmlformats.org/officeDocument/2006/relationships/image" Target="../media/image129.jpeg"/><Relationship Id="rId1" Type="http://schemas.openxmlformats.org/officeDocument/2006/relationships/slideLayout" Target="../slideLayouts/slideLayout12.xml"/><Relationship Id="rId6" Type="http://schemas.openxmlformats.org/officeDocument/2006/relationships/hyperlink" Target="https://en.wikipedia.org/wiki/Robert_Monckton" TargetMode="External"/><Relationship Id="rId11" Type="http://schemas.openxmlformats.org/officeDocument/2006/relationships/hyperlink" Target="https://en.wikipedia.org/wiki/Bay_of_Fundy" TargetMode="External"/><Relationship Id="rId5" Type="http://schemas.openxmlformats.org/officeDocument/2006/relationships/hyperlink" Target="https://en.wikipedia.org/wiki/Raid_on_Dartmouth_(1751)" TargetMode="External"/><Relationship Id="rId15" Type="http://schemas.openxmlformats.org/officeDocument/2006/relationships/hyperlink" Target="https://en.wikipedia.org/wiki/Saint-Domingue" TargetMode="External"/><Relationship Id="rId10" Type="http://schemas.openxmlformats.org/officeDocument/2006/relationships/hyperlink" Target="https://en.wikipedia.org/wiki/Joseph_Broussard" TargetMode="External"/><Relationship Id="rId19" Type="http://schemas.openxmlformats.org/officeDocument/2006/relationships/hyperlink" Target="https://en.wikipedia.org/wiki/St._Martinville,_Louisiana" TargetMode="External"/><Relationship Id="rId4" Type="http://schemas.openxmlformats.org/officeDocument/2006/relationships/hyperlink" Target="https://en.wikipedia.org/wiki/Battle_of_Grand_Pr%C3%A9" TargetMode="External"/><Relationship Id="rId9" Type="http://schemas.openxmlformats.org/officeDocument/2006/relationships/hyperlink" Target="https://en.wikipedia.org/wiki/Charles_Deschamps_de_Boish%C3%A9bert_et_de_Raffetot" TargetMode="External"/><Relationship Id="rId14" Type="http://schemas.openxmlformats.org/officeDocument/2006/relationships/hyperlink" Target="https://en.wikipedia.org/wiki/City_of_Halifax" TargetMode="External"/><Relationship Id="rId22" Type="http://schemas.openxmlformats.org/officeDocument/2006/relationships/image" Target="../media/image131.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2.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33.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2.xml"/><Relationship Id="rId1" Type="http://schemas.openxmlformats.org/officeDocument/2006/relationships/themeOverride" Target="../theme/themeOverride1.xml"/><Relationship Id="rId6" Type="http://schemas.openxmlformats.org/officeDocument/2006/relationships/image" Target="../media/image13.png"/><Relationship Id="rId5" Type="http://schemas.openxmlformats.org/officeDocument/2006/relationships/image" Target="../media/image135.png"/><Relationship Id="rId4" Type="http://schemas.openxmlformats.org/officeDocument/2006/relationships/image" Target="../media/image134.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2.xml"/><Relationship Id="rId1" Type="http://schemas.openxmlformats.org/officeDocument/2006/relationships/themeOverride" Target="../theme/themeOverride2.xml"/><Relationship Id="rId6" Type="http://schemas.openxmlformats.org/officeDocument/2006/relationships/image" Target="../media/image13.png"/><Relationship Id="rId5" Type="http://schemas.openxmlformats.org/officeDocument/2006/relationships/image" Target="../media/image136.png"/><Relationship Id="rId4" Type="http://schemas.openxmlformats.org/officeDocument/2006/relationships/image" Target="../media/image134.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2.xml"/><Relationship Id="rId1" Type="http://schemas.openxmlformats.org/officeDocument/2006/relationships/themeOverride" Target="../theme/themeOverride3.xml"/><Relationship Id="rId5" Type="http://schemas.openxmlformats.org/officeDocument/2006/relationships/image" Target="../media/image13.png"/><Relationship Id="rId4" Type="http://schemas.openxmlformats.org/officeDocument/2006/relationships/image" Target="../media/image134.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2.xml"/><Relationship Id="rId1" Type="http://schemas.openxmlformats.org/officeDocument/2006/relationships/themeOverride" Target="../theme/themeOverride4.xml"/><Relationship Id="rId6" Type="http://schemas.openxmlformats.org/officeDocument/2006/relationships/image" Target="../media/image13.png"/><Relationship Id="rId5" Type="http://schemas.openxmlformats.org/officeDocument/2006/relationships/image" Target="../media/image9.jpeg"/><Relationship Id="rId4" Type="http://schemas.openxmlformats.org/officeDocument/2006/relationships/image" Target="../media/image134.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2.xml"/><Relationship Id="rId1" Type="http://schemas.openxmlformats.org/officeDocument/2006/relationships/themeOverride" Target="../theme/themeOverride5.xml"/><Relationship Id="rId5" Type="http://schemas.openxmlformats.org/officeDocument/2006/relationships/image" Target="../media/image13.png"/><Relationship Id="rId4" Type="http://schemas.openxmlformats.org/officeDocument/2006/relationships/image" Target="../media/image134.png"/></Relationships>
</file>

<file path=ppt/slides/_rels/slide8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8.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8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9.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8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0.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8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38.png"/><Relationship Id="rId7" Type="http://schemas.openxmlformats.org/officeDocument/2006/relationships/image" Target="../media/image142.jpeg"/><Relationship Id="rId2" Type="http://schemas.openxmlformats.org/officeDocument/2006/relationships/notesSlide" Target="../notesSlides/notesSlide71.xml"/><Relationship Id="rId1" Type="http://schemas.openxmlformats.org/officeDocument/2006/relationships/slideLayout" Target="../slideLayouts/slideLayout12.xml"/><Relationship Id="rId6" Type="http://schemas.openxmlformats.org/officeDocument/2006/relationships/image" Target="../media/image141.jpeg"/><Relationship Id="rId5" Type="http://schemas.openxmlformats.org/officeDocument/2006/relationships/image" Target="../media/image140.png"/><Relationship Id="rId4" Type="http://schemas.openxmlformats.org/officeDocument/2006/relationships/image" Target="../media/image139.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9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5.png"/><Relationship Id="rId7" Type="http://schemas.openxmlformats.org/officeDocument/2006/relationships/hyperlink" Target="Evangeline/(1655)%20Evangeline%20-%20YouTube%20-%20Google%20Chrome%202020-01-22%2021-19-25.mp4" TargetMode="External"/><Relationship Id="rId2" Type="http://schemas.openxmlformats.org/officeDocument/2006/relationships/slideLayout" Target="../slideLayouts/slideLayout12.xml"/><Relationship Id="rId1" Type="http://schemas.openxmlformats.org/officeDocument/2006/relationships/video" Target="file:///D:\Academic\Senior%20U\Geology\Classes\2020%20History%20of%20Cajuns\2022%20SAGE-NOVA\Files%20presented\Week%203\(1655)%20Evangeline%20-%20YouTube%20-%20Google%20Chrome%202020-01-22%2021-19-25.mp4" TargetMode="External"/><Relationship Id="rId6" Type="http://schemas.openxmlformats.org/officeDocument/2006/relationships/image" Target="../media/image147.png"/><Relationship Id="rId5" Type="http://schemas.openxmlformats.org/officeDocument/2006/relationships/image" Target="../media/image146.png"/><Relationship Id="rId10" Type="http://schemas.openxmlformats.org/officeDocument/2006/relationships/image" Target="../media/image149.png"/><Relationship Id="rId4" Type="http://schemas.openxmlformats.org/officeDocument/2006/relationships/hyperlink" Target="https://www.youtube.com/watch?v=r0t04TVrzS0&amp;ab_channel=DonnieBulliard" TargetMode="External"/><Relationship Id="rId9" Type="http://schemas.openxmlformats.org/officeDocument/2006/relationships/hyperlink" Target="(1655)%20Evangeline%20-%20YouTube%20-%20Google%20Chrome%202020-01-22%2021-19-25.mp4"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6" Type="http://schemas.openxmlformats.org/officeDocument/2006/relationships/hyperlink" Target="http://www.poets.org/poem/evangeline-tale-acadie" TargetMode="External"/><Relationship Id="rId117" Type="http://schemas.openxmlformats.org/officeDocument/2006/relationships/hyperlink" Target="https://www.cbc.ca/news/canada/new-brunswick/aboiteau-acadian-university-moncton-1.4361016" TargetMode="External"/><Relationship Id="rId21" Type="http://schemas.openxmlformats.org/officeDocument/2006/relationships/hyperlink" Target="http://www.mikmaweydebert.ca/home/wp-content/uploads/2015/06/Mikmawel_Tan_Telikinamuemk_Final_Online.pdf" TargetMode="External"/><Relationship Id="rId42" Type="http://schemas.openxmlformats.org/officeDocument/2006/relationships/hyperlink" Target="http://www.acadian-cajun.com/colorig.htm" TargetMode="External"/><Relationship Id="rId47" Type="http://schemas.openxmlformats.org/officeDocument/2006/relationships/hyperlink" Target="http://www.biographi.ca/en/bio/du_gua_de_monts_pierre_1E.html" TargetMode="External"/><Relationship Id="rId63" Type="http://schemas.openxmlformats.org/officeDocument/2006/relationships/hyperlink" Target="https://en.wikipedia.org/wiki/Charles_de_Menou_d'Aulnay" TargetMode="External"/><Relationship Id="rId68" Type="http://schemas.openxmlformats.org/officeDocument/2006/relationships/hyperlink" Target="https://en.wikipedia.org/wiki/Empire" TargetMode="External"/><Relationship Id="rId84" Type="http://schemas.openxmlformats.org/officeDocument/2006/relationships/hyperlink" Target="https://en.wikipedia.org/wiki/Port-Royal_(Acadia)" TargetMode="External"/><Relationship Id="rId89" Type="http://schemas.openxmlformats.org/officeDocument/2006/relationships/hyperlink" Target="https://en.wikipedia.org/wiki/Timeline_of_the_European_colonization_of_North_America" TargetMode="External"/><Relationship Id="rId112" Type="http://schemas.openxmlformats.org/officeDocument/2006/relationships/hyperlink" Target="https://www.acadian.org/genealogy/families/trahan/" TargetMode="External"/><Relationship Id="rId133" Type="http://schemas.openxmlformats.org/officeDocument/2006/relationships/hyperlink" Target="https://www.youtube.com/watch?v=KbjrUAl3yBs&amp;ab_channel=LearnLiberty" TargetMode="External"/><Relationship Id="rId138" Type="http://schemas.openxmlformats.org/officeDocument/2006/relationships/image" Target="../media/image151.png"/><Relationship Id="rId16" Type="http://schemas.openxmlformats.org/officeDocument/2006/relationships/hyperlink" Target="http://www.historymuseum.ca/cmc/exhibitions/aborig/fp/fpz3c01e.html" TargetMode="External"/><Relationship Id="rId107" Type="http://schemas.openxmlformats.org/officeDocument/2006/relationships/hyperlink" Target="https://txpub.usgs.gov/DSS/streamer/web/" TargetMode="External"/><Relationship Id="rId11" Type="http://schemas.openxmlformats.org/officeDocument/2006/relationships/hyperlink" Target="http://www.en.wikipedia.org/wiki/St._Lawrence_Iroquoians" TargetMode="External"/><Relationship Id="rId32" Type="http://schemas.openxmlformats.org/officeDocument/2006/relationships/hyperlink" Target="http://www.thecanadianencyclopedia.ca/en/article/pierre-du-gua-de-monts" TargetMode="External"/><Relationship Id="rId37" Type="http://schemas.openxmlformats.org/officeDocument/2006/relationships/hyperlink" Target="http://homes.chass.utoronto.ca/~echist/lecnotes/hi4_am.htm" TargetMode="External"/><Relationship Id="rId53" Type="http://schemas.openxmlformats.org/officeDocument/2006/relationships/hyperlink" Target="http://www.portroyal.org/201/Port-Royal-History" TargetMode="External"/><Relationship Id="rId58" Type="http://schemas.openxmlformats.org/officeDocument/2006/relationships/hyperlink" Target="https://en.wikipedia.org/wiki/Acadia" TargetMode="External"/><Relationship Id="rId74" Type="http://schemas.openxmlformats.org/officeDocument/2006/relationships/hyperlink" Target="https://en.wikipedia.org/wiki/French_and_Indian_War" TargetMode="External"/><Relationship Id="rId79" Type="http://schemas.openxmlformats.org/officeDocument/2006/relationships/hyperlink" Target="https://en.wikipedia.org/wiki/Jamestown,_Virginia" TargetMode="External"/><Relationship Id="rId102" Type="http://schemas.openxmlformats.org/officeDocument/2006/relationships/hyperlink" Target="https://novascotia.ca/natr/wildlife/habitats/dykelands/" TargetMode="External"/><Relationship Id="rId123" Type="http://schemas.openxmlformats.org/officeDocument/2006/relationships/hyperlink" Target="https://www.sizes.com/units/arpent-quebec.htm" TargetMode="External"/><Relationship Id="rId128" Type="http://schemas.openxmlformats.org/officeDocument/2006/relationships/hyperlink" Target="https://www.timetoast.com/timelines/exploration-and-colonization-5e31f2b1-c820-49c6-bddb-137e2c8d820c" TargetMode="External"/><Relationship Id="rId5" Type="http://schemas.openxmlformats.org/officeDocument/2006/relationships/hyperlink" Target="http://www.en.wikipedia.org/wiki/Huguenots" TargetMode="External"/><Relationship Id="rId90" Type="http://schemas.openxmlformats.org/officeDocument/2006/relationships/hyperlink" Target="https://fr.wikipedia.org/wiki/Acadie_(Nouvelle-France)" TargetMode="External"/><Relationship Id="rId95" Type="http://schemas.openxmlformats.org/officeDocument/2006/relationships/hyperlink" Target="https://fr.wikipedia.org/wiki/Tadoussac" TargetMode="External"/><Relationship Id="rId14" Type="http://schemas.openxmlformats.org/officeDocument/2006/relationships/hyperlink" Target="http://www.heritage.nf.ca/articles/aboriginal/beothuk.php" TargetMode="External"/><Relationship Id="rId22" Type="http://schemas.openxmlformats.org/officeDocument/2006/relationships/hyperlink" Target="http://www.n.wikipedia.org/wiki/Timeline_of_First_Nations_history" TargetMode="External"/><Relationship Id="rId27" Type="http://schemas.openxmlformats.org/officeDocument/2006/relationships/hyperlink" Target="http://www.quora.com/Where-did-French-Acadians-originally-come-from" TargetMode="External"/><Relationship Id="rId30" Type="http://schemas.openxmlformats.org/officeDocument/2006/relationships/hyperlink" Target="http://www.thecanadianencyclopedia.ca/en/article/history-of-acadia" TargetMode="External"/><Relationship Id="rId35" Type="http://schemas.openxmlformats.org/officeDocument/2006/relationships/hyperlink" Target="http://1755.ca/perrin/perrin.htm" TargetMode="External"/><Relationship Id="rId43" Type="http://schemas.openxmlformats.org/officeDocument/2006/relationships/hyperlink" Target="http://www.acadian-cajun.com/stcroix.htm" TargetMode="External"/><Relationship Id="rId48" Type="http://schemas.openxmlformats.org/officeDocument/2006/relationships/hyperlink" Target="http://www.biographi.ca/en/bio/grave_du_pont_francois_1E.html" TargetMode="External"/><Relationship Id="rId56" Type="http://schemas.openxmlformats.org/officeDocument/2006/relationships/hyperlink" Target="https://commons.wikimedia.org/wiki/Category:Old_maps_of_New_France" TargetMode="External"/><Relationship Id="rId64" Type="http://schemas.openxmlformats.org/officeDocument/2006/relationships/hyperlink" Target="https://en.wikipedia.org/wiki/Charles_de_Saint-%C3%89tienne_de_la_Tour" TargetMode="External"/><Relationship Id="rId69" Type="http://schemas.openxmlformats.org/officeDocument/2006/relationships/hyperlink" Target="https://en.wikipedia.org/wiki/Expulsion_of_the_Acadians" TargetMode="External"/><Relationship Id="rId77" Type="http://schemas.openxmlformats.org/officeDocument/2006/relationships/hyperlink" Target="https://en.wikipedia.org/wiki/History_of_the_Acadians" TargetMode="External"/><Relationship Id="rId100" Type="http://schemas.openxmlformats.org/officeDocument/2006/relationships/hyperlink" Target="https://novascotia.ca/agri/documents/Background-of-Dykelands.pdf" TargetMode="External"/><Relationship Id="rId105" Type="http://schemas.openxmlformats.org/officeDocument/2006/relationships/hyperlink" Target="https://riadzany.blogspot.com/2009/08/moorish-corsairs-history-of-sale.html" TargetMode="External"/><Relationship Id="rId113" Type="http://schemas.openxmlformats.org/officeDocument/2006/relationships/hyperlink" Target="https://www.acadienouvelle.com/actualites/2017/10/19/piece-daboiteau-tricentenaire-exposee-a-lu-de-m/" TargetMode="External"/><Relationship Id="rId118" Type="http://schemas.openxmlformats.org/officeDocument/2006/relationships/hyperlink" Target="https://www.cwjefferys.ca/fishing-boats-17th-and-18th-centuries" TargetMode="External"/><Relationship Id="rId126" Type="http://schemas.openxmlformats.org/officeDocument/2006/relationships/hyperlink" Target="https://www.thecanadianencyclopedia.ca/en/article/port-royal" TargetMode="External"/><Relationship Id="rId134" Type="http://schemas.openxmlformats.org/officeDocument/2006/relationships/hyperlink" Target="https://www.youtube.com/watch?v=PcxeH-SW5-0&amp;ab_channel=WandaHaugen" TargetMode="External"/><Relationship Id="rId8" Type="http://schemas.openxmlformats.org/officeDocument/2006/relationships/hyperlink" Target="http://www.en.wikipedia.org/wiki/Mi%EA%9E%8Ckmaq" TargetMode="External"/><Relationship Id="rId51" Type="http://schemas.openxmlformats.org/officeDocument/2006/relationships/hyperlink" Target="http://www.lexicolatry.com/2013_06_01_archive.html" TargetMode="External"/><Relationship Id="rId72" Type="http://schemas.openxmlformats.org/officeDocument/2006/relationships/hyperlink" Target="https://en.wikipedia.org/wiki/Fran%C3%A7ois_Grav%C3%A9_Du_Pont" TargetMode="External"/><Relationship Id="rId80" Type="http://schemas.openxmlformats.org/officeDocument/2006/relationships/hyperlink" Target="https://en.wikipedia.org/wiki/Jean_Ribault" TargetMode="External"/><Relationship Id="rId85" Type="http://schemas.openxmlformats.org/officeDocument/2006/relationships/hyperlink" Target="https://en.wikipedia.org/wiki/Seven_Years'_War" TargetMode="External"/><Relationship Id="rId93" Type="http://schemas.openxmlformats.org/officeDocument/2006/relationships/hyperlink" Target="https://fr.wikipedia.org/wiki/Isaac_de_Razilly" TargetMode="External"/><Relationship Id="rId98" Type="http://schemas.openxmlformats.org/officeDocument/2006/relationships/hyperlink" Target="https://images.radio-canada.ca/v1/ici-premiere/perso/hdp-aboiteaux-1.jpg" TargetMode="External"/><Relationship Id="rId121" Type="http://schemas.openxmlformats.org/officeDocument/2006/relationships/hyperlink" Target="https://www.mainehistory.org/PDF/poem_Evangeline.pdf" TargetMode="External"/><Relationship Id="rId3" Type="http://schemas.openxmlformats.org/officeDocument/2006/relationships/hyperlink" Target="https://www.aadnc-aandc.gc.ca/eng/1100100019246/1100100019247" TargetMode="External"/><Relationship Id="rId12" Type="http://schemas.openxmlformats.org/officeDocument/2006/relationships/hyperlink" Target="http://www.en.wikipedia.org/wiki/Timeline_of_First_Nations_history" TargetMode="External"/><Relationship Id="rId17" Type="http://schemas.openxmlformats.org/officeDocument/2006/relationships/hyperlink" Target="http://www.hosted.learnquebec.ca/societies/societies/mikmaq-around-1980/the-mikmaq-gaspes-first-settlers/" TargetMode="External"/><Relationship Id="rId25" Type="http://schemas.openxmlformats.org/officeDocument/2006/relationships/hyperlink" Target="http://www.novascotia.ca/museum/mikmaq/default.asp?section=thumb&amp;page=17&amp;region=&amp;period=" TargetMode="External"/><Relationship Id="rId33" Type="http://schemas.openxmlformats.org/officeDocument/2006/relationships/hyperlink" Target="http://www.utpjournals.press/doi/abs/10.3138/9616-83R9-8772-1G2J" TargetMode="External"/><Relationship Id="rId38" Type="http://schemas.openxmlformats.org/officeDocument/2006/relationships/hyperlink" Target="http://inquestiatimes.blogspot.com/2013/04/acadian-prehistory-medieval-religion.html" TargetMode="External"/><Relationship Id="rId46" Type="http://schemas.openxmlformats.org/officeDocument/2006/relationships/hyperlink" Target="http://www.axl.cefan.ulaval.ca/francophonie/Nlle-France-Acadie.htm" TargetMode="External"/><Relationship Id="rId59" Type="http://schemas.openxmlformats.org/officeDocument/2006/relationships/hyperlink" Target="https://en.wikipedia.org/wiki/Acadian_Civil_War" TargetMode="External"/><Relationship Id="rId67" Type="http://schemas.openxmlformats.org/officeDocument/2006/relationships/hyperlink" Target="https://en.wikipedia.org/wiki/Dummer's_War" TargetMode="External"/><Relationship Id="rId103" Type="http://schemas.openxmlformats.org/officeDocument/2006/relationships/hyperlink" Target="https://opentextbc.ca/preconfederation/chapter/4-2-acadia/" TargetMode="External"/><Relationship Id="rId108" Type="http://schemas.openxmlformats.org/officeDocument/2006/relationships/hyperlink" Target="https://tylerdechamplain.weebly.com/timeline.html" TargetMode="External"/><Relationship Id="rId116" Type="http://schemas.openxmlformats.org/officeDocument/2006/relationships/hyperlink" Target="https://www.cbc.ca/acadian/timeline.html" TargetMode="External"/><Relationship Id="rId124" Type="http://schemas.openxmlformats.org/officeDocument/2006/relationships/hyperlink" Target="https://www.slideshare.net/trco78638/acadian-culture-and-cajun-music" TargetMode="External"/><Relationship Id="rId129" Type="http://schemas.openxmlformats.org/officeDocument/2006/relationships/hyperlink" Target="https://www.youtube.com/watch?v=CksFykEMEbI&amp;feature=share&amp;fbclid=IwAR2eZkRF8l5F0omOCuvKPvWaZxixICzKP0pjXtnZ57rjI_o2Jm0IWJ_ZGl0&amp;ab_channel=KatieReesandPelican212" TargetMode="External"/><Relationship Id="rId137" Type="http://schemas.microsoft.com/office/2007/relationships/media" Target="file:///E:\Class%203-Piano%20Solo%20%231%20RF.mp3" TargetMode="External"/><Relationship Id="rId20" Type="http://schemas.openxmlformats.org/officeDocument/2006/relationships/hyperlink" Target="http://www.mikmaweydebert.ca/home/ancestors-live-here/debert/understanding-and-protecting-the-sites/" TargetMode="External"/><Relationship Id="rId41" Type="http://schemas.openxmlformats.org/officeDocument/2006/relationships/hyperlink" Target="http://portroyalhistory.org/" TargetMode="External"/><Relationship Id="rId54" Type="http://schemas.openxmlformats.org/officeDocument/2006/relationships/hyperlink" Target="http://www.uppercanadahistory.ca/finna/finna6a.html" TargetMode="External"/><Relationship Id="rId62" Type="http://schemas.openxmlformats.org/officeDocument/2006/relationships/hyperlink" Target="https://en.wikipedia.org/wiki/Canada_(New_France)" TargetMode="External"/><Relationship Id="rId70" Type="http://schemas.openxmlformats.org/officeDocument/2006/relationships/hyperlink" Target="https://en.wikipedia.org/wiki/Father_Le_Loutre's_War" TargetMode="External"/><Relationship Id="rId75" Type="http://schemas.openxmlformats.org/officeDocument/2006/relationships/hyperlink" Target="https://en.wikipedia.org/wiki/Grand_Banks_of_Newfoundland" TargetMode="External"/><Relationship Id="rId83" Type="http://schemas.openxmlformats.org/officeDocument/2006/relationships/hyperlink" Target="https://en.wikipedia.org/wiki/Penobscot_Bay" TargetMode="External"/><Relationship Id="rId88" Type="http://schemas.openxmlformats.org/officeDocument/2006/relationships/hyperlink" Target="https://en.wikipedia.org/wiki/St._John's,_Newfoundland_and_Labrador" TargetMode="External"/><Relationship Id="rId91" Type="http://schemas.openxmlformats.org/officeDocument/2006/relationships/hyperlink" Target="https://fr.wikipedia.org/wiki/Charles_de_Menou_d'Aulnay" TargetMode="External"/><Relationship Id="rId96" Type="http://schemas.openxmlformats.org/officeDocument/2006/relationships/hyperlink" Target="https://fr.wikipedia.org/wiki/Vall%C3%A9e_d'Annapolis" TargetMode="External"/><Relationship Id="rId111" Type="http://schemas.openxmlformats.org/officeDocument/2006/relationships/hyperlink" Target="https://umaine.edu/canam/wp-content/uploads/sites/149/2009/10/Acadia-1750.jpg" TargetMode="External"/><Relationship Id="rId132" Type="http://schemas.openxmlformats.org/officeDocument/2006/relationships/hyperlink" Target="https://www.youtube.com/watch?v=J4QtS_n49GU&amp;ab_channel=PopFranco8090" TargetMode="External"/><Relationship Id="rId1" Type="http://schemas.openxmlformats.org/officeDocument/2006/relationships/audio" Target="file:///D:\Academic\Senior%20U\Geology\Classes\2020%20History%20of%20Cajuns\2022%20SAGE-NOVA\Files%20presented\Week%203\Class%203-Piano%20Solo%20%231%20RF.mp3" TargetMode="External"/><Relationship Id="rId6" Type="http://schemas.openxmlformats.org/officeDocument/2006/relationships/hyperlink" Target="http://www.en.wikipedia.org/wiki/Jacques_Cartier" TargetMode="External"/><Relationship Id="rId15" Type="http://schemas.openxmlformats.org/officeDocument/2006/relationships/hyperlink" Target="http://www.heritage.nf.ca/articles/aboriginal/mikmaq-history.php" TargetMode="External"/><Relationship Id="rId23" Type="http://schemas.openxmlformats.org/officeDocument/2006/relationships/hyperlink" Target="http://www.nationalhumanitiescenter.org/pds/amerbegin/contact/text4/norse.pdf" TargetMode="External"/><Relationship Id="rId28" Type="http://schemas.openxmlformats.org/officeDocument/2006/relationships/hyperlink" Target="http://www.thecanadianencyclopedia.ca/en/article/aboriginal-people-eastern-woodlands" TargetMode="External"/><Relationship Id="rId36" Type="http://schemas.openxmlformats.org/officeDocument/2006/relationships/hyperlink" Target="http://geo.msu.edu/extra/geogmich/french_explorers.html" TargetMode="External"/><Relationship Id="rId49" Type="http://schemas.openxmlformats.org/officeDocument/2006/relationships/hyperlink" Target="http://www.biographi.ca/en/bio/razilly_isaac_de_1E.html" TargetMode="External"/><Relationship Id="rId57" Type="http://schemas.openxmlformats.org/officeDocument/2006/relationships/hyperlink" Target="https://dictionary.reverso.net/french-english/" TargetMode="External"/><Relationship Id="rId106" Type="http://schemas.openxmlformats.org/officeDocument/2006/relationships/hyperlink" Target="https://smu.ca/academics/departments/geography-faculty-and-staff.html" TargetMode="External"/><Relationship Id="rId114" Type="http://schemas.openxmlformats.org/officeDocument/2006/relationships/hyperlink" Target="https://www.ancient-origins.net/history-important-events/trailing-mayflower-iconic-ship-pilgrim-voyage-new-world-005954" TargetMode="External"/><Relationship Id="rId119" Type="http://schemas.openxmlformats.org/officeDocument/2006/relationships/hyperlink" Target="https://www.facebook.com/photo.php?fbid=10213702281225337&amp;set=gm.2721276904601113&amp;type=3&amp;theater&amp;ifg=1" TargetMode="External"/><Relationship Id="rId127" Type="http://schemas.openxmlformats.org/officeDocument/2006/relationships/hyperlink" Target="https://www.thestar.com/news/insight/2017/10/14/how-champlain-put-eastern-canada-on-the-map.html" TargetMode="External"/><Relationship Id="rId10" Type="http://schemas.openxmlformats.org/officeDocument/2006/relationships/hyperlink" Target="http://www.en.wikipedia.org/wiki/Religion_in_France" TargetMode="External"/><Relationship Id="rId31" Type="http://schemas.openxmlformats.org/officeDocument/2006/relationships/hyperlink" Target="http://www.thecanadianencyclopedia.ca/en/article/micmac-mikmaq" TargetMode="External"/><Relationship Id="rId44" Type="http://schemas.openxmlformats.org/officeDocument/2006/relationships/hyperlink" Target="http://www.acadian-home.org/frames.html" TargetMode="External"/><Relationship Id="rId52" Type="http://schemas.openxmlformats.org/officeDocument/2006/relationships/hyperlink" Target="http://www.pngmart.com/image/3204" TargetMode="External"/><Relationship Id="rId60" Type="http://schemas.openxmlformats.org/officeDocument/2006/relationships/hyperlink" Target="https://en.wikipedia.org/wiki/Beaver_Wars" TargetMode="External"/><Relationship Id="rId65" Type="http://schemas.openxmlformats.org/officeDocument/2006/relationships/hyperlink" Target="https://en.wikipedia.org/wiki/Charles_Lawrence_(British_Army_officer)" TargetMode="External"/><Relationship Id="rId73" Type="http://schemas.openxmlformats.org/officeDocument/2006/relationships/hyperlink" Target="https://en.wikipedia.org/wiki/France%E2%80%93United_Kingdom_relations" TargetMode="External"/><Relationship Id="rId78" Type="http://schemas.openxmlformats.org/officeDocument/2006/relationships/hyperlink" Target="https://en.wikipedia.org/wiki/Huguenot_rebellions" TargetMode="External"/><Relationship Id="rId81" Type="http://schemas.openxmlformats.org/officeDocument/2006/relationships/hyperlink" Target="https://en.wikipedia.org/wiki/Joseph_Broussard" TargetMode="External"/><Relationship Id="rId86" Type="http://schemas.openxmlformats.org/officeDocument/2006/relationships/hyperlink" Target="https://en.wikipedia.org/wiki/Siege_of_Louisbourg_(1758)" TargetMode="External"/><Relationship Id="rId94" Type="http://schemas.openxmlformats.org/officeDocument/2006/relationships/hyperlink" Target="https://fr.wikipedia.org/wiki/New_Minas_(Nouvelle-%C3%89cosse)" TargetMode="External"/><Relationship Id="rId99" Type="http://schemas.openxmlformats.org/officeDocument/2006/relationships/hyperlink" Target="https://newfranceblog.wordpress.com/" TargetMode="External"/><Relationship Id="rId101" Type="http://schemas.openxmlformats.org/officeDocument/2006/relationships/hyperlink" Target="https://novascotia.ca/agri/programs-and-services/industry-protection/" TargetMode="External"/><Relationship Id="rId122" Type="http://schemas.openxmlformats.org/officeDocument/2006/relationships/hyperlink" Target="https://www.medschool.lsuhsc.edu/genetics_center/louisiana/article_cajunhistory.htm" TargetMode="External"/><Relationship Id="rId130" Type="http://schemas.openxmlformats.org/officeDocument/2006/relationships/hyperlink" Target="https://www.youtube.com/watch?v=ddmp0hMLT8o&amp;ab_channel=JasonM%C3%A9lan%C3%A7on" TargetMode="External"/><Relationship Id="rId135" Type="http://schemas.openxmlformats.org/officeDocument/2006/relationships/hyperlink" Target="https://www.youtube.com/watch?v=r0t04TVrzS0&amp;ab_channel=DonnieBulliard" TargetMode="External"/><Relationship Id="rId4" Type="http://schemas.openxmlformats.org/officeDocument/2006/relationships/hyperlink" Target="mailto:Perrin@plddo.com" TargetMode="External"/><Relationship Id="rId9" Type="http://schemas.openxmlformats.org/officeDocument/2006/relationships/hyperlink" Target="http://www.en.wikipedia.org/wiki/Pierre_Dugua,_Sieur_de_Mons" TargetMode="External"/><Relationship Id="rId13" Type="http://schemas.openxmlformats.org/officeDocument/2006/relationships/hyperlink" Target="http://www.everyculture.com/multi/A-Br/Acadians.html" TargetMode="External"/><Relationship Id="rId18" Type="http://schemas.openxmlformats.org/officeDocument/2006/relationships/hyperlink" Target="http://www.inquestiatimes.blogspot.com/2013/04/acadian-prehistory-medieval-religion.html" TargetMode="External"/><Relationship Id="rId39" Type="http://schemas.openxmlformats.org/officeDocument/2006/relationships/hyperlink" Target="http://memory.loc.gov/cgi-bin/map_item.pl?data=/home/www/data/gmd/gmd3/g3321/g3321p/np000002.sid&amp;style=gmd&amp;itemLink=D?gmd:3:./temp/~ammem_YXlj::@@@mdb=aaodyssey,gmd,fmuever,mmorse,upboverbib&amp;title=Map%20of%20the%20northeast%20coast%20of%20North%20America,%201607,%20drawn%20by%20Samuel%20de%20Champlain%20:%20a%20facsimile%20from%20the%20Library%20of%20Congress" TargetMode="External"/><Relationship Id="rId109" Type="http://schemas.openxmlformats.org/officeDocument/2006/relationships/hyperlink" Target="https://umaine.edu/canam/publications/st-croix/acadian-deportation-migration-resettlement/" TargetMode="External"/><Relationship Id="rId34" Type="http://schemas.openxmlformats.org/officeDocument/2006/relationships/hyperlink" Target="http://www.youtube.com/watch?v=cpvNH3jLuJA" TargetMode="External"/><Relationship Id="rId50" Type="http://schemas.openxmlformats.org/officeDocument/2006/relationships/hyperlink" Target="http://www.landscapeofgrandpre.ca/the-acadians-and-the-creation-of-the-dykeland-1680ndash1755.html" TargetMode="External"/><Relationship Id="rId55" Type="http://schemas.openxmlformats.org/officeDocument/2006/relationships/hyperlink" Target="https://acadian.org/picard.html" TargetMode="External"/><Relationship Id="rId76" Type="http://schemas.openxmlformats.org/officeDocument/2006/relationships/hyperlink" Target="https://en.wikipedia.org/wiki/History_of_Nova_Scotia" TargetMode="External"/><Relationship Id="rId97" Type="http://schemas.openxmlformats.org/officeDocument/2006/relationships/hyperlink" Target="https://ici.radio-canada.ca/recherche?pageNumber=1&amp;q=aboiteau&amp;sort=-relevance" TargetMode="External"/><Relationship Id="rId104" Type="http://schemas.openxmlformats.org/officeDocument/2006/relationships/hyperlink" Target="https://opentextbc.ca/preconfederation/chapter/4-8-louisiana-and-the-pays-den-haut/" TargetMode="External"/><Relationship Id="rId120" Type="http://schemas.openxmlformats.org/officeDocument/2006/relationships/hyperlink" Target="https://www.lcbp.org/" TargetMode="External"/><Relationship Id="rId125" Type="http://schemas.openxmlformats.org/officeDocument/2006/relationships/hyperlink" Target="https://www.thecanadianencyclopedia.ca/en/article/isaac-de-razilly" TargetMode="External"/><Relationship Id="rId7" Type="http://schemas.openxmlformats.org/officeDocument/2006/relationships/hyperlink" Target="http://www.en.wikipedia.org/wiki/John_Cabot" TargetMode="External"/><Relationship Id="rId71" Type="http://schemas.openxmlformats.org/officeDocument/2006/relationships/hyperlink" Target="https://en.wikipedia.org/wiki/Fort_Pentagouet" TargetMode="External"/><Relationship Id="rId92" Type="http://schemas.openxmlformats.org/officeDocument/2006/relationships/hyperlink" Target="https://fr.wikipedia.org/wiki/Fichier:French_possessions_in_the_Americas_(1534-1803).png" TargetMode="External"/><Relationship Id="rId2" Type="http://schemas.openxmlformats.org/officeDocument/2006/relationships/slideLayout" Target="../slideLayouts/slideLayout7.xml"/><Relationship Id="rId29" Type="http://schemas.openxmlformats.org/officeDocument/2006/relationships/hyperlink" Target="http://www.thecanadianencyclopedia.ca/en/article/beothuk" TargetMode="External"/><Relationship Id="rId24" Type="http://schemas.openxmlformats.org/officeDocument/2006/relationships/hyperlink" Target="http://www.novascotia.ca/abor/aboriginal-people/community-info/" TargetMode="External"/><Relationship Id="rId40" Type="http://schemas.openxmlformats.org/officeDocument/2006/relationships/hyperlink" Target="http://numerique.banq.qc.ca/ressources/details/cart?id=0005278852" TargetMode="External"/><Relationship Id="rId45" Type="http://schemas.openxmlformats.org/officeDocument/2006/relationships/hyperlink" Target="http://www.axl.cefan.ulaval.ca/francophonie/Acadie-frontieres.htm" TargetMode="External"/><Relationship Id="rId66" Type="http://schemas.openxmlformats.org/officeDocument/2006/relationships/hyperlink" Target="https://en.wikipedia.org/wiki/Colonial_empire" TargetMode="External"/><Relationship Id="rId87" Type="http://schemas.openxmlformats.org/officeDocument/2006/relationships/hyperlink" Target="https://en.wikipedia.org/wiki/St._Augustine,_Florida" TargetMode="External"/><Relationship Id="rId110" Type="http://schemas.openxmlformats.org/officeDocument/2006/relationships/hyperlink" Target="https://umaine.edu/canam/publications/st-croix/champlain-and-the-settlement-of-acadia-1604-1607/" TargetMode="External"/><Relationship Id="rId115" Type="http://schemas.openxmlformats.org/officeDocument/2006/relationships/hyperlink" Target="https://www.britannica.com/biography/Charles-La-Tour" TargetMode="External"/><Relationship Id="rId131" Type="http://schemas.openxmlformats.org/officeDocument/2006/relationships/hyperlink" Target="https://www.youtube.com/watch?v=ihwnTAFgaOA&amp;ab_channel=Eileen" TargetMode="External"/><Relationship Id="rId136" Type="http://schemas.openxmlformats.org/officeDocument/2006/relationships/hyperlink" Target="https://www.youtube.com/watch?v=xaAMCDvpOn8&amp;fbclid=IwAR31PSC-AxUdj8j0BZ4OW5ujb93QTRWuBHyYRcsthFXrSv162fxtt1yjTRo&amp;ab_channel=RayBreaux" TargetMode="External"/><Relationship Id="rId61" Type="http://schemas.openxmlformats.org/officeDocument/2006/relationships/hyperlink" Target="https://en.wikipedia.org/wiki/Cajuns" TargetMode="External"/><Relationship Id="rId82" Type="http://schemas.openxmlformats.org/officeDocument/2006/relationships/hyperlink" Target="https://en.wikipedia.org/wiki/Louis_H%C3%A9bert" TargetMode="External"/><Relationship Id="rId19" Type="http://schemas.openxmlformats.org/officeDocument/2006/relationships/hyperlink" Target="http://www.mikmaweydebert.ca/home/ancestors-live-here/debert/an-ice-age-world/" TargetMode="Externa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Image result for acadian diaspora"/>
          <p:cNvPicPr>
            <a:picLocks noChangeAspect="1" noChangeArrowheads="1"/>
          </p:cNvPicPr>
          <p:nvPr/>
        </p:nvPicPr>
        <p:blipFill>
          <a:blip r:embed="rId3" cstate="print"/>
          <a:srcRect t="3817" b="8842"/>
          <a:stretch>
            <a:fillRect/>
          </a:stretch>
        </p:blipFill>
        <p:spPr bwMode="auto">
          <a:xfrm>
            <a:off x="-1" y="0"/>
            <a:ext cx="9144001" cy="6858000"/>
          </a:xfrm>
          <a:prstGeom prst="rect">
            <a:avLst/>
          </a:prstGeom>
          <a:noFill/>
        </p:spPr>
      </p:pic>
      <p:sp>
        <p:nvSpPr>
          <p:cNvPr id="14" name="Rectangle 13"/>
          <p:cNvSpPr/>
          <p:nvPr/>
        </p:nvSpPr>
        <p:spPr>
          <a:xfrm>
            <a:off x="0" y="0"/>
            <a:ext cx="9144000" cy="6858000"/>
          </a:xfrm>
          <a:prstGeom prst="rect">
            <a:avLst/>
          </a:prstGeom>
          <a:solidFill>
            <a:schemeClr val="accent1">
              <a:lumMod val="20000"/>
              <a:lumOff val="8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0" y="1271855"/>
            <a:ext cx="9144000" cy="5586145"/>
          </a:xfrm>
          <a:prstGeom prst="rect">
            <a:avLst/>
          </a:prstGeom>
          <a:noFill/>
        </p:spPr>
        <p:txBody>
          <a:bodyPr wrap="square">
            <a:spAutoFit/>
          </a:bodyPr>
          <a:lstStyle/>
          <a:p>
            <a:pPr>
              <a:lnSpc>
                <a:spcPct val="150000"/>
              </a:lnSpc>
            </a:pPr>
            <a:r>
              <a:rPr lang="en-US" sz="6000" b="1" spc="200" dirty="0">
                <a:solidFill>
                  <a:schemeClr val="accent6">
                    <a:lumMod val="50000"/>
                  </a:schemeClr>
                </a:solidFill>
                <a:effectLst>
                  <a:outerShdw dist="50800" dir="7200000" algn="ctr" rotWithShape="0">
                    <a:schemeClr val="tx1"/>
                  </a:outerShdw>
                </a:effectLst>
                <a:latin typeface="Tempus Sans ITC" pitchFamily="82" charset="0"/>
              </a:rPr>
              <a:t>    </a:t>
            </a:r>
            <a:r>
              <a:rPr lang="en-US" sz="6000" spc="200" dirty="0">
                <a:ln>
                  <a:solidFill>
                    <a:schemeClr val="accent6">
                      <a:lumMod val="50000"/>
                    </a:schemeClr>
                  </a:solidFill>
                </a:ln>
                <a:solidFill>
                  <a:schemeClr val="accent6">
                    <a:lumMod val="50000"/>
                  </a:schemeClr>
                </a:solidFill>
                <a:effectLst>
                  <a:outerShdw blurRad="50800" dist="50800" dir="5400000" algn="ctr" rotWithShape="0">
                    <a:schemeClr val="bg1"/>
                  </a:outerShdw>
                </a:effectLst>
                <a:latin typeface="Tempus Sans ITC" pitchFamily="82" charset="0"/>
              </a:rPr>
              <a:t>Evangeline: </a:t>
            </a:r>
          </a:p>
          <a:p>
            <a:pPr algn="ctr">
              <a:lnSpc>
                <a:spcPct val="150000"/>
              </a:lnSpc>
            </a:pPr>
            <a:r>
              <a:rPr lang="en-US" sz="6000" spc="200" dirty="0">
                <a:ln>
                  <a:solidFill>
                    <a:schemeClr val="accent6">
                      <a:lumMod val="50000"/>
                    </a:schemeClr>
                  </a:solidFill>
                </a:ln>
                <a:solidFill>
                  <a:schemeClr val="accent6">
                    <a:lumMod val="50000"/>
                  </a:schemeClr>
                </a:solidFill>
                <a:effectLst>
                  <a:outerShdw blurRad="50800" dist="50800" dir="5400000" algn="ctr" rotWithShape="0">
                    <a:schemeClr val="bg1"/>
                  </a:outerShdw>
                </a:effectLst>
                <a:latin typeface="Tempus Sans ITC" pitchFamily="82" charset="0"/>
              </a:rPr>
              <a:t>A Tale of Acadie</a:t>
            </a:r>
          </a:p>
          <a:p>
            <a:pPr algn="ctr">
              <a:lnSpc>
                <a:spcPct val="150000"/>
              </a:lnSpc>
            </a:pPr>
            <a:endParaRPr lang="en-US" sz="4400" b="1" spc="200" dirty="0">
              <a:solidFill>
                <a:schemeClr val="accent6">
                  <a:lumMod val="50000"/>
                </a:schemeClr>
              </a:solidFill>
              <a:effectLst>
                <a:outerShdw blurRad="50800" dist="50800" dir="5400000" algn="ctr" rotWithShape="0">
                  <a:schemeClr val="bg1"/>
                </a:outerShdw>
              </a:effectLst>
              <a:latin typeface="Tempus Sans ITC" pitchFamily="82" charset="0"/>
            </a:endParaRPr>
          </a:p>
          <a:p>
            <a:pPr algn="ctr">
              <a:lnSpc>
                <a:spcPct val="150000"/>
              </a:lnSpc>
            </a:pPr>
            <a:endParaRPr lang="en-US" sz="2800" b="1" spc="200" dirty="0">
              <a:solidFill>
                <a:schemeClr val="accent6">
                  <a:lumMod val="50000"/>
                </a:schemeClr>
              </a:solidFill>
              <a:effectLst>
                <a:outerShdw blurRad="50800" dist="50800" dir="5400000" algn="ctr" rotWithShape="0">
                  <a:schemeClr val="bg1"/>
                </a:outerShdw>
              </a:effectLst>
              <a:latin typeface="Tempus Sans ITC" pitchFamily="82" charset="0"/>
            </a:endParaRPr>
          </a:p>
          <a:p>
            <a:pPr algn="ctr">
              <a:lnSpc>
                <a:spcPct val="150000"/>
              </a:lnSpc>
            </a:pPr>
            <a:endParaRPr lang="en-US" sz="1000" b="1" spc="200" dirty="0">
              <a:solidFill>
                <a:schemeClr val="accent6">
                  <a:lumMod val="50000"/>
                </a:schemeClr>
              </a:solidFill>
              <a:effectLst>
                <a:outerShdw blurRad="50800" dist="50800" dir="5400000" algn="ctr" rotWithShape="0">
                  <a:schemeClr val="bg1"/>
                </a:outerShdw>
              </a:effectLst>
              <a:latin typeface="Tempus Sans ITC" pitchFamily="82" charset="0"/>
            </a:endParaRPr>
          </a:p>
          <a:p>
            <a:pPr>
              <a:lnSpc>
                <a:spcPct val="150000"/>
              </a:lnSpc>
            </a:pPr>
            <a:r>
              <a:rPr lang="en-US" sz="3600" dirty="0">
                <a:solidFill>
                  <a:schemeClr val="accent6">
                    <a:lumMod val="50000"/>
                  </a:schemeClr>
                </a:solidFill>
                <a:effectLst>
                  <a:outerShdw blurRad="50800" dist="50800" dir="5400000" algn="ctr" rotWithShape="0">
                    <a:schemeClr val="bg1"/>
                  </a:outerShdw>
                </a:effectLst>
              </a:rPr>
              <a:t>  			</a:t>
            </a:r>
            <a:r>
              <a:rPr lang="en-US" sz="3600" b="1" dirty="0">
                <a:solidFill>
                  <a:schemeClr val="accent6">
                    <a:lumMod val="50000"/>
                  </a:schemeClr>
                </a:solidFill>
                <a:effectLst>
                  <a:outerShdw blurRad="50800" dist="50800" dir="5400000" algn="ctr" rotWithShape="0">
                    <a:schemeClr val="bg1"/>
                  </a:outerShdw>
                </a:effectLst>
              </a:rPr>
              <a:t>  - </a:t>
            </a:r>
            <a:r>
              <a:rPr lang="en-US" sz="2800" b="1" dirty="0">
                <a:solidFill>
                  <a:schemeClr val="accent6">
                    <a:lumMod val="50000"/>
                  </a:schemeClr>
                </a:solidFill>
                <a:effectLst>
                  <a:outerShdw blurRad="50800" dist="50800" dir="5400000" algn="ctr" rotWithShape="0">
                    <a:schemeClr val="bg1"/>
                  </a:outerShdw>
                </a:effectLst>
              </a:rPr>
              <a:t>Henry Wadsworth Longfellow</a:t>
            </a:r>
          </a:p>
        </p:txBody>
      </p:sp>
      <p:sp>
        <p:nvSpPr>
          <p:cNvPr id="4" name="TextBox 3"/>
          <p:cNvSpPr txBox="1"/>
          <p:nvPr/>
        </p:nvSpPr>
        <p:spPr>
          <a:xfrm>
            <a:off x="0" y="-76200"/>
            <a:ext cx="9220200" cy="120032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4800" b="1" dirty="0">
                <a:solidFill>
                  <a:srgbClr val="0070C0"/>
                </a:solidFill>
                <a:effectLst>
                  <a:outerShdw dist="50800" dir="7200000" algn="ctr" rotWithShape="0">
                    <a:schemeClr val="tx1"/>
                  </a:outerShdw>
                </a:effectLst>
              </a:rPr>
              <a:t>Migration Encore</a:t>
            </a:r>
          </a:p>
          <a:p>
            <a:pPr algn="ctr" fontAlgn="auto">
              <a:spcBef>
                <a:spcPts val="0"/>
              </a:spcBef>
              <a:spcAft>
                <a:spcPts val="0"/>
              </a:spcAft>
              <a:defRPr/>
            </a:pPr>
            <a:endParaRPr lang="en-US" sz="2400" b="1" dirty="0">
              <a:solidFill>
                <a:schemeClr val="accent3">
                  <a:lumMod val="40000"/>
                  <a:lumOff val="60000"/>
                </a:schemeClr>
              </a:solidFill>
            </a:endParaRPr>
          </a:p>
        </p:txBody>
      </p:sp>
      <p:sp>
        <p:nvSpPr>
          <p:cNvPr id="1028" name="AutoShape 4" descr="Image result for evening ocea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030" name="AutoShape 6" descr="Image result for evening ocea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1" name="Rectangle 10"/>
          <p:cNvSpPr/>
          <p:nvPr/>
        </p:nvSpPr>
        <p:spPr>
          <a:xfrm>
            <a:off x="0" y="6010870"/>
            <a:ext cx="5029200" cy="923330"/>
          </a:xfrm>
          <a:prstGeom prst="rect">
            <a:avLst/>
          </a:prstGeom>
        </p:spPr>
        <p:txBody>
          <a:bodyPr wrap="square">
            <a:spAutoFit/>
          </a:bodyPr>
          <a:lstStyle/>
          <a:p>
            <a:r>
              <a:rPr lang="en-US" sz="5400" b="1" spc="200" dirty="0">
                <a:solidFill>
                  <a:srgbClr val="FFC000"/>
                </a:solidFill>
                <a:effectLst>
                  <a:outerShdw dist="50800" dir="7200000" algn="ctr" rotWithShape="0">
                    <a:schemeClr val="tx1"/>
                  </a:outerShdw>
                </a:effectLst>
                <a:latin typeface="Tempus Sans ITC" pitchFamily="82" charset="0"/>
              </a:rPr>
              <a:t>The Acadians</a:t>
            </a:r>
            <a:endParaRPr lang="en-US" sz="5400" dirty="0">
              <a:solidFill>
                <a:srgbClr val="FFC000"/>
              </a:solidFill>
              <a:effectLst>
                <a:outerShdw dist="50800" dir="7200000" algn="ctr" rotWithShape="0">
                  <a:schemeClr val="tx1"/>
                </a:outerShdw>
              </a:effectLst>
            </a:endParaRPr>
          </a:p>
        </p:txBody>
      </p:sp>
      <p:sp>
        <p:nvSpPr>
          <p:cNvPr id="2" name="Rectangle 1"/>
          <p:cNvSpPr/>
          <p:nvPr/>
        </p:nvSpPr>
        <p:spPr>
          <a:xfrm>
            <a:off x="259080" y="6400800"/>
            <a:ext cx="8503920" cy="25740380"/>
          </a:xfrm>
          <a:prstGeom prst="rect">
            <a:avLst/>
          </a:prstGeom>
          <a:noFill/>
        </p:spPr>
        <p:txBody>
          <a:bodyPr wrap="square">
            <a:spAutoFit/>
          </a:bodyPr>
          <a:lstStyle/>
          <a:p>
            <a:pPr algn="ctr">
              <a:lnSpc>
                <a:spcPts val="5000"/>
              </a:lnSpc>
            </a:pPr>
            <a:r>
              <a:rPr lang="en-US" sz="3400" b="1" dirty="0">
                <a:ln>
                  <a:solidFill>
                    <a:schemeClr val="tx1"/>
                  </a:solidFill>
                </a:ln>
                <a:latin typeface="Tempus Sans ITC" pitchFamily="82" charset="0"/>
              </a:rPr>
              <a:t>Soon o'er the yellow fields, </a:t>
            </a:r>
          </a:p>
          <a:p>
            <a:pPr algn="ctr">
              <a:lnSpc>
                <a:spcPts val="5000"/>
              </a:lnSpc>
            </a:pPr>
            <a:r>
              <a:rPr lang="en-US" sz="3400" b="1" dirty="0">
                <a:ln>
                  <a:solidFill>
                    <a:schemeClr val="tx1"/>
                  </a:solidFill>
                </a:ln>
                <a:latin typeface="Tempus Sans ITC" pitchFamily="82" charset="0"/>
              </a:rPr>
              <a:t>in silent and mournful procession,</a:t>
            </a:r>
            <a:br>
              <a:rPr lang="en-US" sz="3400" b="1" dirty="0">
                <a:ln>
                  <a:solidFill>
                    <a:schemeClr val="tx1"/>
                  </a:solidFill>
                </a:ln>
                <a:latin typeface="Tempus Sans ITC" pitchFamily="82" charset="0"/>
              </a:rPr>
            </a:br>
            <a:r>
              <a:rPr lang="en-US" sz="3400" b="1" dirty="0">
                <a:ln>
                  <a:solidFill>
                    <a:schemeClr val="tx1"/>
                  </a:solidFill>
                </a:ln>
                <a:latin typeface="Tempus Sans ITC" pitchFamily="82" charset="0"/>
              </a:rPr>
              <a:t>Came from the neighboring </a:t>
            </a:r>
          </a:p>
          <a:p>
            <a:pPr algn="ctr">
              <a:lnSpc>
                <a:spcPts val="5000"/>
              </a:lnSpc>
            </a:pPr>
            <a:r>
              <a:rPr lang="en-US" sz="3400" b="1" dirty="0">
                <a:ln>
                  <a:solidFill>
                    <a:schemeClr val="tx1"/>
                  </a:solidFill>
                </a:ln>
                <a:latin typeface="Tempus Sans ITC" pitchFamily="82" charset="0"/>
              </a:rPr>
              <a:t>hamlets and farms the Acadian women,</a:t>
            </a:r>
            <a:br>
              <a:rPr lang="en-US" sz="3400" b="1" dirty="0">
                <a:ln>
                  <a:solidFill>
                    <a:schemeClr val="tx1"/>
                  </a:solidFill>
                </a:ln>
                <a:latin typeface="Tempus Sans ITC" pitchFamily="82" charset="0"/>
              </a:rPr>
            </a:br>
            <a:r>
              <a:rPr lang="en-US" sz="3400" b="1" dirty="0">
                <a:ln>
                  <a:solidFill>
                    <a:schemeClr val="tx1"/>
                  </a:solidFill>
                </a:ln>
                <a:latin typeface="Tempus Sans ITC" pitchFamily="82" charset="0"/>
              </a:rPr>
              <a:t>Driving in ponderous </a:t>
            </a:r>
            <a:r>
              <a:rPr lang="en-US" sz="3400" b="1" dirty="0" err="1">
                <a:ln>
                  <a:solidFill>
                    <a:schemeClr val="tx1"/>
                  </a:solidFill>
                </a:ln>
                <a:latin typeface="Tempus Sans ITC" pitchFamily="82" charset="0"/>
              </a:rPr>
              <a:t>wains</a:t>
            </a:r>
            <a:r>
              <a:rPr lang="en-US" sz="3400" b="1" dirty="0">
                <a:ln>
                  <a:solidFill>
                    <a:schemeClr val="tx1"/>
                  </a:solidFill>
                </a:ln>
                <a:latin typeface="Tempus Sans ITC" pitchFamily="82" charset="0"/>
              </a:rPr>
              <a:t> </a:t>
            </a:r>
          </a:p>
          <a:p>
            <a:pPr algn="ctr">
              <a:lnSpc>
                <a:spcPts val="5000"/>
              </a:lnSpc>
            </a:pPr>
            <a:r>
              <a:rPr lang="en-US" sz="3400" b="1" dirty="0">
                <a:ln>
                  <a:solidFill>
                    <a:schemeClr val="tx1"/>
                  </a:solidFill>
                </a:ln>
                <a:latin typeface="Tempus Sans ITC" pitchFamily="82" charset="0"/>
              </a:rPr>
              <a:t>their household goods to the sea-shore,</a:t>
            </a:r>
          </a:p>
          <a:p>
            <a:pPr algn="ctr">
              <a:lnSpc>
                <a:spcPts val="5000"/>
              </a:lnSpc>
            </a:pPr>
            <a:r>
              <a:rPr lang="en-US" sz="3400" b="1" dirty="0">
                <a:ln>
                  <a:solidFill>
                    <a:schemeClr val="tx1"/>
                  </a:solidFill>
                </a:ln>
                <a:latin typeface="Tempus Sans ITC" pitchFamily="82" charset="0"/>
              </a:rPr>
              <a:t/>
            </a:r>
            <a:br>
              <a:rPr lang="en-US" sz="3400" b="1" dirty="0">
                <a:ln>
                  <a:solidFill>
                    <a:schemeClr val="tx1"/>
                  </a:solidFill>
                </a:ln>
                <a:latin typeface="Tempus Sans ITC" pitchFamily="82" charset="0"/>
              </a:rPr>
            </a:br>
            <a:r>
              <a:rPr lang="en-US" sz="3400" b="1" dirty="0">
                <a:ln>
                  <a:solidFill>
                    <a:schemeClr val="tx1"/>
                  </a:solidFill>
                </a:ln>
                <a:latin typeface="Tempus Sans ITC" pitchFamily="82" charset="0"/>
              </a:rPr>
              <a:t>Pausing and looking back </a:t>
            </a:r>
          </a:p>
          <a:p>
            <a:pPr algn="ctr">
              <a:lnSpc>
                <a:spcPts val="5000"/>
              </a:lnSpc>
            </a:pPr>
            <a:r>
              <a:rPr lang="en-US" sz="3400" b="1" dirty="0">
                <a:ln>
                  <a:solidFill>
                    <a:schemeClr val="tx1"/>
                  </a:solidFill>
                </a:ln>
                <a:latin typeface="Tempus Sans ITC" pitchFamily="82" charset="0"/>
              </a:rPr>
              <a:t>to gaze once more on their dwellings,</a:t>
            </a:r>
            <a:br>
              <a:rPr lang="en-US" sz="3400" b="1" dirty="0">
                <a:ln>
                  <a:solidFill>
                    <a:schemeClr val="tx1"/>
                  </a:solidFill>
                </a:ln>
                <a:latin typeface="Tempus Sans ITC" pitchFamily="82" charset="0"/>
              </a:rPr>
            </a:br>
            <a:r>
              <a:rPr lang="en-US" sz="3400" b="1" dirty="0">
                <a:ln>
                  <a:solidFill>
                    <a:schemeClr val="tx1"/>
                  </a:solidFill>
                </a:ln>
                <a:latin typeface="Tempus Sans ITC" pitchFamily="82" charset="0"/>
              </a:rPr>
              <a:t>Ere they were shut from sight</a:t>
            </a:r>
          </a:p>
          <a:p>
            <a:pPr algn="ctr">
              <a:lnSpc>
                <a:spcPts val="5000"/>
              </a:lnSpc>
            </a:pPr>
            <a:r>
              <a:rPr lang="en-US" sz="3400" b="1" dirty="0">
                <a:ln>
                  <a:solidFill>
                    <a:schemeClr val="tx1"/>
                  </a:solidFill>
                </a:ln>
                <a:latin typeface="Tempus Sans ITC" pitchFamily="82" charset="0"/>
              </a:rPr>
              <a:t> by the winding road and the woodland.</a:t>
            </a:r>
            <a:br>
              <a:rPr lang="en-US" sz="3400" b="1" dirty="0">
                <a:ln>
                  <a:solidFill>
                    <a:schemeClr val="tx1"/>
                  </a:solidFill>
                </a:ln>
                <a:latin typeface="Tempus Sans ITC" pitchFamily="82" charset="0"/>
              </a:rPr>
            </a:br>
            <a:endParaRPr lang="en-US" sz="2400" b="1" dirty="0">
              <a:ln>
                <a:solidFill>
                  <a:schemeClr val="tx1"/>
                </a:solidFill>
              </a:ln>
              <a:latin typeface="Tempus Sans ITC" pitchFamily="82" charset="0"/>
            </a:endParaRPr>
          </a:p>
          <a:p>
            <a:pPr algn="ctr">
              <a:lnSpc>
                <a:spcPts val="5000"/>
              </a:lnSpc>
            </a:pPr>
            <a:r>
              <a:rPr lang="en-US" sz="3400" b="1" dirty="0">
                <a:ln>
                  <a:solidFill>
                    <a:schemeClr val="tx1"/>
                  </a:solidFill>
                </a:ln>
                <a:latin typeface="Tempus Sans ITC" pitchFamily="82" charset="0"/>
              </a:rPr>
              <a:t>Close at their sides their children ran, </a:t>
            </a:r>
          </a:p>
          <a:p>
            <a:pPr algn="ctr">
              <a:lnSpc>
                <a:spcPts val="5000"/>
              </a:lnSpc>
            </a:pPr>
            <a:r>
              <a:rPr lang="en-US" sz="3400" b="1" dirty="0">
                <a:ln>
                  <a:solidFill>
                    <a:schemeClr val="tx1"/>
                  </a:solidFill>
                </a:ln>
                <a:latin typeface="Tempus Sans ITC" pitchFamily="82" charset="0"/>
              </a:rPr>
              <a:t>and urged on the oxen,</a:t>
            </a:r>
            <a:br>
              <a:rPr lang="en-US" sz="3400" b="1" dirty="0">
                <a:ln>
                  <a:solidFill>
                    <a:schemeClr val="tx1"/>
                  </a:solidFill>
                </a:ln>
                <a:latin typeface="Tempus Sans ITC" pitchFamily="82" charset="0"/>
              </a:rPr>
            </a:br>
            <a:r>
              <a:rPr lang="en-US" sz="3400" b="1" dirty="0">
                <a:ln>
                  <a:solidFill>
                    <a:schemeClr val="tx1"/>
                  </a:solidFill>
                </a:ln>
                <a:latin typeface="Tempus Sans ITC" pitchFamily="82" charset="0"/>
              </a:rPr>
              <a:t>While in their little hands they clasped</a:t>
            </a:r>
          </a:p>
          <a:p>
            <a:pPr algn="ctr">
              <a:lnSpc>
                <a:spcPts val="5000"/>
              </a:lnSpc>
            </a:pPr>
            <a:r>
              <a:rPr lang="en-US" sz="3400" b="1" dirty="0">
                <a:ln>
                  <a:solidFill>
                    <a:schemeClr val="tx1"/>
                  </a:solidFill>
                </a:ln>
                <a:latin typeface="Tempus Sans ITC" pitchFamily="82" charset="0"/>
              </a:rPr>
              <a:t> some fragments of playthings. </a:t>
            </a:r>
            <a:br>
              <a:rPr lang="en-US" sz="3400" b="1" dirty="0">
                <a:ln>
                  <a:solidFill>
                    <a:schemeClr val="tx1"/>
                  </a:solidFill>
                </a:ln>
                <a:latin typeface="Tempus Sans ITC" pitchFamily="82" charset="0"/>
              </a:rPr>
            </a:br>
            <a:endParaRPr lang="en-US" sz="2400" b="1" dirty="0">
              <a:ln>
                <a:solidFill>
                  <a:schemeClr val="tx1"/>
                </a:solidFill>
              </a:ln>
              <a:latin typeface="Tempus Sans ITC" pitchFamily="82" charset="0"/>
            </a:endParaRPr>
          </a:p>
          <a:p>
            <a:pPr algn="ctr">
              <a:lnSpc>
                <a:spcPts val="5000"/>
              </a:lnSpc>
            </a:pPr>
            <a:r>
              <a:rPr lang="en-US" sz="3400" b="1" dirty="0">
                <a:ln>
                  <a:solidFill>
                    <a:schemeClr val="tx1"/>
                  </a:solidFill>
                </a:ln>
                <a:latin typeface="Tempus Sans ITC" pitchFamily="82" charset="0"/>
              </a:rPr>
              <a:t>Thus to the </a:t>
            </a:r>
            <a:r>
              <a:rPr lang="en-US" sz="3400" b="1" dirty="0" err="1">
                <a:ln>
                  <a:solidFill>
                    <a:schemeClr val="tx1"/>
                  </a:solidFill>
                </a:ln>
                <a:latin typeface="Tempus Sans ITC" pitchFamily="82" charset="0"/>
              </a:rPr>
              <a:t>Gaspereau's</a:t>
            </a:r>
            <a:r>
              <a:rPr lang="en-US" sz="3400" b="1" dirty="0">
                <a:ln>
                  <a:solidFill>
                    <a:schemeClr val="tx1"/>
                  </a:solidFill>
                </a:ln>
                <a:latin typeface="Tempus Sans ITC" pitchFamily="82" charset="0"/>
              </a:rPr>
              <a:t> mouth they hurried </a:t>
            </a:r>
          </a:p>
          <a:p>
            <a:pPr algn="ctr">
              <a:lnSpc>
                <a:spcPts val="5000"/>
              </a:lnSpc>
            </a:pPr>
            <a:r>
              <a:rPr lang="en-US" sz="3400" b="1" dirty="0">
                <a:ln>
                  <a:solidFill>
                    <a:schemeClr val="tx1"/>
                  </a:solidFill>
                </a:ln>
                <a:latin typeface="Tempus Sans ITC" pitchFamily="82" charset="0"/>
              </a:rPr>
              <a:t>and there on the sea-beach</a:t>
            </a:r>
            <a:br>
              <a:rPr lang="en-US" sz="3400" b="1" dirty="0">
                <a:ln>
                  <a:solidFill>
                    <a:schemeClr val="tx1"/>
                  </a:solidFill>
                </a:ln>
                <a:latin typeface="Tempus Sans ITC" pitchFamily="82" charset="0"/>
              </a:rPr>
            </a:br>
            <a:r>
              <a:rPr lang="en-US" sz="3400" b="1" dirty="0">
                <a:ln>
                  <a:solidFill>
                    <a:schemeClr val="tx1"/>
                  </a:solidFill>
                </a:ln>
                <a:latin typeface="Tempus Sans ITC" pitchFamily="82" charset="0"/>
              </a:rPr>
              <a:t>Piled in confusion </a:t>
            </a:r>
          </a:p>
          <a:p>
            <a:pPr algn="ctr">
              <a:lnSpc>
                <a:spcPts val="5000"/>
              </a:lnSpc>
            </a:pPr>
            <a:r>
              <a:rPr lang="en-US" sz="3400" b="1" dirty="0">
                <a:ln>
                  <a:solidFill>
                    <a:schemeClr val="tx1"/>
                  </a:solidFill>
                </a:ln>
                <a:latin typeface="Tempus Sans ITC" pitchFamily="82" charset="0"/>
              </a:rPr>
              <a:t>lay the household goods of the peasants.</a:t>
            </a:r>
            <a:br>
              <a:rPr lang="en-US" sz="3400" b="1" dirty="0">
                <a:ln>
                  <a:solidFill>
                    <a:schemeClr val="tx1"/>
                  </a:solidFill>
                </a:ln>
                <a:latin typeface="Tempus Sans ITC" pitchFamily="82" charset="0"/>
              </a:rPr>
            </a:br>
            <a:endParaRPr lang="en-US" sz="2400" b="1" dirty="0">
              <a:ln>
                <a:solidFill>
                  <a:schemeClr val="tx1"/>
                </a:solidFill>
              </a:ln>
              <a:latin typeface="Tempus Sans ITC" pitchFamily="82" charset="0"/>
            </a:endParaRPr>
          </a:p>
          <a:p>
            <a:pPr algn="ctr">
              <a:lnSpc>
                <a:spcPts val="5000"/>
              </a:lnSpc>
            </a:pPr>
            <a:r>
              <a:rPr lang="en-US" sz="3400" b="1" dirty="0">
                <a:ln>
                  <a:solidFill>
                    <a:schemeClr val="tx1"/>
                  </a:solidFill>
                </a:ln>
                <a:latin typeface="Tempus Sans ITC" pitchFamily="82" charset="0"/>
              </a:rPr>
              <a:t>All day long between the shore and the ships</a:t>
            </a:r>
          </a:p>
          <a:p>
            <a:pPr algn="ctr">
              <a:lnSpc>
                <a:spcPts val="5000"/>
              </a:lnSpc>
            </a:pPr>
            <a:r>
              <a:rPr lang="en-US" sz="3400" b="1" dirty="0">
                <a:ln>
                  <a:solidFill>
                    <a:schemeClr val="tx1"/>
                  </a:solidFill>
                </a:ln>
                <a:latin typeface="Tempus Sans ITC" pitchFamily="82" charset="0"/>
              </a:rPr>
              <a:t> did the boats ply;</a:t>
            </a:r>
            <a:br>
              <a:rPr lang="en-US" sz="3400" b="1" dirty="0">
                <a:ln>
                  <a:solidFill>
                    <a:schemeClr val="tx1"/>
                  </a:solidFill>
                </a:ln>
                <a:latin typeface="Tempus Sans ITC" pitchFamily="82" charset="0"/>
              </a:rPr>
            </a:br>
            <a:r>
              <a:rPr lang="en-US" sz="3400" b="1" dirty="0">
                <a:ln>
                  <a:solidFill>
                    <a:schemeClr val="tx1"/>
                  </a:solidFill>
                </a:ln>
                <a:latin typeface="Tempus Sans ITC" pitchFamily="82" charset="0"/>
              </a:rPr>
              <a:t>All day long the </a:t>
            </a:r>
            <a:r>
              <a:rPr lang="en-US" sz="3400" b="1" dirty="0" err="1">
                <a:ln>
                  <a:solidFill>
                    <a:schemeClr val="tx1"/>
                  </a:solidFill>
                </a:ln>
                <a:latin typeface="Tempus Sans ITC" pitchFamily="82" charset="0"/>
              </a:rPr>
              <a:t>wains</a:t>
            </a:r>
            <a:r>
              <a:rPr lang="en-US" sz="3400" b="1" dirty="0">
                <a:ln>
                  <a:solidFill>
                    <a:schemeClr val="tx1"/>
                  </a:solidFill>
                </a:ln>
                <a:latin typeface="Tempus Sans ITC" pitchFamily="82" charset="0"/>
              </a:rPr>
              <a:t> came</a:t>
            </a:r>
          </a:p>
          <a:p>
            <a:pPr algn="ctr">
              <a:lnSpc>
                <a:spcPts val="5000"/>
              </a:lnSpc>
            </a:pPr>
            <a:r>
              <a:rPr lang="en-US" sz="3400" b="1" dirty="0">
                <a:ln>
                  <a:solidFill>
                    <a:schemeClr val="tx1"/>
                  </a:solidFill>
                </a:ln>
                <a:latin typeface="Tempus Sans ITC" pitchFamily="82" charset="0"/>
              </a:rPr>
              <a:t> laboring down from the village.</a:t>
            </a:r>
            <a:br>
              <a:rPr lang="en-US" sz="3400" b="1" dirty="0">
                <a:ln>
                  <a:solidFill>
                    <a:schemeClr val="tx1"/>
                  </a:solidFill>
                </a:ln>
                <a:latin typeface="Tempus Sans ITC" pitchFamily="82" charset="0"/>
              </a:rPr>
            </a:br>
            <a:endParaRPr lang="en-US" sz="2400" b="1" dirty="0">
              <a:ln>
                <a:solidFill>
                  <a:schemeClr val="tx1"/>
                </a:solidFill>
              </a:ln>
              <a:latin typeface="Tempus Sans ITC" pitchFamily="82" charset="0"/>
            </a:endParaRPr>
          </a:p>
          <a:p>
            <a:pPr algn="ctr">
              <a:lnSpc>
                <a:spcPts val="5000"/>
              </a:lnSpc>
            </a:pPr>
            <a:r>
              <a:rPr lang="en-US" sz="3400" b="1" dirty="0">
                <a:ln>
                  <a:solidFill>
                    <a:schemeClr val="tx1"/>
                  </a:solidFill>
                </a:ln>
                <a:latin typeface="Tempus Sans ITC" pitchFamily="82" charset="0"/>
              </a:rPr>
              <a:t>Late in the afternoon, </a:t>
            </a:r>
          </a:p>
          <a:p>
            <a:pPr algn="ctr">
              <a:lnSpc>
                <a:spcPts val="5000"/>
              </a:lnSpc>
            </a:pPr>
            <a:r>
              <a:rPr lang="en-US" sz="3400" b="1" dirty="0">
                <a:ln>
                  <a:solidFill>
                    <a:schemeClr val="tx1"/>
                  </a:solidFill>
                </a:ln>
                <a:latin typeface="Tempus Sans ITC" pitchFamily="82" charset="0"/>
              </a:rPr>
              <a:t>when the sun was near to his setting,</a:t>
            </a:r>
            <a:br>
              <a:rPr lang="en-US" sz="3400" b="1" dirty="0">
                <a:ln>
                  <a:solidFill>
                    <a:schemeClr val="tx1"/>
                  </a:solidFill>
                </a:ln>
                <a:latin typeface="Tempus Sans ITC" pitchFamily="82" charset="0"/>
              </a:rPr>
            </a:br>
            <a:r>
              <a:rPr lang="en-US" sz="3400" b="1" dirty="0">
                <a:ln>
                  <a:solidFill>
                    <a:schemeClr val="tx1"/>
                  </a:solidFill>
                </a:ln>
                <a:latin typeface="Tempus Sans ITC" pitchFamily="82" charset="0"/>
              </a:rPr>
              <a:t>Echoed far o'er the fields </a:t>
            </a:r>
          </a:p>
          <a:p>
            <a:pPr algn="ctr">
              <a:lnSpc>
                <a:spcPts val="5000"/>
              </a:lnSpc>
            </a:pPr>
            <a:r>
              <a:rPr lang="en-US" sz="3400" b="1" dirty="0">
                <a:ln>
                  <a:solidFill>
                    <a:schemeClr val="tx1"/>
                  </a:solidFill>
                </a:ln>
                <a:latin typeface="Tempus Sans ITC" pitchFamily="82" charset="0"/>
              </a:rPr>
              <a:t>came the roll of drums from the churchyard.</a:t>
            </a:r>
            <a:br>
              <a:rPr lang="en-US" sz="3400" b="1" dirty="0">
                <a:ln>
                  <a:solidFill>
                    <a:schemeClr val="tx1"/>
                  </a:solidFill>
                </a:ln>
                <a:latin typeface="Tempus Sans ITC" pitchFamily="82" charset="0"/>
              </a:rPr>
            </a:br>
            <a:r>
              <a:rPr lang="en-US" sz="3400" b="1" dirty="0">
                <a:ln>
                  <a:solidFill>
                    <a:schemeClr val="tx1"/>
                  </a:solidFill>
                </a:ln>
                <a:latin typeface="Tempus Sans ITC" pitchFamily="82" charset="0"/>
              </a:rPr>
              <a:t>Thither the women and children thronged. </a:t>
            </a:r>
          </a:p>
          <a:p>
            <a:pPr algn="ctr">
              <a:lnSpc>
                <a:spcPts val="5000"/>
              </a:lnSpc>
            </a:pPr>
            <a:endParaRPr lang="en-US" sz="2400" b="1" dirty="0">
              <a:ln>
                <a:solidFill>
                  <a:schemeClr val="tx1"/>
                </a:solidFill>
              </a:ln>
              <a:latin typeface="Tempus Sans ITC" pitchFamily="82" charset="0"/>
            </a:endParaRPr>
          </a:p>
          <a:p>
            <a:pPr algn="ctr">
              <a:lnSpc>
                <a:spcPts val="5000"/>
              </a:lnSpc>
            </a:pPr>
            <a:r>
              <a:rPr lang="en-US" sz="3400" b="1" dirty="0">
                <a:ln>
                  <a:solidFill>
                    <a:schemeClr val="tx1"/>
                  </a:solidFill>
                </a:ln>
                <a:latin typeface="Tempus Sans ITC" pitchFamily="82" charset="0"/>
              </a:rPr>
              <a:t> On a sudden the church-doors opened, </a:t>
            </a:r>
          </a:p>
          <a:p>
            <a:pPr algn="ctr">
              <a:lnSpc>
                <a:spcPts val="5000"/>
              </a:lnSpc>
            </a:pPr>
            <a:r>
              <a:rPr lang="en-US" sz="3400" b="1" dirty="0">
                <a:ln>
                  <a:solidFill>
                    <a:schemeClr val="tx1"/>
                  </a:solidFill>
                </a:ln>
                <a:latin typeface="Tempus Sans ITC" pitchFamily="82" charset="0"/>
              </a:rPr>
              <a:t>and forth came the guard,</a:t>
            </a:r>
          </a:p>
          <a:p>
            <a:pPr algn="ctr">
              <a:lnSpc>
                <a:spcPts val="5000"/>
              </a:lnSpc>
            </a:pPr>
            <a:r>
              <a:rPr lang="en-US" sz="3400" b="1" dirty="0">
                <a:ln>
                  <a:solidFill>
                    <a:schemeClr val="tx1"/>
                  </a:solidFill>
                </a:ln>
                <a:latin typeface="Tempus Sans ITC" pitchFamily="82" charset="0"/>
              </a:rPr>
              <a:t> and marching in gloomy procession</a:t>
            </a:r>
            <a:br>
              <a:rPr lang="en-US" sz="3400" b="1" dirty="0">
                <a:ln>
                  <a:solidFill>
                    <a:schemeClr val="tx1"/>
                  </a:solidFill>
                </a:ln>
                <a:latin typeface="Tempus Sans ITC" pitchFamily="82" charset="0"/>
              </a:rPr>
            </a:br>
            <a:r>
              <a:rPr lang="en-US" sz="3400" b="1" dirty="0">
                <a:ln>
                  <a:solidFill>
                    <a:schemeClr val="tx1"/>
                  </a:solidFill>
                </a:ln>
                <a:latin typeface="Tempus Sans ITC" pitchFamily="82" charset="0"/>
              </a:rPr>
              <a:t>Followed the long-imprisoned, but patient,</a:t>
            </a:r>
          </a:p>
          <a:p>
            <a:pPr algn="ctr">
              <a:lnSpc>
                <a:spcPts val="5000"/>
              </a:lnSpc>
            </a:pPr>
            <a:r>
              <a:rPr lang="en-US" sz="3400" b="1" dirty="0">
                <a:ln>
                  <a:solidFill>
                    <a:schemeClr val="tx1"/>
                  </a:solidFill>
                </a:ln>
                <a:latin typeface="Tempus Sans ITC" pitchFamily="82" charset="0"/>
              </a:rPr>
              <a:t> Acadian farmers.</a:t>
            </a:r>
          </a:p>
          <a:p>
            <a:pPr algn="ctr">
              <a:lnSpc>
                <a:spcPts val="5000"/>
              </a:lnSpc>
            </a:pPr>
            <a:endParaRPr lang="en-US" sz="3400" b="1" dirty="0">
              <a:ln>
                <a:solidFill>
                  <a:schemeClr val="tx1"/>
                </a:solidFill>
              </a:ln>
              <a:latin typeface="Tempus Sans ITC" pitchFamily="82" charset="0"/>
            </a:endParaRPr>
          </a:p>
          <a:p>
            <a:pPr algn="ctr">
              <a:lnSpc>
                <a:spcPts val="5000"/>
              </a:lnSpc>
            </a:pPr>
            <a:r>
              <a:rPr lang="en-US" sz="3400" b="1" dirty="0">
                <a:ln>
                  <a:solidFill>
                    <a:schemeClr val="tx1"/>
                  </a:solidFill>
                </a:ln>
                <a:latin typeface="Tempus Sans ITC" pitchFamily="82" charset="0"/>
              </a:rPr>
              <a:t>		- </a:t>
            </a:r>
            <a:r>
              <a:rPr lang="en-US" sz="2800" b="1" dirty="0">
                <a:ln>
                  <a:solidFill>
                    <a:schemeClr val="tx1"/>
                  </a:solidFill>
                </a:ln>
                <a:latin typeface="Tempus Sans ITC" pitchFamily="82" charset="0"/>
              </a:rPr>
              <a:t>Henry Wadsworth Longfellow</a:t>
            </a:r>
          </a:p>
        </p:txBody>
      </p:sp>
      <p:sp>
        <p:nvSpPr>
          <p:cNvPr id="12" name="Slide Number Placeholder 11"/>
          <p:cNvSpPr>
            <a:spLocks noGrp="1"/>
          </p:cNvSpPr>
          <p:nvPr>
            <p:ph type="sldNum" sz="quarter" idx="12"/>
          </p:nvPr>
        </p:nvSpPr>
        <p:spPr/>
        <p:txBody>
          <a:bodyPr/>
          <a:lstStyle/>
          <a:p>
            <a:fld id="{20BEC8AB-F95D-4C3E-99A3-CB9DFD4C2F2D}" type="slidenum">
              <a:rPr lang="en-US" smtClean="0"/>
              <a:pPr/>
              <a:t>1</a:t>
            </a:fld>
            <a:endParaRPr lang="en-US"/>
          </a:p>
        </p:txBody>
      </p:sp>
      <p:pic>
        <p:nvPicPr>
          <p:cNvPr id="15" name="Class 3-Piano Solo #1 RF.mp3">
            <a:hlinkClick r:id="" action="ppaction://media"/>
          </p:cNvPr>
          <p:cNvPicPr>
            <a:picLocks noRot="1" noChangeAspect="1"/>
          </p:cNvPicPr>
          <p:nvPr>
            <a:audioFile r:link="rId1"/>
          </p:nvPr>
        </p:nvPicPr>
        <p:blipFill>
          <a:blip r:embed="rId4" cstate="print"/>
          <a:stretch>
            <a:fillRect/>
          </a:stretch>
        </p:blipFill>
        <p:spPr>
          <a:xfrm>
            <a:off x="10042525" y="3306763"/>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024" fill="hold"/>
                                        <p:tgtEl>
                                          <p:spTgt spid="15"/>
                                        </p:tgtEl>
                                      </p:cBhvr>
                                    </p:cmd>
                                  </p:childTnLst>
                                </p:cTn>
                              </p:par>
                              <p:par>
                                <p:cTn id="7" presetID="10" presetClass="exit" presetSubtype="0" fill="hold" grpId="0" nodeType="withEffect">
                                  <p:stCondLst>
                                    <p:cond delay="5000"/>
                                  </p:stCondLst>
                                  <p:childTnLst>
                                    <p:animEffect transition="out" filter="fade">
                                      <p:cBhvr>
                                        <p:cTn id="8" dur="3000"/>
                                        <p:tgtEl>
                                          <p:spTgt spid="11"/>
                                        </p:tgtEl>
                                      </p:cBhvr>
                                    </p:animEffect>
                                    <p:set>
                                      <p:cBhvr>
                                        <p:cTn id="9" dur="1" fill="hold">
                                          <p:stCondLst>
                                            <p:cond delay="2999"/>
                                          </p:stCondLst>
                                        </p:cTn>
                                        <p:tgtEl>
                                          <p:spTgt spid="11"/>
                                        </p:tgtEl>
                                        <p:attrNameLst>
                                          <p:attrName>style.visibility</p:attrName>
                                        </p:attrNameLst>
                                      </p:cBhvr>
                                      <p:to>
                                        <p:strVal val="hidden"/>
                                      </p:to>
                                    </p:set>
                                  </p:childTnLst>
                                </p:cTn>
                              </p:par>
                              <p:par>
                                <p:cTn id="10" presetID="10" presetClass="exit" presetSubtype="0" fill="hold" grpId="0" nodeType="withEffect">
                                  <p:stCondLst>
                                    <p:cond delay="5000"/>
                                  </p:stCondLst>
                                  <p:childTnLst>
                                    <p:animEffect transition="out" filter="fade">
                                      <p:cBhvr>
                                        <p:cTn id="11" dur="3000"/>
                                        <p:tgtEl>
                                          <p:spTgt spid="4"/>
                                        </p:tgtEl>
                                      </p:cBhvr>
                                    </p:animEffect>
                                    <p:set>
                                      <p:cBhvr>
                                        <p:cTn id="12" dur="1" fill="hold">
                                          <p:stCondLst>
                                            <p:cond delay="2999"/>
                                          </p:stCondLst>
                                        </p:cTn>
                                        <p:tgtEl>
                                          <p:spTgt spid="4"/>
                                        </p:tgtEl>
                                        <p:attrNameLst>
                                          <p:attrName>style.visibility</p:attrName>
                                        </p:attrNameLst>
                                      </p:cBhvr>
                                      <p:to>
                                        <p:strVal val="hidden"/>
                                      </p:to>
                                    </p:set>
                                  </p:childTnLst>
                                </p:cTn>
                              </p:par>
                              <p:par>
                                <p:cTn id="13" presetID="10" presetClass="entr" presetSubtype="0" fill="hold" grpId="0" nodeType="withEffect">
                                  <p:stCondLst>
                                    <p:cond delay="100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0"/>
                                        <p:tgtEl>
                                          <p:spTgt spid="14"/>
                                        </p:tgtEl>
                                      </p:cBhvr>
                                    </p:animEffect>
                                  </p:childTnLst>
                                </p:cTn>
                              </p:par>
                              <p:par>
                                <p:cTn id="16" presetID="10" presetClass="entr" presetSubtype="0" fill="hold" grpId="0" nodeType="withEffect">
                                  <p:stCondLst>
                                    <p:cond delay="1200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0"/>
                                        <p:tgtEl>
                                          <p:spTgt spid="2"/>
                                        </p:tgtEl>
                                      </p:cBhvr>
                                    </p:animEffect>
                                  </p:childTnLst>
                                </p:cTn>
                              </p:par>
                              <p:par>
                                <p:cTn id="19" presetID="64" presetClass="path" presetSubtype="0" decel="50000" fill="hold" grpId="1" nodeType="withEffect">
                                  <p:stCondLst>
                                    <p:cond delay="13000"/>
                                  </p:stCondLst>
                                  <p:childTnLst>
                                    <p:animMotion origin="layout" path="M 8.33333E-7 -6.80507E-7 L -0.00156 -3.75248 " pathEditMode="relative" rAng="0" ptsTypes="AA">
                                      <p:cBhvr>
                                        <p:cTn id="20" dur="140000" fill="hold"/>
                                        <p:tgtEl>
                                          <p:spTgt spid="2"/>
                                        </p:tgtEl>
                                        <p:attrNameLst>
                                          <p:attrName>ppt_x</p:attrName>
                                          <p:attrName>ppt_y</p:attrName>
                                        </p:attrNameLst>
                                      </p:cBhvr>
                                      <p:rCtr x="-1" y="-1876"/>
                                    </p:animMotion>
                                  </p:childTnLst>
                                </p:cTn>
                              </p:par>
                              <p:par>
                                <p:cTn id="21" presetID="10" presetClass="exit" presetSubtype="0" fill="hold" nodeType="withEffect">
                                  <p:stCondLst>
                                    <p:cond delay="160000"/>
                                  </p:stCondLst>
                                  <p:childTnLst>
                                    <p:animEffect transition="out" filter="fade">
                                      <p:cBhvr>
                                        <p:cTn id="22" dur="5000"/>
                                        <p:tgtEl>
                                          <p:spTgt spid="2"/>
                                        </p:tgtEl>
                                      </p:cBhvr>
                                    </p:animEffect>
                                    <p:set>
                                      <p:cBhvr>
                                        <p:cTn id="23" dur="1" fill="hold">
                                          <p:stCondLst>
                                            <p:cond delay="4999"/>
                                          </p:stCondLst>
                                        </p:cTn>
                                        <p:tgtEl>
                                          <p:spTgt spid="2"/>
                                        </p:tgtEl>
                                        <p:attrNameLst>
                                          <p:attrName>style.visibility</p:attrName>
                                        </p:attrNameLst>
                                      </p:cBhvr>
                                      <p:to>
                                        <p:strVal val="hidden"/>
                                      </p:to>
                                    </p:set>
                                  </p:childTnLst>
                                </p:cTn>
                              </p:par>
                              <p:par>
                                <p:cTn id="24" presetID="10" presetClass="entr" presetSubtype="0" fill="hold" nodeType="withEffect">
                                  <p:stCondLst>
                                    <p:cond delay="16000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0"/>
                                        <p:tgtEl>
                                          <p:spTgt spid="5"/>
                                        </p:tgtEl>
                                      </p:cBhvr>
                                    </p:animEffect>
                                  </p:childTnLst>
                                </p:cTn>
                              </p:par>
                              <p:par>
                                <p:cTn id="27" presetID="10" presetClass="exit" presetSubtype="0" fill="hold" nodeType="withEffect">
                                  <p:stCondLst>
                                    <p:cond delay="175000"/>
                                  </p:stCondLst>
                                  <p:childTnLst>
                                    <p:animEffect transition="out" filter="fade">
                                      <p:cBhvr>
                                        <p:cTn id="28" dur="3000"/>
                                        <p:tgtEl>
                                          <p:spTgt spid="5"/>
                                        </p:tgtEl>
                                      </p:cBhvr>
                                    </p:animEffect>
                                    <p:set>
                                      <p:cBhvr>
                                        <p:cTn id="29" dur="1" fill="hold">
                                          <p:stCondLst>
                                            <p:cond delay="2999"/>
                                          </p:stCondLst>
                                        </p:cTn>
                                        <p:tgtEl>
                                          <p:spTgt spid="5"/>
                                        </p:tgtEl>
                                        <p:attrNameLst>
                                          <p:attrName>style.visibility</p:attrName>
                                        </p:attrNameLst>
                                      </p:cBhvr>
                                      <p:to>
                                        <p:strVal val="hidden"/>
                                      </p:to>
                                    </p:set>
                                  </p:childTnLst>
                                </p:cTn>
                              </p:par>
                              <p:par>
                                <p:cTn id="30" presetID="10" presetClass="exit" presetSubtype="0" fill="hold" nodeType="withEffect">
                                  <p:stCondLst>
                                    <p:cond delay="175000"/>
                                  </p:stCondLst>
                                  <p:childTnLst>
                                    <p:animEffect transition="out" filter="fade">
                                      <p:cBhvr>
                                        <p:cTn id="31" dur="3000"/>
                                        <p:tgtEl>
                                          <p:spTgt spid="14"/>
                                        </p:tgtEl>
                                      </p:cBhvr>
                                    </p:animEffect>
                                    <p:set>
                                      <p:cBhvr>
                                        <p:cTn id="32" dur="1" fill="hold">
                                          <p:stCondLst>
                                            <p:cond delay="2999"/>
                                          </p:stCondLst>
                                        </p:cTn>
                                        <p:tgtEl>
                                          <p:spTgt spid="14"/>
                                        </p:tgtEl>
                                        <p:attrNameLst>
                                          <p:attrName>style.visibility</p:attrName>
                                        </p:attrNameLst>
                                      </p:cBhvr>
                                      <p:to>
                                        <p:strVal val="hidden"/>
                                      </p:to>
                                    </p:set>
                                  </p:childTnLst>
                                </p:cTn>
                              </p:par>
                              <p:par>
                                <p:cTn id="33" presetID="10" presetClass="entr" presetSubtype="0" fill="hold" nodeType="withEffect">
                                  <p:stCondLst>
                                    <p:cond delay="17500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3000"/>
                                        <p:tgtEl>
                                          <p:spTgt spid="4"/>
                                        </p:tgtEl>
                                      </p:cBhvr>
                                    </p:animEffect>
                                  </p:childTnLst>
                                </p:cTn>
                              </p:par>
                              <p:par>
                                <p:cTn id="36" presetID="10" presetClass="entr" presetSubtype="0" fill="hold" nodeType="withEffect">
                                  <p:stCondLst>
                                    <p:cond delay="17500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39"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bldLst>
      <p:bldP spid="14" grpId="0" animBg="1"/>
      <p:bldP spid="4" grpId="0"/>
      <p:bldP spid="11" grpId="0"/>
      <p:bldP spid="2" grpId="0"/>
      <p:bldP spid="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ACADIA: 1604-1755</a:t>
            </a:r>
          </a:p>
        </p:txBody>
      </p:sp>
      <p:pic>
        <p:nvPicPr>
          <p:cNvPr id="3" name="Picture 3"/>
          <p:cNvPicPr>
            <a:picLocks noChangeAspect="1" noChangeArrowheads="1"/>
          </p:cNvPicPr>
          <p:nvPr/>
        </p:nvPicPr>
        <p:blipFill>
          <a:blip r:embed="rId2" cstate="print"/>
          <a:srcRect b="2601"/>
          <a:stretch>
            <a:fillRect/>
          </a:stretch>
        </p:blipFill>
        <p:spPr bwMode="auto">
          <a:xfrm>
            <a:off x="0" y="609600"/>
            <a:ext cx="9144000" cy="4953000"/>
          </a:xfrm>
          <a:prstGeom prst="rect">
            <a:avLst/>
          </a:prstGeom>
          <a:noFill/>
          <a:ln w="9525">
            <a:noFill/>
            <a:miter lim="800000"/>
            <a:headEnd/>
            <a:tailEnd/>
          </a:ln>
        </p:spPr>
      </p:pic>
      <p:sp>
        <p:nvSpPr>
          <p:cNvPr id="8" name="Rectangle 7"/>
          <p:cNvSpPr/>
          <p:nvPr/>
        </p:nvSpPr>
        <p:spPr>
          <a:xfrm>
            <a:off x="0" y="609600"/>
            <a:ext cx="9144000" cy="5867400"/>
          </a:xfrm>
          <a:prstGeom prst="rect">
            <a:avLst/>
          </a:pr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304800" y="609600"/>
            <a:ext cx="8572500" cy="5970865"/>
          </a:xfrm>
          <a:prstGeom prst="rect">
            <a:avLst/>
          </a:prstGeom>
          <a:noFill/>
        </p:spPr>
        <p:txBody>
          <a:bodyPr wrap="square" rtlCol="0">
            <a:spAutoFit/>
          </a:bodyPr>
          <a:lstStyle/>
          <a:p>
            <a:pPr>
              <a:spcBef>
                <a:spcPts val="1200"/>
              </a:spcBef>
            </a:pPr>
            <a:r>
              <a:rPr lang="en-US" sz="4400" b="1" dirty="0">
                <a:solidFill>
                  <a:schemeClr val="bg1"/>
                </a:solidFill>
              </a:rPr>
              <a:t>1604-1755 is time of turmoil as: </a:t>
            </a:r>
          </a:p>
          <a:p>
            <a:pPr marL="231775" indent="-231775">
              <a:spcBef>
                <a:spcPts val="1200"/>
              </a:spcBef>
              <a:buFont typeface="Arial" pitchFamily="34" charset="0"/>
              <a:buChar char="•"/>
            </a:pPr>
            <a:r>
              <a:rPr lang="en-US" sz="4400" b="1" dirty="0">
                <a:solidFill>
                  <a:schemeClr val="bg1"/>
                </a:solidFill>
              </a:rPr>
              <a:t>Empires fight over this land; Six colonial wars are fought</a:t>
            </a:r>
          </a:p>
          <a:p>
            <a:pPr marL="231775" indent="-231775">
              <a:spcBef>
                <a:spcPts val="1200"/>
              </a:spcBef>
              <a:buFont typeface="Arial" pitchFamily="34" charset="0"/>
              <a:buChar char="•"/>
            </a:pPr>
            <a:endParaRPr lang="en-US" sz="4400" b="1" dirty="0" smtClean="0">
              <a:solidFill>
                <a:srgbClr val="FF0000"/>
              </a:solidFill>
              <a:effectLst>
                <a:outerShdw blurRad="38100" dist="38100" dir="2700000" algn="tl">
                  <a:srgbClr val="000000"/>
                </a:outerShdw>
              </a:effectLst>
            </a:endParaRPr>
          </a:p>
          <a:p>
            <a:pPr marL="231775" indent="-231775">
              <a:spcBef>
                <a:spcPts val="1200"/>
              </a:spcBef>
              <a:buFont typeface="Arial" pitchFamily="34" charset="0"/>
              <a:buChar char="•"/>
            </a:pPr>
            <a:endParaRPr lang="en-US" sz="4400" b="1" dirty="0" smtClean="0">
              <a:solidFill>
                <a:srgbClr val="FF0000"/>
              </a:solidFill>
              <a:effectLst>
                <a:outerShdw blurRad="38100" dist="38100" dir="2700000" algn="tl">
                  <a:srgbClr val="000000"/>
                </a:outerShdw>
              </a:effectLst>
            </a:endParaRPr>
          </a:p>
          <a:p>
            <a:pPr marL="231775" indent="-231775">
              <a:spcBef>
                <a:spcPts val="1200"/>
              </a:spcBef>
              <a:buFont typeface="Arial" pitchFamily="34" charset="0"/>
              <a:buChar char="•"/>
            </a:pPr>
            <a:endParaRPr lang="en-US" sz="2400" b="1" dirty="0" smtClean="0">
              <a:solidFill>
                <a:srgbClr val="FF0000"/>
              </a:solidFill>
              <a:effectLst>
                <a:outerShdw blurRad="38100" dist="38100" dir="2700000" algn="tl">
                  <a:srgbClr val="000000"/>
                </a:outerShdw>
              </a:effectLst>
            </a:endParaRPr>
          </a:p>
          <a:p>
            <a:pPr marL="231775" indent="-231775">
              <a:spcBef>
                <a:spcPts val="1200"/>
              </a:spcBef>
              <a:buFont typeface="Arial" pitchFamily="34" charset="0"/>
              <a:buChar char="•"/>
            </a:pPr>
            <a:r>
              <a:rPr lang="en-US" sz="4400" b="1" dirty="0" smtClean="0">
                <a:solidFill>
                  <a:srgbClr val="FF0000"/>
                </a:solidFill>
                <a:effectLst>
                  <a:outerShdw blurRad="38100" dist="38100" dir="2700000" algn="tl">
                    <a:srgbClr val="000000"/>
                  </a:outerShdw>
                </a:effectLst>
              </a:rPr>
              <a:t>Acadians </a:t>
            </a:r>
            <a:r>
              <a:rPr lang="en-US" sz="4400" b="1" dirty="0">
                <a:solidFill>
                  <a:srgbClr val="FF0000"/>
                </a:solidFill>
                <a:effectLst>
                  <a:outerShdw blurRad="38100" dist="38100" dir="2700000" algn="tl">
                    <a:srgbClr val="000000"/>
                  </a:outerShdw>
                </a:effectLst>
              </a:rPr>
              <a:t>struggle to survive, grow, prosper AND stay </a:t>
            </a:r>
            <a:r>
              <a:rPr lang="en-US" sz="4400" b="1" dirty="0" smtClean="0">
                <a:solidFill>
                  <a:srgbClr val="FF0000"/>
                </a:solidFill>
                <a:effectLst>
                  <a:outerShdw blurRad="38100" dist="38100" dir="2700000" algn="tl">
                    <a:srgbClr val="000000"/>
                  </a:outerShdw>
                </a:effectLst>
              </a:rPr>
              <a:t>neutral</a:t>
            </a:r>
            <a:endParaRPr lang="en-US" sz="4400" b="1" dirty="0">
              <a:solidFill>
                <a:srgbClr val="FF0000"/>
              </a:solidFill>
              <a:effectLst>
                <a:outerShdw blurRad="38100" dist="38100" dir="2700000" algn="tl">
                  <a:srgbClr val="000000"/>
                </a:outerShdw>
              </a:effectLst>
            </a:endParaRPr>
          </a:p>
        </p:txBody>
      </p:sp>
      <p:sp>
        <p:nvSpPr>
          <p:cNvPr id="6" name="Rectangle 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9" name="Slide Number Placeholder 8"/>
          <p:cNvSpPr>
            <a:spLocks noGrp="1"/>
          </p:cNvSpPr>
          <p:nvPr>
            <p:ph type="sldNum" sz="quarter" idx="12"/>
          </p:nvPr>
        </p:nvSpPr>
        <p:spPr/>
        <p:txBody>
          <a:bodyPr/>
          <a:lstStyle/>
          <a:p>
            <a:pPr>
              <a:defRPr/>
            </a:pPr>
            <a:fld id="{6D98560A-1953-4F77-869E-5D1EE0598C44}" type="slidenum">
              <a:rPr lang="en-US" smtClean="0"/>
              <a:pPr>
                <a:defRPr/>
              </a:pPr>
              <a:t>10</a:t>
            </a:fld>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381000" y="1447800"/>
            <a:ext cx="8124825" cy="3581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500"/>
                                        <p:tgtEl>
                                          <p:spTgt spid="7">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wipe(up)">
                                      <p:cBhvr>
                                        <p:cTn id="11" dur="500"/>
                                        <p:tgtEl>
                                          <p:spTgt spid="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cBhvr>
                                        <p:cTn id="16" dur="500" fill="hold"/>
                                        <p:tgtEl>
                                          <p:spTgt spid="1026"/>
                                        </p:tgtEl>
                                        <p:attrNameLst>
                                          <p:attrName>ppt_w</p:attrName>
                                        </p:attrNameLst>
                                      </p:cBhvr>
                                      <p:tavLst>
                                        <p:tav tm="0">
                                          <p:val>
                                            <p:fltVal val="0"/>
                                          </p:val>
                                        </p:tav>
                                        <p:tav tm="100000">
                                          <p:val>
                                            <p:strVal val="#ppt_w"/>
                                          </p:val>
                                        </p:tav>
                                      </p:tavLst>
                                    </p:anim>
                                    <p:anim calcmode="lin" valueType="num">
                                      <p:cBhvr>
                                        <p:cTn id="17" dur="500" fill="hold"/>
                                        <p:tgtEl>
                                          <p:spTgt spid="1026"/>
                                        </p:tgtEl>
                                        <p:attrNameLst>
                                          <p:attrName>ppt_h</p:attrName>
                                        </p:attrNameLst>
                                      </p:cBhvr>
                                      <p:tavLst>
                                        <p:tav tm="0">
                                          <p:val>
                                            <p:fltVal val="0"/>
                                          </p:val>
                                        </p:tav>
                                        <p:tav tm="100000">
                                          <p:val>
                                            <p:strVal val="#ppt_h"/>
                                          </p:val>
                                        </p:tav>
                                      </p:tavLst>
                                    </p:anim>
                                    <p:animEffect transition="in" filter="fade">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animEffect transition="in" filter="wipe(up)">
                                      <p:cBhvr>
                                        <p:cTn id="23"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8-ACADIA: 1710-1726 </a:t>
            </a:r>
            <a:r>
              <a:rPr lang="en-US" b="0" dirty="0"/>
              <a:t>(16)</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Port</a:t>
              </a:r>
            </a:p>
            <a:p>
              <a:pPr algn="ctr"/>
              <a:r>
                <a:rPr lang="en-US" b="1" dirty="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pPr marL="174625" indent="-174625">
              <a:buFont typeface="Arial" pitchFamily="34" charset="0"/>
              <a:buChar char="•"/>
            </a:pPr>
            <a:r>
              <a:rPr lang="en-US" sz="2800" dirty="0"/>
              <a:t>1711-1713, </a:t>
            </a:r>
            <a:r>
              <a:rPr lang="en-US" sz="2800" dirty="0">
                <a:solidFill>
                  <a:srgbClr val="FF0000"/>
                </a:solidFill>
                <a:effectLst>
                  <a:outerShdw blurRad="38100" dist="38100" dir="2700000" algn="tl">
                    <a:srgbClr val="000000"/>
                  </a:outerShdw>
                </a:effectLst>
              </a:rPr>
              <a:t>Acadians at LesMines &amp; Beaubassin </a:t>
            </a:r>
            <a:r>
              <a:rPr lang="en-US" sz="2800" dirty="0"/>
              <a:t>successfully engage in </a:t>
            </a:r>
            <a:r>
              <a:rPr lang="en-US" sz="2800" dirty="0">
                <a:solidFill>
                  <a:srgbClr val="FF0000"/>
                </a:solidFill>
                <a:effectLst>
                  <a:outerShdw blurRad="38100" dist="38100" dir="2700000" algn="tl">
                    <a:srgbClr val="000000"/>
                  </a:outerShdw>
                </a:effectLst>
              </a:rPr>
              <a:t>guerrilla warfare against the invaders</a:t>
            </a:r>
            <a:r>
              <a:rPr lang="en-US" sz="2800" dirty="0"/>
              <a:t>. </a:t>
            </a:r>
            <a:r>
              <a:rPr lang="en-US" sz="2800" dirty="0">
                <a:solidFill>
                  <a:srgbClr val="FF0000"/>
                </a:solidFill>
                <a:effectLst>
                  <a:outerShdw blurRad="38100" dist="38100" dir="2700000" algn="tl">
                    <a:srgbClr val="000000"/>
                  </a:outerShdw>
                </a:effectLst>
              </a:rPr>
              <a:t>Acadians conduct a failed siege </a:t>
            </a:r>
            <a:r>
              <a:rPr lang="en-US" sz="2800" dirty="0"/>
              <a:t>of their capital Port Royal</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ET=106YRS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pic>
        <p:nvPicPr>
          <p:cNvPr id="16" name="Picture 2" descr="Flag of The Netherlands"/>
          <p:cNvPicPr>
            <a:picLocks noChangeAspect="1" noChangeArrowheads="1"/>
          </p:cNvPicPr>
          <p:nvPr/>
        </p:nvPicPr>
        <p:blipFill>
          <a:blip r:embed="rId6" cstate="print"/>
          <a:srcRect/>
          <a:stretch>
            <a:fillRect/>
          </a:stretch>
        </p:blipFill>
        <p:spPr bwMode="auto">
          <a:xfrm>
            <a:off x="8229600" y="0"/>
            <a:ext cx="914400" cy="585216"/>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grpSp>
        <p:nvGrpSpPr>
          <p:cNvPr id="5" name="Group 13"/>
          <p:cNvGrpSpPr/>
          <p:nvPr/>
        </p:nvGrpSpPr>
        <p:grpSpPr>
          <a:xfrm>
            <a:off x="4767942" y="1981200"/>
            <a:ext cx="1404258" cy="609600"/>
            <a:chOff x="3276600" y="3048000"/>
            <a:chExt cx="1404258" cy="609600"/>
          </a:xfrm>
        </p:grpSpPr>
        <p:sp>
          <p:nvSpPr>
            <p:cNvPr id="19" name="Rounded Rectangle 18"/>
            <p:cNvSpPr/>
            <p:nvPr/>
          </p:nvSpPr>
          <p:spPr>
            <a:xfrm>
              <a:off x="3461658" y="3200400"/>
              <a:ext cx="1219200" cy="4572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Les Mines</a:t>
              </a:r>
            </a:p>
            <a:p>
              <a:pPr algn="ctr"/>
              <a:r>
                <a:rPr lang="en-US" sz="1400" b="1" dirty="0"/>
                <a:t>1682</a:t>
              </a:r>
            </a:p>
          </p:txBody>
        </p:sp>
        <p:sp>
          <p:nvSpPr>
            <p:cNvPr id="20" name="Oval 19"/>
            <p:cNvSpPr>
              <a:spLocks noChangeAspect="1"/>
            </p:cNvSpPr>
            <p:nvPr/>
          </p:nvSpPr>
          <p:spPr>
            <a:xfrm>
              <a:off x="3276600" y="3048000"/>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13"/>
          <p:cNvGrpSpPr/>
          <p:nvPr/>
        </p:nvGrpSpPr>
        <p:grpSpPr>
          <a:xfrm>
            <a:off x="3429000" y="1371600"/>
            <a:ext cx="1566672" cy="576072"/>
            <a:chOff x="533400" y="2895600"/>
            <a:chExt cx="1566672" cy="576072"/>
          </a:xfrm>
        </p:grpSpPr>
        <p:sp>
          <p:nvSpPr>
            <p:cNvPr id="27" name="Rounded Rectangle 26"/>
            <p:cNvSpPr/>
            <p:nvPr/>
          </p:nvSpPr>
          <p:spPr>
            <a:xfrm>
              <a:off x="533400" y="2895600"/>
              <a:ext cx="1447800" cy="4572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Beaubassin</a:t>
              </a:r>
            </a:p>
            <a:p>
              <a:pPr algn="ctr"/>
              <a:r>
                <a:rPr lang="en-US" sz="1400" b="1" dirty="0"/>
                <a:t>1671</a:t>
              </a:r>
            </a:p>
          </p:txBody>
        </p:sp>
        <p:sp>
          <p:nvSpPr>
            <p:cNvPr id="28" name="Oval 27"/>
            <p:cNvSpPr>
              <a:spLocks noChangeAspect="1"/>
            </p:cNvSpPr>
            <p:nvPr/>
          </p:nvSpPr>
          <p:spPr>
            <a:xfrm>
              <a:off x="1981200" y="3352800"/>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Rectangle 28"/>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30" name="TextBox 29"/>
          <p:cNvSpPr txBox="1"/>
          <p:nvPr/>
        </p:nvSpPr>
        <p:spPr>
          <a:xfrm>
            <a:off x="2209800" y="2090172"/>
            <a:ext cx="4724400" cy="2677656"/>
          </a:xfrm>
          <a:prstGeom prst="rect">
            <a:avLst/>
          </a:prstGeom>
          <a:solidFill>
            <a:schemeClr val="bg1"/>
          </a:solidFill>
        </p:spPr>
        <p:txBody>
          <a:bodyPr wrap="square" rtlCol="0">
            <a:spAutoFit/>
          </a:bodyPr>
          <a:lstStyle/>
          <a:p>
            <a:pPr algn="ctr"/>
            <a:r>
              <a:rPr lang="en-US" sz="2800" dirty="0"/>
              <a:t>Trying to </a:t>
            </a:r>
            <a:r>
              <a:rPr lang="en-US" sz="2800" dirty="0">
                <a:solidFill>
                  <a:srgbClr val="FF0000"/>
                </a:solidFill>
                <a:effectLst>
                  <a:outerShdw blurRad="38100" dist="38100" dir="2700000" algn="tl">
                    <a:srgbClr val="000000"/>
                  </a:outerShdw>
                </a:effectLst>
              </a:rPr>
              <a:t>stay neutral </a:t>
            </a:r>
            <a:r>
              <a:rPr lang="en-US" sz="2800" dirty="0"/>
              <a:t>is </a:t>
            </a:r>
            <a:r>
              <a:rPr lang="en-US" sz="2800" dirty="0">
                <a:solidFill>
                  <a:srgbClr val="FF0000"/>
                </a:solidFill>
                <a:effectLst>
                  <a:outerShdw blurRad="38100" dist="38100" dir="2700000" algn="tl">
                    <a:srgbClr val="000000"/>
                  </a:outerShdw>
                </a:effectLst>
              </a:rPr>
              <a:t>becoming almost impossible</a:t>
            </a:r>
            <a:r>
              <a:rPr lang="en-US" sz="2800" dirty="0"/>
              <a:t>. The Acadians are finally realizing that they need to </a:t>
            </a:r>
            <a:r>
              <a:rPr lang="en-US" sz="2800" dirty="0">
                <a:solidFill>
                  <a:srgbClr val="FF0000"/>
                </a:solidFill>
                <a:effectLst>
                  <a:outerShdw blurRad="38100" dist="38100" dir="2700000" algn="tl">
                    <a:srgbClr val="000000"/>
                  </a:outerShdw>
                </a:effectLst>
              </a:rPr>
              <a:t>take matters in their own hands</a:t>
            </a:r>
            <a:r>
              <a:rPr lang="en-US" sz="2800" dirty="0"/>
              <a:t>, to </a:t>
            </a:r>
            <a:r>
              <a:rPr lang="en-US" sz="2800" dirty="0">
                <a:solidFill>
                  <a:srgbClr val="FF0000"/>
                </a:solidFill>
                <a:effectLst>
                  <a:outerShdw blurRad="38100" dist="38100" dir="2700000" algn="tl">
                    <a:srgbClr val="000000"/>
                  </a:outerShdw>
                </a:effectLst>
              </a:rPr>
              <a:t>create their own fate</a:t>
            </a:r>
          </a:p>
        </p:txBody>
      </p:sp>
      <p:sp>
        <p:nvSpPr>
          <p:cNvPr id="31" name="Slide Number Placeholder 30"/>
          <p:cNvSpPr>
            <a:spLocks noGrp="1"/>
          </p:cNvSpPr>
          <p:nvPr>
            <p:ph type="sldNum" sz="quarter" idx="12"/>
          </p:nvPr>
        </p:nvSpPr>
        <p:spPr/>
        <p:txBody>
          <a:bodyPr/>
          <a:lstStyle/>
          <a:p>
            <a:pPr>
              <a:defRPr/>
            </a:pPr>
            <a:fld id="{6D98560A-1953-4F77-869E-5D1EE0598C44}" type="slidenum">
              <a:rPr lang="en-US" smtClean="0"/>
              <a:pPr>
                <a:defRPr/>
              </a:pPr>
              <a:t>11</a:t>
            </a:fld>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8-ACADIA: 1710-1726 </a:t>
            </a:r>
            <a:r>
              <a:rPr lang="en-US" b="0" dirty="0"/>
              <a:t>(16)</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Port</a:t>
              </a:r>
            </a:p>
            <a:p>
              <a:pPr algn="ctr"/>
              <a:r>
                <a:rPr lang="en-US" b="1" dirty="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38828"/>
          </a:xfrm>
          <a:prstGeom prst="rect">
            <a:avLst/>
          </a:prstGeom>
        </p:spPr>
        <p:txBody>
          <a:bodyPr wrap="square">
            <a:spAutoFit/>
          </a:bodyPr>
          <a:lstStyle/>
          <a:p>
            <a:pPr marL="174625" indent="-174625">
              <a:buFont typeface="Arial" pitchFamily="34" charset="0"/>
              <a:buChar char="•"/>
            </a:pPr>
            <a:r>
              <a:rPr lang="en-US" sz="2700" dirty="0">
                <a:solidFill>
                  <a:srgbClr val="FF0000"/>
                </a:solidFill>
                <a:effectLst>
                  <a:outerShdw blurRad="38100" dist="38100" dir="2700000" algn="tl">
                    <a:srgbClr val="000000"/>
                  </a:outerShdw>
                </a:effectLst>
              </a:rPr>
              <a:t>1713-France cedes all of Acadia to Britain through the Treaty of Utrecht</a:t>
            </a:r>
            <a:r>
              <a:rPr lang="en-US" sz="2700" dirty="0"/>
              <a:t>. Under the terms of the Treaty, </a:t>
            </a:r>
            <a:r>
              <a:rPr lang="en-US" sz="2700" dirty="0">
                <a:solidFill>
                  <a:srgbClr val="FF0000"/>
                </a:solidFill>
                <a:effectLst>
                  <a:outerShdw blurRad="38100" dist="38100" dir="2700000" algn="tl">
                    <a:srgbClr val="000000"/>
                  </a:outerShdw>
                </a:effectLst>
              </a:rPr>
              <a:t>Acadians are permitted to leave within 1 yr and take all moveable possessions w/them</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ET=106YRS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7" name="TextBox 16"/>
          <p:cNvSpPr txBox="1"/>
          <p:nvPr/>
        </p:nvSpPr>
        <p:spPr>
          <a:xfrm>
            <a:off x="2209800" y="2090172"/>
            <a:ext cx="4724400" cy="2123658"/>
          </a:xfrm>
          <a:prstGeom prst="rect">
            <a:avLst/>
          </a:prstGeom>
          <a:solidFill>
            <a:schemeClr val="bg1"/>
          </a:solidFill>
        </p:spPr>
        <p:txBody>
          <a:bodyPr wrap="square" rtlCol="0">
            <a:spAutoFit/>
          </a:bodyPr>
          <a:lstStyle/>
          <a:p>
            <a:pPr algn="ctr"/>
            <a:r>
              <a:rPr lang="en-US" sz="6600" dirty="0"/>
              <a:t>BUT IS IT </a:t>
            </a:r>
          </a:p>
          <a:p>
            <a:pPr algn="ctr"/>
            <a:r>
              <a:rPr lang="en-US" sz="6600" dirty="0">
                <a:solidFill>
                  <a:srgbClr val="FF0000"/>
                </a:solidFill>
                <a:effectLst>
                  <a:outerShdw blurRad="38100" dist="38100" dir="2700000" algn="tl">
                    <a:srgbClr val="000000"/>
                  </a:outerShdw>
                </a:effectLst>
              </a:rPr>
              <a:t>TOO LATE</a:t>
            </a:r>
            <a:r>
              <a:rPr lang="en-US" sz="6600" dirty="0"/>
              <a:t>?</a:t>
            </a:r>
            <a:endParaRPr lang="en-US" sz="6600" dirty="0">
              <a:solidFill>
                <a:srgbClr val="FF0000"/>
              </a:solidFill>
              <a:effectLst>
                <a:outerShdw blurRad="38100" dist="38100" dir="2700000" algn="tl">
                  <a:srgbClr val="000000"/>
                </a:outerShdw>
              </a:effectLst>
            </a:endParaRPr>
          </a:p>
        </p:txBody>
      </p:sp>
      <p:sp>
        <p:nvSpPr>
          <p:cNvPr id="18" name="Slide Number Placeholder 17"/>
          <p:cNvSpPr>
            <a:spLocks noGrp="1"/>
          </p:cNvSpPr>
          <p:nvPr>
            <p:ph type="sldNum" sz="quarter" idx="12"/>
          </p:nvPr>
        </p:nvSpPr>
        <p:spPr/>
        <p:txBody>
          <a:bodyPr/>
          <a:lstStyle/>
          <a:p>
            <a:pPr>
              <a:defRPr/>
            </a:pPr>
            <a:fld id="{6D98560A-1953-4F77-869E-5D1EE0598C44}" type="slidenum">
              <a:rPr lang="en-US" smtClean="0"/>
              <a:pPr>
                <a:defRPr/>
              </a:pPr>
              <a:t>12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from="(-#ppt_w/2)" to="(#ppt_x)" calcmode="lin" valueType="num">
                                      <p:cBhvr>
                                        <p:cTn id="7" dur="600" fill="hold">
                                          <p:stCondLst>
                                            <p:cond delay="0"/>
                                          </p:stCondLst>
                                        </p:cTn>
                                        <p:tgtEl>
                                          <p:spTgt spid="17"/>
                                        </p:tgtEl>
                                        <p:attrNameLst>
                                          <p:attrName>ppt_x</p:attrName>
                                        </p:attrNameLst>
                                      </p:cBhvr>
                                    </p:anim>
                                    <p:anim from="0" to="-1.0" calcmode="lin" valueType="num">
                                      <p:cBhvr>
                                        <p:cTn id="8" dur="200" decel="50000" autoRev="1" fill="hold">
                                          <p:stCondLst>
                                            <p:cond delay="600"/>
                                          </p:stCondLst>
                                        </p:cTn>
                                        <p:tgtEl>
                                          <p:spTgt spid="17"/>
                                        </p:tgtEl>
                                        <p:attrNameLst>
                                          <p:attrName>xshear</p:attrName>
                                        </p:attrNameLst>
                                      </p:cBhvr>
                                    </p:anim>
                                    <p:animScale>
                                      <p:cBhvr>
                                        <p:cTn id="9" dur="200" decel="100000" autoRev="1" fill="hold">
                                          <p:stCondLst>
                                            <p:cond delay="600"/>
                                          </p:stCondLst>
                                        </p:cTn>
                                        <p:tgtEl>
                                          <p:spTgt spid="17"/>
                                        </p:tgtEl>
                                      </p:cBhvr>
                                      <p:from x="100000" y="100000"/>
                                      <p:to x="80000" y="100000"/>
                                    </p:animScale>
                                    <p:anim by="(#ppt_h/3+#ppt_w*0.1)" calcmode="lin" valueType="num">
                                      <p:cBhvr additive="sum">
                                        <p:cTn id="10" dur="200" decel="100000" autoRev="1" fill="hold">
                                          <p:stCondLst>
                                            <p:cond delay="600"/>
                                          </p:stCondLst>
                                        </p:cTn>
                                        <p:tgtEl>
                                          <p:spTgt spid="17"/>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wipe(left)">
                                      <p:cBhvr>
                                        <p:cTn id="15"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8-ACADIA: 1710-1726 </a:t>
            </a:r>
            <a:r>
              <a:rPr lang="en-US" b="0" dirty="0"/>
              <a:t>(16)</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Port</a:t>
              </a:r>
            </a:p>
            <a:p>
              <a:pPr algn="ctr"/>
              <a:r>
                <a:rPr lang="en-US" b="1" dirty="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815882"/>
          </a:xfrm>
          <a:prstGeom prst="rect">
            <a:avLst/>
          </a:prstGeom>
        </p:spPr>
        <p:txBody>
          <a:bodyPr wrap="square">
            <a:spAutoFit/>
          </a:bodyPr>
          <a:lstStyle/>
          <a:p>
            <a:pPr marL="174625" indent="-174625">
              <a:buFont typeface="Arial" pitchFamily="34" charset="0"/>
              <a:buChar char="•"/>
            </a:pPr>
            <a:r>
              <a:rPr lang="en-US" sz="2800" dirty="0"/>
              <a:t>Furthermore, </a:t>
            </a:r>
            <a:r>
              <a:rPr lang="en-US" sz="2800" dirty="0">
                <a:solidFill>
                  <a:srgbClr val="FF0000"/>
                </a:solidFill>
                <a:effectLst>
                  <a:outerShdw blurRad="38100" dist="38100" dir="2700000" algn="tl">
                    <a:srgbClr val="000000"/>
                  </a:outerShdw>
                </a:effectLst>
              </a:rPr>
              <a:t>those who stay</a:t>
            </a:r>
            <a:r>
              <a:rPr lang="en-US" sz="2800" dirty="0"/>
              <a:t>, </a:t>
            </a:r>
            <a:r>
              <a:rPr lang="en-US" sz="2800" dirty="0">
                <a:solidFill>
                  <a:srgbClr val="FF0000"/>
                </a:solidFill>
                <a:effectLst>
                  <a:outerShdw blurRad="38100" dist="38100" dir="2700000" algn="tl">
                    <a:srgbClr val="000000"/>
                  </a:outerShdw>
                </a:effectLst>
              </a:rPr>
              <a:t>supposedly</a:t>
            </a:r>
            <a:r>
              <a:rPr lang="en-US" sz="2800" dirty="0"/>
              <a:t>, are </a:t>
            </a:r>
            <a:r>
              <a:rPr lang="en-US" sz="2800" dirty="0">
                <a:solidFill>
                  <a:srgbClr val="FF0000"/>
                </a:solidFill>
                <a:effectLst>
                  <a:outerShdw blurRad="38100" dist="38100" dir="2700000" algn="tl">
                    <a:srgbClr val="000000"/>
                  </a:outerShdw>
                </a:effectLst>
              </a:rPr>
              <a:t>guaranteed religious freedom &amp; full title </a:t>
            </a:r>
            <a:r>
              <a:rPr lang="en-US" sz="2800" dirty="0"/>
              <a:t>to their lands &amp; possessions if they take the dreaded oath of allegiance to the Crown</a:t>
            </a:r>
          </a:p>
          <a:p>
            <a:pPr marL="174625" indent="-174625">
              <a:buFont typeface="Arial" pitchFamily="34" charset="0"/>
              <a:buChar char="•"/>
            </a:pPr>
            <a:endParaRPr lang="en-US" sz="2800" dirty="0"/>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ET=106YRS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7" name="Slide Number Placeholder 16"/>
          <p:cNvSpPr>
            <a:spLocks noGrp="1"/>
          </p:cNvSpPr>
          <p:nvPr>
            <p:ph type="sldNum" sz="quarter" idx="12"/>
          </p:nvPr>
        </p:nvSpPr>
        <p:spPr/>
        <p:txBody>
          <a:bodyPr/>
          <a:lstStyle/>
          <a:p>
            <a:pPr>
              <a:defRPr/>
            </a:pPr>
            <a:fld id="{6D98560A-1953-4F77-869E-5D1EE0598C44}" type="slidenum">
              <a:rPr lang="en-US" smtClean="0"/>
              <a:pPr>
                <a:defRPr/>
              </a:pPr>
              <a:t>13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8-ACADIA: 1710-1726 </a:t>
            </a:r>
            <a:r>
              <a:rPr lang="en-US" b="0" dirty="0"/>
              <a:t>(16)</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Port</a:t>
              </a:r>
            </a:p>
            <a:p>
              <a:pPr algn="ctr"/>
              <a:r>
                <a:rPr lang="en-US" b="1" dirty="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pPr marL="174625" indent="-174625">
              <a:buFont typeface="Arial" pitchFamily="34" charset="0"/>
              <a:buChar char="•"/>
            </a:pPr>
            <a:r>
              <a:rPr lang="en-US" sz="2800" dirty="0">
                <a:solidFill>
                  <a:srgbClr val="FF0000"/>
                </a:solidFill>
                <a:effectLst>
                  <a:outerShdw blurRad="38100" dist="38100" dir="2700000" algn="tl">
                    <a:srgbClr val="000000"/>
                  </a:outerShdw>
                </a:effectLst>
              </a:rPr>
              <a:t>Acadians foolishly believe </a:t>
            </a:r>
            <a:r>
              <a:rPr lang="en-US" sz="2700" dirty="0"/>
              <a:t>that British occupation this time will be like all past occupations and that </a:t>
            </a:r>
            <a:r>
              <a:rPr lang="en-US" sz="2800" dirty="0">
                <a:solidFill>
                  <a:srgbClr val="FF0000"/>
                </a:solidFill>
                <a:effectLst>
                  <a:outerShdw blurRad="38100" dist="38100" dir="2700000" algn="tl">
                    <a:srgbClr val="000000"/>
                  </a:outerShdw>
                </a:effectLst>
              </a:rPr>
              <a:t>French rule will ultimately be restored</a:t>
            </a:r>
            <a:endParaRPr lang="en-US" sz="2800" dirty="0"/>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ET=106YRS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8" name="Rectangle 17"/>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7" name="Slide Number Placeholder 16"/>
          <p:cNvSpPr>
            <a:spLocks noGrp="1"/>
          </p:cNvSpPr>
          <p:nvPr>
            <p:ph type="sldNum" sz="quarter" idx="12"/>
          </p:nvPr>
        </p:nvSpPr>
        <p:spPr/>
        <p:txBody>
          <a:bodyPr/>
          <a:lstStyle/>
          <a:p>
            <a:pPr>
              <a:defRPr/>
            </a:pPr>
            <a:fld id="{6D98560A-1953-4F77-869E-5D1EE0598C44}" type="slidenum">
              <a:rPr lang="en-US" smtClean="0"/>
              <a:pPr>
                <a:defRPr/>
              </a:pPr>
              <a:t>14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8-ACADIA: 1710-1726 </a:t>
            </a:r>
            <a:r>
              <a:rPr lang="en-US" b="0" dirty="0"/>
              <a:t>(16)</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Port</a:t>
              </a:r>
            </a:p>
            <a:p>
              <a:pPr algn="ctr"/>
              <a:r>
                <a:rPr lang="en-US" b="1" dirty="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pPr marL="173038" indent="-173038">
              <a:spcAft>
                <a:spcPts val="600"/>
              </a:spcAft>
              <a:buFont typeface="Arial" pitchFamily="34" charset="0"/>
              <a:buChar char="•"/>
            </a:pPr>
            <a:r>
              <a:rPr lang="en-US" sz="2800" dirty="0">
                <a:solidFill>
                  <a:srgbClr val="FF0000"/>
                </a:solidFill>
                <a:effectLst>
                  <a:outerShdw blurRad="38100" dist="38100" dir="2700000" algn="tl">
                    <a:srgbClr val="000000"/>
                  </a:outerShdw>
                </a:effectLst>
              </a:rPr>
              <a:t>Governor of Nova Scotia </a:t>
            </a:r>
            <a:r>
              <a:rPr lang="en-US" sz="2800" dirty="0"/>
              <a:t>writes to his </a:t>
            </a:r>
            <a:r>
              <a:rPr lang="en-US" sz="2800" u="sng" dirty="0">
                <a:solidFill>
                  <a:srgbClr val="FF0000"/>
                </a:solidFill>
                <a:effectLst>
                  <a:outerShdw blurRad="38100" dist="38100" dir="2700000" algn="tl">
                    <a:srgbClr val="000000"/>
                  </a:outerShdw>
                </a:effectLst>
              </a:rPr>
              <a:t>superiors in London </a:t>
            </a:r>
            <a:r>
              <a:rPr lang="en-US" sz="2800" dirty="0"/>
              <a:t>on November 24, 1714 </a:t>
            </a:r>
            <a:r>
              <a:rPr lang="en-US" sz="2800" dirty="0">
                <a:solidFill>
                  <a:srgbClr val="FF0000"/>
                </a:solidFill>
                <a:effectLst>
                  <a:outerShdw blurRad="38100" dist="38100" dir="2700000" algn="tl">
                    <a:srgbClr val="000000"/>
                  </a:outerShdw>
                </a:effectLst>
              </a:rPr>
              <a:t>regarding the dilemma the British faced…</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ET=106YRS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8" name="Rectangle 17"/>
          <p:cNvSpPr/>
          <p:nvPr/>
        </p:nvSpPr>
        <p:spPr>
          <a:xfrm>
            <a:off x="1066800" y="762000"/>
            <a:ext cx="7010400" cy="4673074"/>
          </a:xfrm>
          <a:prstGeom prst="rect">
            <a:avLst/>
          </a:prstGeom>
          <a:solidFill>
            <a:srgbClr val="FFC000"/>
          </a:solidFill>
          <a:ln w="3175">
            <a:solidFill>
              <a:schemeClr val="tx1"/>
            </a:solidFill>
          </a:ln>
        </p:spPr>
        <p:txBody>
          <a:bodyPr wrap="square">
            <a:spAutoFit/>
          </a:bodyPr>
          <a:lstStyle/>
          <a:p>
            <a:pPr algn="ctr">
              <a:lnSpc>
                <a:spcPts val="4500"/>
              </a:lnSpc>
              <a:spcBef>
                <a:spcPts val="1200"/>
              </a:spcBef>
              <a:spcAft>
                <a:spcPts val="1200"/>
              </a:spcAft>
            </a:pPr>
            <a:r>
              <a:rPr lang="en-US" sz="3200" dirty="0"/>
              <a:t>"</a:t>
            </a:r>
            <a:r>
              <a:rPr lang="en-US" sz="3200" u="sng" dirty="0"/>
              <a:t>One hundred of the Acadians </a:t>
            </a:r>
            <a:r>
              <a:rPr lang="en-US" sz="3200" dirty="0"/>
              <a:t>(who) were born upon this continent &amp; are perfectly at home in the woods, (and) can march upon snowshoes &amp; understand the use of birch canoes, </a:t>
            </a:r>
            <a:r>
              <a:rPr lang="en-US" sz="3200" u="sng" dirty="0"/>
              <a:t>are of more value and service than five times their number</a:t>
            </a:r>
            <a:r>
              <a:rPr lang="en-US" sz="3200" dirty="0"/>
              <a:t> of raw men newly arrived from Europe.”</a:t>
            </a:r>
          </a:p>
        </p:txBody>
      </p:sp>
      <p:sp>
        <p:nvSpPr>
          <p:cNvPr id="19" name="Slide Number Placeholder 18"/>
          <p:cNvSpPr>
            <a:spLocks noGrp="1"/>
          </p:cNvSpPr>
          <p:nvPr>
            <p:ph type="sldNum" sz="quarter" idx="12"/>
          </p:nvPr>
        </p:nvSpPr>
        <p:spPr/>
        <p:txBody>
          <a:bodyPr/>
          <a:lstStyle/>
          <a:p>
            <a:pPr>
              <a:defRPr/>
            </a:pPr>
            <a:fld id="{6D98560A-1953-4F77-869E-5D1EE0598C44}" type="slidenum">
              <a:rPr lang="en-US" smtClean="0"/>
              <a:pPr>
                <a:defRPr/>
              </a:pPr>
              <a:t>15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par>
                          <p:cTn id="8" fill="hold">
                            <p:stCondLst>
                              <p:cond delay="1000"/>
                            </p:stCondLst>
                            <p:childTnLst>
                              <p:par>
                                <p:cTn id="9" presetID="53"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1000" fill="hold"/>
                                        <p:tgtEl>
                                          <p:spTgt spid="18"/>
                                        </p:tgtEl>
                                        <p:attrNameLst>
                                          <p:attrName>ppt_w</p:attrName>
                                        </p:attrNameLst>
                                      </p:cBhvr>
                                      <p:tavLst>
                                        <p:tav tm="0">
                                          <p:val>
                                            <p:fltVal val="0"/>
                                          </p:val>
                                        </p:tav>
                                        <p:tav tm="100000">
                                          <p:val>
                                            <p:strVal val="#ppt_w"/>
                                          </p:val>
                                        </p:tav>
                                      </p:tavLst>
                                    </p:anim>
                                    <p:anim calcmode="lin" valueType="num">
                                      <p:cBhvr>
                                        <p:cTn id="12" dur="1000" fill="hold"/>
                                        <p:tgtEl>
                                          <p:spTgt spid="18"/>
                                        </p:tgtEl>
                                        <p:attrNameLst>
                                          <p:attrName>ppt_h</p:attrName>
                                        </p:attrNameLst>
                                      </p:cBhvr>
                                      <p:tavLst>
                                        <p:tav tm="0">
                                          <p:val>
                                            <p:fltVal val="0"/>
                                          </p:val>
                                        </p:tav>
                                        <p:tav tm="100000">
                                          <p:val>
                                            <p:strVal val="#ppt_h"/>
                                          </p:val>
                                        </p:tav>
                                      </p:tavLst>
                                    </p:anim>
                                    <p:animEffect transition="in" filter="fade">
                                      <p:cBhvr>
                                        <p:cTn id="13" dur="10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18" grpId="0" animBg="1"/>
      <p:bldP spid="1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8-ACADIA: 1710-1726 </a:t>
            </a:r>
            <a:r>
              <a:rPr lang="en-US" b="0" dirty="0"/>
              <a:t>(16)</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Port</a:t>
              </a:r>
            </a:p>
            <a:p>
              <a:pPr algn="ctr"/>
              <a:r>
                <a:rPr lang="en-US" b="1" dirty="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954107"/>
          </a:xfrm>
          <a:prstGeom prst="rect">
            <a:avLst/>
          </a:prstGeom>
        </p:spPr>
        <p:txBody>
          <a:bodyPr wrap="square">
            <a:spAutoFit/>
          </a:bodyPr>
          <a:lstStyle/>
          <a:p>
            <a:pPr marL="173038" indent="-173038">
              <a:spcAft>
                <a:spcPts val="600"/>
              </a:spcAft>
              <a:buFont typeface="Arial" pitchFamily="34" charset="0"/>
              <a:buChar char="•"/>
            </a:pPr>
            <a:r>
              <a:rPr lang="en-US" sz="2800" dirty="0">
                <a:solidFill>
                  <a:srgbClr val="FF0000"/>
                </a:solidFill>
                <a:effectLst>
                  <a:outerShdw blurRad="38100" dist="38100" dir="2700000" algn="tl">
                    <a:srgbClr val="000000"/>
                  </a:outerShdw>
                </a:effectLst>
              </a:rPr>
              <a:t>Governor of Nova Scotia </a:t>
            </a:r>
            <a:r>
              <a:rPr lang="en-US" sz="2800" dirty="0"/>
              <a:t>also </a:t>
            </a:r>
            <a:r>
              <a:rPr lang="en-US" sz="2800" dirty="0">
                <a:solidFill>
                  <a:srgbClr val="FF0000"/>
                </a:solidFill>
                <a:effectLst>
                  <a:outerShdw blurRad="38100" dist="38100" dir="2700000" algn="tl">
                    <a:srgbClr val="000000"/>
                  </a:outerShdw>
                </a:effectLst>
              </a:rPr>
              <a:t>wrote to his </a:t>
            </a:r>
            <a:r>
              <a:rPr lang="en-US" sz="2800" u="sng" dirty="0">
                <a:solidFill>
                  <a:srgbClr val="FF0000"/>
                </a:solidFill>
                <a:effectLst>
                  <a:outerShdw blurRad="38100" dist="38100" dir="2700000" algn="tl">
                    <a:srgbClr val="000000"/>
                  </a:outerShdw>
                </a:effectLst>
              </a:rPr>
              <a:t>Board of Trade </a:t>
            </a:r>
            <a:r>
              <a:rPr lang="en-US" sz="2800" dirty="0"/>
              <a:t>in London regarding the </a:t>
            </a:r>
            <a:r>
              <a:rPr lang="en-US" sz="2800" dirty="0">
                <a:solidFill>
                  <a:srgbClr val="FF0000"/>
                </a:solidFill>
                <a:effectLst>
                  <a:outerShdw blurRad="38100" dist="38100" dir="2700000" algn="tl">
                    <a:srgbClr val="000000"/>
                  </a:outerShdw>
                </a:effectLst>
              </a:rPr>
              <a:t>dilemma the British faced</a:t>
            </a:r>
            <a:r>
              <a:rPr lang="en-US" sz="2800" dirty="0"/>
              <a:t>…</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ET=106YRS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8" name="Rectangle 17"/>
          <p:cNvSpPr/>
          <p:nvPr/>
        </p:nvSpPr>
        <p:spPr>
          <a:xfrm>
            <a:off x="1066800" y="609600"/>
            <a:ext cx="7010400" cy="4913525"/>
          </a:xfrm>
          <a:prstGeom prst="rect">
            <a:avLst/>
          </a:prstGeom>
          <a:solidFill>
            <a:srgbClr val="FFC000"/>
          </a:solidFill>
          <a:ln w="3175">
            <a:solidFill>
              <a:schemeClr val="tx1"/>
            </a:solidFill>
          </a:ln>
        </p:spPr>
        <p:txBody>
          <a:bodyPr wrap="square">
            <a:spAutoFit/>
          </a:bodyPr>
          <a:lstStyle/>
          <a:p>
            <a:pPr algn="ctr">
              <a:lnSpc>
                <a:spcPts val="4200"/>
              </a:lnSpc>
              <a:spcBef>
                <a:spcPts val="1200"/>
              </a:spcBef>
              <a:spcAft>
                <a:spcPts val="1200"/>
              </a:spcAft>
            </a:pPr>
            <a:r>
              <a:rPr lang="en-US" sz="3200" dirty="0"/>
              <a:t>"The </a:t>
            </a:r>
            <a:r>
              <a:rPr lang="en-US" sz="3200" u="sng" dirty="0"/>
              <a:t>removal of (the Acadians) </a:t>
            </a:r>
            <a:r>
              <a:rPr lang="en-US" sz="3200" dirty="0"/>
              <a:t>and their cattle…would be a great addition to (some other) new colony</a:t>
            </a:r>
            <a:r>
              <a:rPr lang="en-US" sz="3200" u="sng" dirty="0"/>
              <a:t>, but it would wholly ruin Nova Scotia</a:t>
            </a:r>
            <a:r>
              <a:rPr lang="en-US" sz="3200" dirty="0"/>
              <a:t> unless supplied by a British colony, which could not be done in several </a:t>
            </a:r>
            <a:r>
              <a:rPr lang="en-US" sz="3200" dirty="0" smtClean="0"/>
              <a:t>years. So, the </a:t>
            </a:r>
            <a:r>
              <a:rPr lang="en-US" sz="3200" u="sng" dirty="0"/>
              <a:t>Acadians with their stocks of cattle remaining here is very much for the advantage of the Crown</a:t>
            </a:r>
            <a:r>
              <a:rPr lang="en-US" sz="3200" dirty="0"/>
              <a:t>."</a:t>
            </a:r>
          </a:p>
        </p:txBody>
      </p:sp>
      <p:sp>
        <p:nvSpPr>
          <p:cNvPr id="19" name="Slide Number Placeholder 18"/>
          <p:cNvSpPr>
            <a:spLocks noGrp="1"/>
          </p:cNvSpPr>
          <p:nvPr>
            <p:ph type="sldNum" sz="quarter" idx="12"/>
          </p:nvPr>
        </p:nvSpPr>
        <p:spPr/>
        <p:txBody>
          <a:bodyPr/>
          <a:lstStyle/>
          <a:p>
            <a:pPr>
              <a:defRPr/>
            </a:pPr>
            <a:fld id="{6D98560A-1953-4F77-869E-5D1EE0598C44}" type="slidenum">
              <a:rPr lang="en-US" smtClean="0"/>
              <a:pPr>
                <a:defRPr/>
              </a:pPr>
              <a:t>16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par>
                          <p:cTn id="8" fill="hold">
                            <p:stCondLst>
                              <p:cond delay="1000"/>
                            </p:stCondLst>
                            <p:childTnLst>
                              <p:par>
                                <p:cTn id="9" presetID="53"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1000" fill="hold"/>
                                        <p:tgtEl>
                                          <p:spTgt spid="18"/>
                                        </p:tgtEl>
                                        <p:attrNameLst>
                                          <p:attrName>ppt_w</p:attrName>
                                        </p:attrNameLst>
                                      </p:cBhvr>
                                      <p:tavLst>
                                        <p:tav tm="0">
                                          <p:val>
                                            <p:fltVal val="0"/>
                                          </p:val>
                                        </p:tav>
                                        <p:tav tm="100000">
                                          <p:val>
                                            <p:strVal val="#ppt_w"/>
                                          </p:val>
                                        </p:tav>
                                      </p:tavLst>
                                    </p:anim>
                                    <p:anim calcmode="lin" valueType="num">
                                      <p:cBhvr>
                                        <p:cTn id="12" dur="1000" fill="hold"/>
                                        <p:tgtEl>
                                          <p:spTgt spid="18"/>
                                        </p:tgtEl>
                                        <p:attrNameLst>
                                          <p:attrName>ppt_h</p:attrName>
                                        </p:attrNameLst>
                                      </p:cBhvr>
                                      <p:tavLst>
                                        <p:tav tm="0">
                                          <p:val>
                                            <p:fltVal val="0"/>
                                          </p:val>
                                        </p:tav>
                                        <p:tav tm="100000">
                                          <p:val>
                                            <p:strVal val="#ppt_h"/>
                                          </p:val>
                                        </p:tav>
                                      </p:tavLst>
                                    </p:anim>
                                    <p:animEffect transition="in" filter="fade">
                                      <p:cBhvr>
                                        <p:cTn id="13" dur="10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18" grpId="0" animBg="1"/>
      <p:bldP spid="1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8-ACADIA: 1710-1726 </a:t>
            </a:r>
            <a:r>
              <a:rPr lang="en-US" b="0" dirty="0"/>
              <a:t>(16)</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Port</a:t>
              </a:r>
            </a:p>
            <a:p>
              <a:pPr algn="ctr"/>
              <a:r>
                <a:rPr lang="en-US" b="1" dirty="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pPr marL="174625" indent="-174625">
              <a:buFont typeface="Arial" pitchFamily="34" charset="0"/>
              <a:buChar char="•"/>
            </a:pPr>
            <a:r>
              <a:rPr lang="en-US" sz="2800" dirty="0">
                <a:solidFill>
                  <a:srgbClr val="FF0000"/>
                </a:solidFill>
                <a:effectLst>
                  <a:outerShdw blurRad="38100" dist="38100" dir="2700000" algn="tl">
                    <a:srgbClr val="000000"/>
                  </a:outerShdw>
                </a:effectLst>
              </a:rPr>
              <a:t>1717 - Acadians provide their list of demands </a:t>
            </a:r>
            <a:r>
              <a:rPr lang="en-US" sz="2800" dirty="0"/>
              <a:t>if they would accept British rule (</a:t>
            </a:r>
            <a:r>
              <a:rPr lang="en-US" sz="2800" dirty="0">
                <a:solidFill>
                  <a:srgbClr val="FF0000"/>
                </a:solidFill>
                <a:effectLst>
                  <a:outerShdw blurRad="38100" dist="38100" dir="2700000" algn="tl">
                    <a:srgbClr val="000000"/>
                  </a:outerShdw>
                </a:effectLst>
              </a:rPr>
              <a:t>assuming English occupation would be short-lived</a:t>
            </a:r>
            <a:r>
              <a:rPr lang="en-US" sz="2800" dirty="0"/>
              <a:t>):</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ET=106YRS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7" name="Slide Number Placeholder 16"/>
          <p:cNvSpPr>
            <a:spLocks noGrp="1"/>
          </p:cNvSpPr>
          <p:nvPr>
            <p:ph type="sldNum" sz="quarter" idx="12"/>
          </p:nvPr>
        </p:nvSpPr>
        <p:spPr/>
        <p:txBody>
          <a:bodyPr/>
          <a:lstStyle/>
          <a:p>
            <a:pPr>
              <a:defRPr/>
            </a:pPr>
            <a:fld id="{6D98560A-1953-4F77-869E-5D1EE0598C44}" type="slidenum">
              <a:rPr lang="en-US" smtClean="0"/>
              <a:pPr>
                <a:defRPr/>
              </a:pPr>
              <a:t>17</a:t>
            </a:fld>
            <a:endParaRPr lang="en-US" dirty="0"/>
          </a:p>
        </p:txBody>
      </p:sp>
      <p:sp>
        <p:nvSpPr>
          <p:cNvPr id="18" name="Rectangle 17"/>
          <p:cNvSpPr/>
          <p:nvPr/>
        </p:nvSpPr>
        <p:spPr>
          <a:xfrm>
            <a:off x="1066800" y="751110"/>
            <a:ext cx="7010400" cy="4493538"/>
          </a:xfrm>
          <a:prstGeom prst="rect">
            <a:avLst/>
          </a:prstGeom>
          <a:solidFill>
            <a:srgbClr val="FFFF00"/>
          </a:solidFill>
          <a:ln w="3175">
            <a:solidFill>
              <a:schemeClr val="tx1"/>
            </a:solidFill>
          </a:ln>
        </p:spPr>
        <p:txBody>
          <a:bodyPr wrap="square">
            <a:spAutoFit/>
          </a:bodyPr>
          <a:lstStyle/>
          <a:p>
            <a:pPr marL="457200" indent="-457200">
              <a:spcBef>
                <a:spcPts val="600"/>
              </a:spcBef>
              <a:spcAft>
                <a:spcPts val="1200"/>
              </a:spcAft>
              <a:buAutoNum type="arabicParenR"/>
            </a:pPr>
            <a:r>
              <a:rPr lang="en-US" sz="3200" dirty="0">
                <a:solidFill>
                  <a:srgbClr val="FF0000"/>
                </a:solidFill>
                <a:effectLst>
                  <a:outerShdw blurRad="38100" dist="38100" dir="2700000" algn="tl">
                    <a:srgbClr val="000000"/>
                  </a:outerShdw>
                </a:effectLst>
              </a:rPr>
              <a:t>Religious Freedom – Catholicism</a:t>
            </a:r>
            <a:endParaRPr lang="en-US" sz="3200" dirty="0"/>
          </a:p>
          <a:p>
            <a:pPr marL="457200" indent="-457200">
              <a:spcBef>
                <a:spcPts val="600"/>
              </a:spcBef>
              <a:spcAft>
                <a:spcPts val="1200"/>
              </a:spcAft>
              <a:buAutoNum type="arabicParenR"/>
            </a:pPr>
            <a:r>
              <a:rPr lang="en-US" sz="3200" dirty="0">
                <a:solidFill>
                  <a:srgbClr val="FF0000"/>
                </a:solidFill>
                <a:effectLst>
                  <a:outerShdw blurRad="38100" dist="38100" dir="2700000" algn="tl">
                    <a:srgbClr val="000000"/>
                  </a:outerShdw>
                </a:effectLst>
              </a:rPr>
              <a:t>Guaranteed neutrality </a:t>
            </a:r>
            <a:r>
              <a:rPr lang="en-US" sz="3200" dirty="0"/>
              <a:t>in case future Franco-English colonial wars </a:t>
            </a:r>
            <a:r>
              <a:rPr lang="en-US" sz="3200" dirty="0">
                <a:solidFill>
                  <a:srgbClr val="FF0000"/>
                </a:solidFill>
                <a:effectLst>
                  <a:outerShdw blurRad="38100" dist="38100" dir="2700000" algn="tl">
                    <a:srgbClr val="000000"/>
                  </a:outerShdw>
                </a:effectLst>
              </a:rPr>
              <a:t>in order to avoid retributive raids </a:t>
            </a:r>
            <a:r>
              <a:rPr lang="en-US" sz="3200" dirty="0"/>
              <a:t>by local French-allied 1</a:t>
            </a:r>
            <a:r>
              <a:rPr lang="en-US" sz="3200" baseline="30000" dirty="0"/>
              <a:t>st</a:t>
            </a:r>
            <a:r>
              <a:rPr lang="en-US" sz="3200" dirty="0"/>
              <a:t> People</a:t>
            </a:r>
          </a:p>
          <a:p>
            <a:pPr marL="457200" indent="-457200">
              <a:spcBef>
                <a:spcPts val="600"/>
              </a:spcBef>
              <a:spcAft>
                <a:spcPts val="1200"/>
              </a:spcAft>
              <a:buAutoNum type="arabicParenR"/>
            </a:pPr>
            <a:r>
              <a:rPr lang="en-US" sz="3200" dirty="0">
                <a:solidFill>
                  <a:srgbClr val="FF0000"/>
                </a:solidFill>
                <a:effectLst>
                  <a:outerShdw blurRad="38100" dist="38100" dir="2700000" algn="tl">
                    <a:srgbClr val="000000"/>
                  </a:outerShdw>
                </a:effectLst>
              </a:rPr>
              <a:t>Recognition </a:t>
            </a:r>
            <a:r>
              <a:rPr lang="en-US" sz="3200" dirty="0"/>
              <a:t>by the colonial gov’t that the </a:t>
            </a:r>
            <a:r>
              <a:rPr lang="en-US" sz="3200" dirty="0">
                <a:solidFill>
                  <a:srgbClr val="FF0000"/>
                </a:solidFill>
                <a:effectLst>
                  <a:outerShdw blurRad="38100" dist="38100" dir="2700000" algn="tl">
                    <a:srgbClr val="000000"/>
                  </a:outerShdw>
                </a:effectLst>
              </a:rPr>
              <a:t>Acadians are now, in fact, a distinct community – a distinct people</a:t>
            </a:r>
            <a:endParaRPr lang="en-US" sz="3200" dirty="0"/>
          </a:p>
        </p:txBody>
      </p:sp>
      <p:sp>
        <p:nvSpPr>
          <p:cNvPr id="19" name="TextBox 18"/>
          <p:cNvSpPr txBox="1"/>
          <p:nvPr/>
        </p:nvSpPr>
        <p:spPr>
          <a:xfrm>
            <a:off x="0" y="1859340"/>
            <a:ext cx="9144000" cy="3139321"/>
          </a:xfrm>
          <a:prstGeom prst="rect">
            <a:avLst/>
          </a:prstGeom>
          <a:solidFill>
            <a:schemeClr val="bg1"/>
          </a:solidFill>
        </p:spPr>
        <p:txBody>
          <a:bodyPr wrap="square" rtlCol="0">
            <a:spAutoFit/>
          </a:bodyPr>
          <a:lstStyle/>
          <a:p>
            <a:pPr algn="ctr"/>
            <a:r>
              <a:rPr lang="en-US" sz="6600" dirty="0"/>
              <a:t>So, let us look at how the Acadians have evolved from French to Acadian…</a:t>
            </a:r>
            <a:endParaRPr lang="en-US" sz="66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fltVal val="0"/>
                                          </p:val>
                                        </p:tav>
                                        <p:tav tm="100000">
                                          <p:val>
                                            <p:strVal val="#ppt_w"/>
                                          </p:val>
                                        </p:tav>
                                      </p:tavLst>
                                    </p:anim>
                                    <p:anim calcmode="lin" valueType="num">
                                      <p:cBhvr>
                                        <p:cTn id="13" dur="1000" fill="hold"/>
                                        <p:tgtEl>
                                          <p:spTgt spid="18"/>
                                        </p:tgtEl>
                                        <p:attrNameLst>
                                          <p:attrName>ppt_h</p:attrName>
                                        </p:attrNameLst>
                                      </p:cBhvr>
                                      <p:tavLst>
                                        <p:tav tm="0">
                                          <p:val>
                                            <p:fltVal val="0"/>
                                          </p:val>
                                        </p:tav>
                                        <p:tav tm="100000">
                                          <p:val>
                                            <p:strVal val="#ppt_h"/>
                                          </p:val>
                                        </p:tav>
                                      </p:tavLst>
                                    </p:anim>
                                    <p:animEffect transition="in" filter="fade">
                                      <p:cBhvr>
                                        <p:cTn id="14" dur="1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34"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from="(-#ppt_w/2)" to="(#ppt_x)" calcmode="lin" valueType="num">
                                      <p:cBhvr>
                                        <p:cTn id="19" dur="600" fill="hold">
                                          <p:stCondLst>
                                            <p:cond delay="0"/>
                                          </p:stCondLst>
                                        </p:cTn>
                                        <p:tgtEl>
                                          <p:spTgt spid="19"/>
                                        </p:tgtEl>
                                        <p:attrNameLst>
                                          <p:attrName>ppt_x</p:attrName>
                                        </p:attrNameLst>
                                      </p:cBhvr>
                                    </p:anim>
                                    <p:anim from="0" to="-1.0" calcmode="lin" valueType="num">
                                      <p:cBhvr>
                                        <p:cTn id="20" dur="200" decel="50000" autoRev="1" fill="hold">
                                          <p:stCondLst>
                                            <p:cond delay="600"/>
                                          </p:stCondLst>
                                        </p:cTn>
                                        <p:tgtEl>
                                          <p:spTgt spid="19"/>
                                        </p:tgtEl>
                                        <p:attrNameLst>
                                          <p:attrName>xshear</p:attrName>
                                        </p:attrNameLst>
                                      </p:cBhvr>
                                    </p:anim>
                                    <p:animScale>
                                      <p:cBhvr>
                                        <p:cTn id="21" dur="200" decel="100000" autoRev="1" fill="hold">
                                          <p:stCondLst>
                                            <p:cond delay="600"/>
                                          </p:stCondLst>
                                        </p:cTn>
                                        <p:tgtEl>
                                          <p:spTgt spid="19"/>
                                        </p:tgtEl>
                                      </p:cBhvr>
                                      <p:from x="100000" y="100000"/>
                                      <p:to x="80000" y="100000"/>
                                    </p:animScale>
                                    <p:anim by="(#ppt_h/3+#ppt_w*0.1)" calcmode="lin" valueType="num">
                                      <p:cBhvr additive="sum">
                                        <p:cTn id="22" dur="200" decel="100000" autoRev="1" fill="hold">
                                          <p:stCondLst>
                                            <p:cond delay="600"/>
                                          </p:stCondLst>
                                        </p:cTn>
                                        <p:tgtEl>
                                          <p:spTgt spid="19"/>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Box 2"/>
          <p:cNvSpPr txBox="1"/>
          <p:nvPr/>
        </p:nvSpPr>
        <p:spPr>
          <a:xfrm>
            <a:off x="0" y="2875002"/>
            <a:ext cx="9144000" cy="1107996"/>
          </a:xfrm>
          <a:prstGeom prst="rect">
            <a:avLst/>
          </a:prstGeom>
          <a:solidFill>
            <a:schemeClr val="bg1"/>
          </a:solidFill>
        </p:spPr>
        <p:txBody>
          <a:bodyPr wrap="square" rtlCol="0">
            <a:spAutoFit/>
          </a:bodyPr>
          <a:lstStyle/>
          <a:p>
            <a:pPr algn="ctr"/>
            <a:r>
              <a:rPr lang="en-US" sz="6600" dirty="0"/>
              <a:t>Start of new material</a:t>
            </a:r>
            <a:endParaRPr lang="en-US" sz="6600" dirty="0">
              <a:solidFill>
                <a:srgbClr val="FF0000"/>
              </a:solidFill>
              <a:effectLst>
                <a:outerShdw blurRad="38100" dist="38100" dir="2700000" algn="tl">
                  <a:srgbClr val="000000"/>
                </a:outerShdw>
              </a:effectLst>
            </a:endParaRPr>
          </a:p>
        </p:txBody>
      </p:sp>
      <p:sp>
        <p:nvSpPr>
          <p:cNvPr id="4" name="Slide Number Placeholder 3"/>
          <p:cNvSpPr>
            <a:spLocks noGrp="1"/>
          </p:cNvSpPr>
          <p:nvPr>
            <p:ph type="sldNum" sz="quarter" idx="12"/>
          </p:nvPr>
        </p:nvSpPr>
        <p:spPr/>
        <p:txBody>
          <a:bodyPr/>
          <a:lstStyle/>
          <a:p>
            <a:pPr>
              <a:defRPr/>
            </a:pPr>
            <a:fld id="{6D98560A-1953-4F77-869E-5D1EE0598C44}" type="slidenum">
              <a:rPr lang="en-US" smtClean="0"/>
              <a:pPr>
                <a:defRPr/>
              </a:pPr>
              <a:t>18</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from="(-#ppt_w/2)" to="(#ppt_x)" calcmode="lin" valueType="num">
                                      <p:cBhvr>
                                        <p:cTn id="7" dur="600" fill="hold">
                                          <p:stCondLst>
                                            <p:cond delay="0"/>
                                          </p:stCondLst>
                                        </p:cTn>
                                        <p:tgtEl>
                                          <p:spTgt spid="3"/>
                                        </p:tgtEl>
                                        <p:attrNameLst>
                                          <p:attrName>ppt_x</p:attrName>
                                        </p:attrNameLst>
                                      </p:cBhvr>
                                    </p:anim>
                                    <p:anim from="0" to="-1.0" calcmode="lin" valueType="num">
                                      <p:cBhvr>
                                        <p:cTn id="8" dur="200" decel="50000" autoRev="1" fill="hold">
                                          <p:stCondLst>
                                            <p:cond delay="600"/>
                                          </p:stCondLst>
                                        </p:cTn>
                                        <p:tgtEl>
                                          <p:spTgt spid="3"/>
                                        </p:tgtEl>
                                        <p:attrNameLst>
                                          <p:attrName>xshear</p:attrName>
                                        </p:attrNameLst>
                                      </p:cBhvr>
                                    </p:anim>
                                    <p:animScale>
                                      <p:cBhvr>
                                        <p:cTn id="9" dur="200" decel="100000" autoRev="1" fill="hold">
                                          <p:stCondLst>
                                            <p:cond delay="600"/>
                                          </p:stCondLst>
                                        </p:cTn>
                                        <p:tgtEl>
                                          <p:spTgt spid="3"/>
                                        </p:tgtEl>
                                      </p:cBhvr>
                                      <p:from x="100000" y="100000"/>
                                      <p:to x="80000" y="100000"/>
                                    </p:animScale>
                                    <p:anim by="(#ppt_h/3+#ppt_w*0.1)" calcmode="lin" valueType="num">
                                      <p:cBhvr additive="sum">
                                        <p:cTn id="10" dur="200" decel="100000" autoRev="1" fill="hold">
                                          <p:stCondLst>
                                            <p:cond delay="600"/>
                                          </p:stCondLst>
                                        </p:cTn>
                                        <p:tgtEl>
                                          <p:spTgt spid="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1"/>
          <p:cNvPicPr>
            <a:picLocks noChangeAspect="1" noChangeArrowheads="1"/>
          </p:cNvPicPr>
          <p:nvPr/>
        </p:nvPicPr>
        <p:blipFill>
          <a:blip r:embed="rId2" cstate="print"/>
          <a:srcRect b="34602"/>
          <a:stretch>
            <a:fillRect/>
          </a:stretch>
        </p:blipFill>
        <p:spPr bwMode="auto">
          <a:xfrm>
            <a:off x="6019800" y="609600"/>
            <a:ext cx="2743200" cy="3352800"/>
          </a:xfrm>
          <a:prstGeom prst="rect">
            <a:avLst/>
          </a:prstGeom>
          <a:noFill/>
          <a:ln w="9525">
            <a:noFill/>
            <a:miter lim="800000"/>
            <a:headEnd/>
            <a:tailEnd/>
          </a:ln>
        </p:spPr>
      </p:pic>
      <p:grpSp>
        <p:nvGrpSpPr>
          <p:cNvPr id="57" name="Group 56"/>
          <p:cNvGrpSpPr/>
          <p:nvPr/>
        </p:nvGrpSpPr>
        <p:grpSpPr>
          <a:xfrm>
            <a:off x="4931604" y="3962400"/>
            <a:ext cx="4212396" cy="2895600"/>
            <a:chOff x="4931604" y="3962400"/>
            <a:chExt cx="4212396" cy="2895600"/>
          </a:xfrm>
        </p:grpSpPr>
        <p:pic>
          <p:nvPicPr>
            <p:cNvPr id="17" name="Picture 16" descr="METER_Blank.jpg"/>
            <p:cNvPicPr>
              <a:picLocks noChangeAspect="1"/>
            </p:cNvPicPr>
            <p:nvPr/>
          </p:nvPicPr>
          <p:blipFill>
            <a:blip r:embed="rId3" cstate="print"/>
            <a:srcRect b="13245"/>
            <a:stretch>
              <a:fillRect/>
            </a:stretch>
          </p:blipFill>
          <p:spPr>
            <a:xfrm>
              <a:off x="4931604" y="3962400"/>
              <a:ext cx="4212396" cy="2895600"/>
            </a:xfrm>
            <a:prstGeom prst="rect">
              <a:avLst/>
            </a:prstGeom>
          </p:spPr>
        </p:pic>
        <p:sp>
          <p:nvSpPr>
            <p:cNvPr id="42" name="TextBox 41"/>
            <p:cNvSpPr txBox="1"/>
            <p:nvPr/>
          </p:nvSpPr>
          <p:spPr>
            <a:xfrm>
              <a:off x="7315200" y="6182379"/>
              <a:ext cx="1828800" cy="523220"/>
            </a:xfrm>
            <a:prstGeom prst="rect">
              <a:avLst/>
            </a:prstGeom>
            <a:noFill/>
          </p:spPr>
          <p:txBody>
            <a:bodyPr wrap="square" rtlCol="0">
              <a:spAutoFit/>
            </a:bodyPr>
            <a:lstStyle/>
            <a:p>
              <a:pPr algn="r"/>
              <a:r>
                <a:rPr lang="en-US" sz="2800" b="1" dirty="0">
                  <a:solidFill>
                    <a:schemeClr val="bg1"/>
                  </a:solidFill>
                </a:rPr>
                <a:t>Acadien</a:t>
              </a:r>
            </a:p>
          </p:txBody>
        </p:sp>
        <p:sp>
          <p:nvSpPr>
            <p:cNvPr id="41" name="TextBox 40"/>
            <p:cNvSpPr txBox="1"/>
            <p:nvPr/>
          </p:nvSpPr>
          <p:spPr>
            <a:xfrm>
              <a:off x="4978688" y="6182379"/>
              <a:ext cx="1650712" cy="519473"/>
            </a:xfrm>
            <a:prstGeom prst="rect">
              <a:avLst/>
            </a:prstGeom>
            <a:noFill/>
          </p:spPr>
          <p:txBody>
            <a:bodyPr wrap="square" rtlCol="0">
              <a:spAutoFit/>
            </a:bodyPr>
            <a:lstStyle/>
            <a:p>
              <a:r>
                <a:rPr lang="en-US" sz="2800" b="1" dirty="0">
                  <a:solidFill>
                    <a:schemeClr val="bg1"/>
                  </a:solidFill>
                </a:rPr>
                <a:t>French</a:t>
              </a:r>
            </a:p>
          </p:txBody>
        </p:sp>
        <p:cxnSp>
          <p:nvCxnSpPr>
            <p:cNvPr id="55" name="Straight Connector 54"/>
            <p:cNvCxnSpPr/>
            <p:nvPr/>
          </p:nvCxnSpPr>
          <p:spPr>
            <a:xfrm rot="1200000" flipH="1">
              <a:off x="5417823" y="5803884"/>
              <a:ext cx="402825" cy="5754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normAutofit fontScale="90000"/>
          </a:bodyPr>
          <a:lstStyle/>
          <a:p>
            <a:r>
              <a:rPr lang="en-US" dirty="0"/>
              <a:t>EVOLVING TRANSITION: FROM FRENCH TO ACADIEN</a:t>
            </a:r>
          </a:p>
        </p:txBody>
      </p:sp>
      <p:sp>
        <p:nvSpPr>
          <p:cNvPr id="4" name="Rectangle 3"/>
          <p:cNvSpPr/>
          <p:nvPr/>
        </p:nvSpPr>
        <p:spPr>
          <a:xfrm>
            <a:off x="-2476500" y="-2133600"/>
            <a:ext cx="4953000" cy="1384995"/>
          </a:xfrm>
          <a:prstGeom prst="rect">
            <a:avLst/>
          </a:prstGeom>
        </p:spPr>
        <p:txBody>
          <a:bodyPr wrap="square">
            <a:spAutoFit/>
          </a:bodyPr>
          <a:lstStyle/>
          <a:p>
            <a:pPr marL="174625" indent="-174625">
              <a:buFont typeface="Arial" pitchFamily="34" charset="0"/>
              <a:buChar char="•"/>
            </a:pPr>
            <a:r>
              <a:rPr lang="en-US" sz="2800" dirty="0"/>
              <a:t>Constant British demands &amp;  threats are developing the social fabric of the Acadians </a:t>
            </a:r>
          </a:p>
        </p:txBody>
      </p:sp>
      <p:sp>
        <p:nvSpPr>
          <p:cNvPr id="5" name="Rectangle 4"/>
          <p:cNvSpPr/>
          <p:nvPr/>
        </p:nvSpPr>
        <p:spPr>
          <a:xfrm>
            <a:off x="0" y="4191000"/>
            <a:ext cx="4953000" cy="1384995"/>
          </a:xfrm>
          <a:prstGeom prst="rect">
            <a:avLst/>
          </a:prstGeom>
        </p:spPr>
        <p:txBody>
          <a:bodyPr wrap="square">
            <a:spAutoFit/>
          </a:bodyPr>
          <a:lstStyle/>
          <a:p>
            <a:pPr marL="168275" indent="-168275">
              <a:buFont typeface="Arial" pitchFamily="34" charset="0"/>
              <a:buChar char="•"/>
            </a:pPr>
            <a:r>
              <a:rPr lang="en-US" sz="2800" dirty="0"/>
              <a:t>Constant changing ruler, </a:t>
            </a:r>
            <a:r>
              <a:rPr lang="en-US" sz="2800" dirty="0">
                <a:solidFill>
                  <a:srgbClr val="FF0000"/>
                </a:solidFill>
                <a:effectLst>
                  <a:outerShdw blurRad="38100" dist="38100" dir="2700000" algn="tl">
                    <a:srgbClr val="000000"/>
                  </a:outerShdw>
                </a:effectLst>
              </a:rPr>
              <a:t>teaches the Acadians</a:t>
            </a:r>
            <a:r>
              <a:rPr lang="en-US" sz="2800" dirty="0"/>
              <a:t> to </a:t>
            </a:r>
            <a:r>
              <a:rPr lang="en-US" sz="2800" dirty="0">
                <a:solidFill>
                  <a:srgbClr val="FF0000"/>
                </a:solidFill>
                <a:effectLst>
                  <a:outerShdw blurRad="38100" dist="38100" dir="2700000" algn="tl">
                    <a:srgbClr val="000000"/>
                  </a:outerShdw>
                </a:effectLst>
              </a:rPr>
              <a:t>think &amp; act in their own best interests”</a:t>
            </a:r>
          </a:p>
        </p:txBody>
      </p:sp>
      <p:sp>
        <p:nvSpPr>
          <p:cNvPr id="6" name="Rectangle 5"/>
          <p:cNvSpPr/>
          <p:nvPr/>
        </p:nvSpPr>
        <p:spPr>
          <a:xfrm>
            <a:off x="2438400" y="-1905000"/>
            <a:ext cx="9144000" cy="954107"/>
          </a:xfrm>
          <a:prstGeom prst="rect">
            <a:avLst/>
          </a:prstGeom>
        </p:spPr>
        <p:txBody>
          <a:bodyPr wrap="square">
            <a:spAutoFit/>
          </a:bodyPr>
          <a:lstStyle/>
          <a:p>
            <a:pPr marL="228600" lvl="1" indent="-228600">
              <a:spcBef>
                <a:spcPts val="1200"/>
              </a:spcBef>
              <a:buFont typeface="Arial" pitchFamily="34" charset="0"/>
              <a:buChar char="•"/>
            </a:pPr>
            <a:r>
              <a:rPr lang="en-US" sz="2800" dirty="0"/>
              <a:t>In 2014 the Canadian Society of Civil Engineers recognized the </a:t>
            </a:r>
            <a:r>
              <a:rPr lang="en-US" sz="2800" dirty="0" err="1"/>
              <a:t>Aboiteau</a:t>
            </a:r>
            <a:r>
              <a:rPr lang="en-US" sz="2800" dirty="0"/>
              <a:t> &amp; Dyke system a national historic site</a:t>
            </a:r>
          </a:p>
        </p:txBody>
      </p:sp>
      <p:sp>
        <p:nvSpPr>
          <p:cNvPr id="8" name="Rectangle 7"/>
          <p:cNvSpPr/>
          <p:nvPr/>
        </p:nvSpPr>
        <p:spPr>
          <a:xfrm>
            <a:off x="0" y="5562600"/>
            <a:ext cx="5029200" cy="1384995"/>
          </a:xfrm>
          <a:prstGeom prst="rect">
            <a:avLst/>
          </a:prstGeom>
        </p:spPr>
        <p:txBody>
          <a:bodyPr wrap="square">
            <a:spAutoFit/>
          </a:bodyPr>
          <a:lstStyle/>
          <a:p>
            <a:pPr marL="174625" indent="-174625">
              <a:buFont typeface="Arial" pitchFamily="34" charset="0"/>
              <a:buChar char="•"/>
            </a:pPr>
            <a:r>
              <a:rPr lang="en-US" sz="2800" dirty="0"/>
              <a:t>Frequency of </a:t>
            </a:r>
            <a:r>
              <a:rPr lang="en-US" sz="2800" dirty="0">
                <a:solidFill>
                  <a:srgbClr val="FF0000"/>
                </a:solidFill>
                <a:effectLst>
                  <a:outerShdw blurRad="38100" dist="38100" dir="2700000" algn="tl">
                    <a:srgbClr val="000000"/>
                  </a:outerShdw>
                </a:effectLst>
              </a:rPr>
              <a:t>British demands </a:t>
            </a:r>
            <a:r>
              <a:rPr lang="en-US" sz="2800" dirty="0"/>
              <a:t>for </a:t>
            </a:r>
            <a:r>
              <a:rPr lang="en-US" sz="2800" dirty="0">
                <a:solidFill>
                  <a:srgbClr val="FF0000"/>
                </a:solidFill>
                <a:effectLst>
                  <a:outerShdw blurRad="38100" dist="38100" dir="2700000" algn="tl">
                    <a:srgbClr val="000000"/>
                  </a:outerShdw>
                </a:effectLst>
              </a:rPr>
              <a:t>Acadians to take an oath </a:t>
            </a:r>
            <a:r>
              <a:rPr lang="en-US" sz="2800" dirty="0"/>
              <a:t>of loyalty is </a:t>
            </a:r>
            <a:r>
              <a:rPr lang="en-US" sz="2800" dirty="0" smtClean="0">
                <a:solidFill>
                  <a:srgbClr val="FF0000"/>
                </a:solidFill>
                <a:effectLst>
                  <a:outerShdw blurRad="38100" dist="38100" dir="2700000" algn="tl">
                    <a:srgbClr val="000000"/>
                  </a:outerShdw>
                </a:effectLst>
              </a:rPr>
              <a:t>increasing; British </a:t>
            </a:r>
            <a:endParaRPr lang="en-US" sz="2800" dirty="0">
              <a:solidFill>
                <a:srgbClr val="FF0000"/>
              </a:solidFill>
              <a:effectLst>
                <a:outerShdw blurRad="38100" dist="38100" dir="2700000" algn="tl">
                  <a:srgbClr val="000000"/>
                </a:outerShdw>
              </a:effectLst>
            </a:endParaRPr>
          </a:p>
        </p:txBody>
      </p:sp>
      <p:sp>
        <p:nvSpPr>
          <p:cNvPr id="10" name="Rectangle 9"/>
          <p:cNvSpPr/>
          <p:nvPr/>
        </p:nvSpPr>
        <p:spPr>
          <a:xfrm>
            <a:off x="0" y="2362200"/>
            <a:ext cx="4953000" cy="1815882"/>
          </a:xfrm>
          <a:prstGeom prst="rect">
            <a:avLst/>
          </a:prstGeom>
        </p:spPr>
        <p:txBody>
          <a:bodyPr wrap="square">
            <a:spAutoFit/>
          </a:bodyPr>
          <a:lstStyle/>
          <a:p>
            <a:pPr marL="174625" indent="-174625">
              <a:buFont typeface="Arial" pitchFamily="34" charset="0"/>
              <a:buChar char="•"/>
            </a:pPr>
            <a:r>
              <a:rPr lang="en-US" sz="2800" dirty="0"/>
              <a:t>Wars in Europe spill over to North America. Half century, of </a:t>
            </a:r>
            <a:r>
              <a:rPr lang="en-US" sz="2800" dirty="0">
                <a:solidFill>
                  <a:srgbClr val="FF0000"/>
                </a:solidFill>
                <a:effectLst>
                  <a:outerShdw blurRad="38100" dist="38100" dir="2700000" algn="tl">
                    <a:srgbClr val="000000"/>
                  </a:outerShdw>
                </a:effectLst>
              </a:rPr>
              <a:t>almost continuous warring </a:t>
            </a:r>
            <a:r>
              <a:rPr lang="en-US" sz="2800" dirty="0"/>
              <a:t>between the </a:t>
            </a:r>
            <a:r>
              <a:rPr lang="en-US" sz="2800" dirty="0">
                <a:solidFill>
                  <a:srgbClr val="FF0000"/>
                </a:solidFill>
                <a:effectLst>
                  <a:outerShdw blurRad="38100" dist="38100" dir="2700000" algn="tl">
                    <a:srgbClr val="000000"/>
                  </a:outerShdw>
                </a:effectLst>
              </a:rPr>
              <a:t>British &amp; French</a:t>
            </a:r>
          </a:p>
        </p:txBody>
      </p:sp>
      <p:sp>
        <p:nvSpPr>
          <p:cNvPr id="11" name="Rectangle 10"/>
          <p:cNvSpPr/>
          <p:nvPr/>
        </p:nvSpPr>
        <p:spPr>
          <a:xfrm>
            <a:off x="0" y="609600"/>
            <a:ext cx="4709160" cy="1815882"/>
          </a:xfrm>
          <a:prstGeom prst="rect">
            <a:avLst/>
          </a:prstGeom>
        </p:spPr>
        <p:txBody>
          <a:bodyPr wrap="square">
            <a:spAutoFit/>
          </a:bodyPr>
          <a:lstStyle/>
          <a:p>
            <a:pPr marL="174625" indent="-174625">
              <a:buFont typeface="Arial" pitchFamily="34" charset="0"/>
              <a:buChar char="•"/>
            </a:pPr>
            <a:r>
              <a:rPr lang="en-US" sz="2800" dirty="0">
                <a:solidFill>
                  <a:srgbClr val="FF0000"/>
                </a:solidFill>
                <a:effectLst>
                  <a:outerShdw blurRad="38100" dist="38100" dir="2700000" algn="tl">
                    <a:srgbClr val="000000"/>
                  </a:outerShdw>
                </a:effectLst>
              </a:rPr>
              <a:t>Difficult frontier</a:t>
            </a:r>
            <a:r>
              <a:rPr lang="en-US" sz="2800" dirty="0"/>
              <a:t> demands Acadians </a:t>
            </a:r>
            <a:r>
              <a:rPr lang="en-US" sz="2800" dirty="0">
                <a:solidFill>
                  <a:srgbClr val="FF0000"/>
                </a:solidFill>
                <a:effectLst>
                  <a:outerShdw blurRad="38100" dist="38100" dir="2700000" algn="tl">
                    <a:srgbClr val="000000"/>
                  </a:outerShdw>
                </a:effectLst>
              </a:rPr>
              <a:t>develop a frontier mentality</a:t>
            </a:r>
            <a:r>
              <a:rPr lang="en-US" sz="2800" dirty="0"/>
              <a:t>, to </a:t>
            </a:r>
            <a:r>
              <a:rPr lang="en-US" sz="2800" dirty="0">
                <a:solidFill>
                  <a:srgbClr val="FF0000"/>
                </a:solidFill>
                <a:effectLst>
                  <a:outerShdw blurRad="38100" dist="38100" dir="2700000" algn="tl">
                    <a:srgbClr val="000000"/>
                  </a:outerShdw>
                </a:effectLst>
              </a:rPr>
              <a:t>adapt rapidly </a:t>
            </a:r>
            <a:r>
              <a:rPr lang="en-US" sz="2800" dirty="0"/>
              <a:t>&amp; learn to </a:t>
            </a:r>
            <a:r>
              <a:rPr lang="en-US" sz="2800" dirty="0">
                <a:solidFill>
                  <a:srgbClr val="FF0000"/>
                </a:solidFill>
                <a:effectLst>
                  <a:outerShdw blurRad="38100" dist="38100" dir="2700000" algn="tl">
                    <a:srgbClr val="000000"/>
                  </a:outerShdw>
                </a:effectLst>
              </a:rPr>
              <a:t>be self sufficient</a:t>
            </a:r>
          </a:p>
        </p:txBody>
      </p:sp>
      <p:pic>
        <p:nvPicPr>
          <p:cNvPr id="58" name="Picture 57" descr="METER_Needle.jpg"/>
          <p:cNvPicPr>
            <a:picLocks noChangeAspect="1"/>
          </p:cNvPicPr>
          <p:nvPr/>
        </p:nvPicPr>
        <p:blipFill>
          <a:blip r:embed="rId4" cstate="print"/>
          <a:stretch>
            <a:fillRect/>
          </a:stretch>
        </p:blipFill>
        <p:spPr>
          <a:xfrm rot="17520000">
            <a:off x="6265472" y="5086592"/>
            <a:ext cx="460371" cy="1639886"/>
          </a:xfrm>
          <a:prstGeom prst="rect">
            <a:avLst/>
          </a:prstGeom>
        </p:spPr>
      </p:pic>
      <p:pic>
        <p:nvPicPr>
          <p:cNvPr id="59" name="Picture 58" descr="METER_Needle.jpg"/>
          <p:cNvPicPr>
            <a:picLocks noChangeAspect="1"/>
          </p:cNvPicPr>
          <p:nvPr/>
        </p:nvPicPr>
        <p:blipFill>
          <a:blip r:embed="rId4" cstate="print"/>
          <a:stretch>
            <a:fillRect/>
          </a:stretch>
        </p:blipFill>
        <p:spPr>
          <a:xfrm rot="18840000">
            <a:off x="6390714" y="4885538"/>
            <a:ext cx="460371" cy="1639886"/>
          </a:xfrm>
          <a:prstGeom prst="rect">
            <a:avLst/>
          </a:prstGeom>
        </p:spPr>
      </p:pic>
      <p:pic>
        <p:nvPicPr>
          <p:cNvPr id="60" name="Picture 59" descr="METER_Needle.jpg"/>
          <p:cNvPicPr>
            <a:picLocks noChangeAspect="1"/>
          </p:cNvPicPr>
          <p:nvPr/>
        </p:nvPicPr>
        <p:blipFill>
          <a:blip r:embed="rId4" cstate="print"/>
          <a:stretch>
            <a:fillRect/>
          </a:stretch>
        </p:blipFill>
        <p:spPr>
          <a:xfrm rot="20220000">
            <a:off x="6581652" y="4749160"/>
            <a:ext cx="460371" cy="1639886"/>
          </a:xfrm>
          <a:prstGeom prst="rect">
            <a:avLst/>
          </a:prstGeom>
        </p:spPr>
      </p:pic>
      <p:pic>
        <p:nvPicPr>
          <p:cNvPr id="16" name="Picture 15" descr="METER_Needle.jpg"/>
          <p:cNvPicPr>
            <a:picLocks noChangeAspect="1"/>
          </p:cNvPicPr>
          <p:nvPr/>
        </p:nvPicPr>
        <p:blipFill>
          <a:blip r:embed="rId4" cstate="print"/>
          <a:stretch>
            <a:fillRect/>
          </a:stretch>
        </p:blipFill>
        <p:spPr>
          <a:xfrm rot="16200000">
            <a:off x="6211918" y="5301328"/>
            <a:ext cx="460371" cy="1639886"/>
          </a:xfrm>
          <a:prstGeom prst="rect">
            <a:avLst/>
          </a:prstGeom>
        </p:spPr>
      </p:pic>
      <p:sp>
        <p:nvSpPr>
          <p:cNvPr id="62" name="Rectangle 61"/>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63" name="TextBox 62"/>
          <p:cNvSpPr txBox="1"/>
          <p:nvPr/>
        </p:nvSpPr>
        <p:spPr>
          <a:xfrm>
            <a:off x="5067301" y="609600"/>
            <a:ext cx="800219" cy="3352800"/>
          </a:xfrm>
          <a:prstGeom prst="rect">
            <a:avLst/>
          </a:prstGeom>
          <a:solidFill>
            <a:schemeClr val="bg1"/>
          </a:solidFill>
        </p:spPr>
        <p:txBody>
          <a:bodyPr vert="vert270" wrap="square" rtlCol="0">
            <a:spAutoFit/>
          </a:bodyPr>
          <a:lstStyle/>
          <a:p>
            <a:pPr algn="ctr"/>
            <a:r>
              <a:rPr lang="en-US" sz="4000" dirty="0"/>
              <a:t>FRENCH</a:t>
            </a:r>
          </a:p>
        </p:txBody>
      </p:sp>
      <p:pic>
        <p:nvPicPr>
          <p:cNvPr id="65" name="Picture 4" descr="https://historyofmassachusetts.org/wp-content/uploads/2018/06/Pavillon_royal_de_la_France.svg_.png"/>
          <p:cNvPicPr>
            <a:picLocks noChangeAspect="1" noChangeArrowheads="1"/>
          </p:cNvPicPr>
          <p:nvPr/>
        </p:nvPicPr>
        <p:blipFill>
          <a:blip r:embed="rId5" cstate="print"/>
          <a:srcRect/>
          <a:stretch>
            <a:fillRect/>
          </a:stretch>
        </p:blipFill>
        <p:spPr bwMode="auto">
          <a:xfrm rot="5400000">
            <a:off x="5791201" y="723900"/>
            <a:ext cx="3352799" cy="3124200"/>
          </a:xfrm>
          <a:prstGeom prst="rect">
            <a:avLst/>
          </a:prstGeom>
          <a:noFill/>
        </p:spPr>
      </p:pic>
      <p:sp>
        <p:nvSpPr>
          <p:cNvPr id="23" name="Slide Number Placeholder 22"/>
          <p:cNvSpPr>
            <a:spLocks noGrp="1"/>
          </p:cNvSpPr>
          <p:nvPr>
            <p:ph type="sldNum" sz="quarter" idx="12"/>
          </p:nvPr>
        </p:nvSpPr>
        <p:spPr/>
        <p:txBody>
          <a:bodyPr/>
          <a:lstStyle/>
          <a:p>
            <a:pPr>
              <a:defRPr/>
            </a:pPr>
            <a:fld id="{6D98560A-1953-4F77-869E-5D1EE0598C44}" type="slidenum">
              <a:rPr lang="en-US" smtClean="0"/>
              <a:pPr>
                <a:defRPr/>
              </a:pPr>
              <a:t>19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65"/>
                                        </p:tgtEl>
                                        <p:attrNameLst>
                                          <p:attrName>style.visibility</p:attrName>
                                        </p:attrNameLst>
                                      </p:cBhvr>
                                      <p:to>
                                        <p:strVal val="visible"/>
                                      </p:to>
                                    </p:set>
                                    <p:animEffect transition="in" filter="wipe(up)">
                                      <p:cBhvr>
                                        <p:cTn id="14" dur="2000"/>
                                        <p:tgtEl>
                                          <p:spTgt spid="65"/>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anim calcmode="lin" valueType="num">
                                      <p:cBhvr>
                                        <p:cTn id="17" dur="500" fill="hold"/>
                                        <p:tgtEl>
                                          <p:spTgt spid="63"/>
                                        </p:tgtEl>
                                        <p:attrNameLst>
                                          <p:attrName>ppt_w</p:attrName>
                                        </p:attrNameLst>
                                      </p:cBhvr>
                                      <p:tavLst>
                                        <p:tav tm="0">
                                          <p:val>
                                            <p:fltVal val="0"/>
                                          </p:val>
                                        </p:tav>
                                        <p:tav tm="100000">
                                          <p:val>
                                            <p:strVal val="#ppt_w"/>
                                          </p:val>
                                        </p:tav>
                                      </p:tavLst>
                                    </p:anim>
                                    <p:anim calcmode="lin" valueType="num">
                                      <p:cBhvr>
                                        <p:cTn id="18" dur="500" fill="hold"/>
                                        <p:tgtEl>
                                          <p:spTgt spid="63"/>
                                        </p:tgtEl>
                                        <p:attrNameLst>
                                          <p:attrName>ppt_h</p:attrName>
                                        </p:attrNameLst>
                                      </p:cBhvr>
                                      <p:tavLst>
                                        <p:tav tm="0">
                                          <p:val>
                                            <p:fltVal val="0"/>
                                          </p:val>
                                        </p:tav>
                                        <p:tav tm="100000">
                                          <p:val>
                                            <p:strVal val="#ppt_h"/>
                                          </p:val>
                                        </p:tav>
                                      </p:tavLst>
                                    </p:anim>
                                    <p:animEffect transition="in" filter="fade">
                                      <p:cBhvr>
                                        <p:cTn id="19" dur="500"/>
                                        <p:tgtEl>
                                          <p:spTgt spid="6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57"/>
                                        </p:tgtEl>
                                        <p:attrNameLst>
                                          <p:attrName>style.visibility</p:attrName>
                                        </p:attrNameLst>
                                      </p:cBhvr>
                                      <p:to>
                                        <p:strVal val="visible"/>
                                      </p:to>
                                    </p:set>
                                    <p:anim calcmode="lin" valueType="num">
                                      <p:cBhvr>
                                        <p:cTn id="24" dur="500" fill="hold"/>
                                        <p:tgtEl>
                                          <p:spTgt spid="57"/>
                                        </p:tgtEl>
                                        <p:attrNameLst>
                                          <p:attrName>ppt_w</p:attrName>
                                        </p:attrNameLst>
                                      </p:cBhvr>
                                      <p:tavLst>
                                        <p:tav tm="0">
                                          <p:val>
                                            <p:fltVal val="0"/>
                                          </p:val>
                                        </p:tav>
                                        <p:tav tm="100000">
                                          <p:val>
                                            <p:strVal val="#ppt_w"/>
                                          </p:val>
                                        </p:tav>
                                      </p:tavLst>
                                    </p:anim>
                                    <p:anim calcmode="lin" valueType="num">
                                      <p:cBhvr>
                                        <p:cTn id="25" dur="500" fill="hold"/>
                                        <p:tgtEl>
                                          <p:spTgt spid="57"/>
                                        </p:tgtEl>
                                        <p:attrNameLst>
                                          <p:attrName>ppt_h</p:attrName>
                                        </p:attrNameLst>
                                      </p:cBhvr>
                                      <p:tavLst>
                                        <p:tav tm="0">
                                          <p:val>
                                            <p:fltVal val="0"/>
                                          </p:val>
                                        </p:tav>
                                        <p:tav tm="100000">
                                          <p:val>
                                            <p:strVal val="#ppt_h"/>
                                          </p:val>
                                        </p:tav>
                                      </p:tavLst>
                                    </p:anim>
                                    <p:animEffect transition="in" filter="fade">
                                      <p:cBhvr>
                                        <p:cTn id="26" dur="500"/>
                                        <p:tgtEl>
                                          <p:spTgt spid="57"/>
                                        </p:tgtEl>
                                      </p:cBhvr>
                                    </p:animEffect>
                                  </p:childTnLst>
                                </p:cTn>
                              </p:par>
                              <p:par>
                                <p:cTn id="27" presetID="53"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up)">
                                      <p:cBhvr>
                                        <p:cTn id="36" dur="10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16"/>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par>
                                <p:cTn id="43" presetID="22" presetClass="entr" presetSubtype="1"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up)">
                                      <p:cBhvr>
                                        <p:cTn id="45" dur="10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58"/>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59"/>
                                        </p:tgtEl>
                                        <p:attrNameLst>
                                          <p:attrName>style.visibility</p:attrName>
                                        </p:attrNameLst>
                                      </p:cBhvr>
                                      <p:to>
                                        <p:strVal val="visible"/>
                                      </p:to>
                                    </p:set>
                                  </p:childTnLst>
                                </p:cTn>
                              </p:par>
                              <p:par>
                                <p:cTn id="52" presetID="22" presetClass="entr" presetSubtype="1" fill="hold" grpId="0" nodeType="with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ipe(up)">
                                      <p:cBhvr>
                                        <p:cTn id="54" dur="1000"/>
                                        <p:tgtEl>
                                          <p:spTgt spid="5"/>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59"/>
                                        </p:tgtEl>
                                        <p:attrNameLst>
                                          <p:attrName>style.visibility</p:attrName>
                                        </p:attrNameLst>
                                      </p:cBhvr>
                                      <p:to>
                                        <p:strVal val="hidden"/>
                                      </p:to>
                                    </p:set>
                                  </p:childTnLst>
                                </p:cTn>
                              </p:par>
                              <p:par>
                                <p:cTn id="59" presetID="22" presetClass="entr" presetSubtype="1"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up)">
                                      <p:cBhvr>
                                        <p:cTn id="61" dur="1000"/>
                                        <p:tgtEl>
                                          <p:spTgt spid="8"/>
                                        </p:tgtEl>
                                      </p:cBhvr>
                                    </p:animEffect>
                                  </p:childTnLst>
                                </p:cTn>
                              </p:par>
                              <p:par>
                                <p:cTn id="62" presetID="1" presetClass="entr" presetSubtype="0" fill="hold" nodeType="withEffect">
                                  <p:stCondLst>
                                    <p:cond delay="0"/>
                                  </p:stCondLst>
                                  <p:childTnLst>
                                    <p:set>
                                      <p:cBhvr>
                                        <p:cTn id="63"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1" grpId="0"/>
      <p:bldP spid="6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0"/>
          <p:cNvGrpSpPr/>
          <p:nvPr/>
        </p:nvGrpSpPr>
        <p:grpSpPr>
          <a:xfrm>
            <a:off x="0" y="803274"/>
            <a:ext cx="9144000" cy="6109884"/>
            <a:chOff x="0" y="803274"/>
            <a:chExt cx="9144000" cy="6109884"/>
          </a:xfrm>
        </p:grpSpPr>
        <p:pic>
          <p:nvPicPr>
            <p:cNvPr id="8" name="Picture 1"/>
            <p:cNvPicPr>
              <a:picLocks noChangeAspect="1" noChangeArrowheads="1"/>
            </p:cNvPicPr>
            <p:nvPr/>
          </p:nvPicPr>
          <p:blipFill>
            <a:blip r:embed="rId3" cstate="print"/>
            <a:srcRect/>
            <a:stretch>
              <a:fillRect/>
            </a:stretch>
          </p:blipFill>
          <p:spPr bwMode="auto">
            <a:xfrm>
              <a:off x="0" y="803274"/>
              <a:ext cx="9144000" cy="6109884"/>
            </a:xfrm>
            <a:prstGeom prst="rect">
              <a:avLst/>
            </a:prstGeom>
            <a:noFill/>
            <a:ln w="9525">
              <a:noFill/>
              <a:miter lim="800000"/>
              <a:headEnd/>
              <a:tailEnd/>
            </a:ln>
            <a:effectLst/>
          </p:spPr>
        </p:pic>
        <p:grpSp>
          <p:nvGrpSpPr>
            <p:cNvPr id="6" name="Group 8"/>
            <p:cNvGrpSpPr/>
            <p:nvPr/>
          </p:nvGrpSpPr>
          <p:grpSpPr>
            <a:xfrm>
              <a:off x="2779776" y="2885902"/>
              <a:ext cx="4723845" cy="3670346"/>
              <a:chOff x="2779776" y="2885902"/>
              <a:chExt cx="4723845" cy="3670346"/>
            </a:xfrm>
          </p:grpSpPr>
          <p:sp>
            <p:nvSpPr>
              <p:cNvPr id="10" name="Freeform 4"/>
              <p:cNvSpPr/>
              <p:nvPr/>
            </p:nvSpPr>
            <p:spPr>
              <a:xfrm>
                <a:off x="6248400" y="2885902"/>
                <a:ext cx="1255221" cy="847898"/>
              </a:xfrm>
              <a:custGeom>
                <a:avLst/>
                <a:gdLst>
                  <a:gd name="connsiteX0" fmla="*/ 13854 w 1255221"/>
                  <a:gd name="connsiteY0" fmla="*/ 99753 h 847898"/>
                  <a:gd name="connsiteX1" fmla="*/ 163483 w 1255221"/>
                  <a:gd name="connsiteY1" fmla="*/ 149629 h 847898"/>
                  <a:gd name="connsiteX2" fmla="*/ 146857 w 1255221"/>
                  <a:gd name="connsiteY2" fmla="*/ 315884 h 847898"/>
                  <a:gd name="connsiteX3" fmla="*/ 213359 w 1255221"/>
                  <a:gd name="connsiteY3" fmla="*/ 432262 h 847898"/>
                  <a:gd name="connsiteX4" fmla="*/ 313112 w 1255221"/>
                  <a:gd name="connsiteY4" fmla="*/ 515389 h 847898"/>
                  <a:gd name="connsiteX5" fmla="*/ 362988 w 1255221"/>
                  <a:gd name="connsiteY5" fmla="*/ 498764 h 847898"/>
                  <a:gd name="connsiteX6" fmla="*/ 529243 w 1255221"/>
                  <a:gd name="connsiteY6" fmla="*/ 515389 h 847898"/>
                  <a:gd name="connsiteX7" fmla="*/ 595745 w 1255221"/>
                  <a:gd name="connsiteY7" fmla="*/ 432262 h 847898"/>
                  <a:gd name="connsiteX8" fmla="*/ 778625 w 1255221"/>
                  <a:gd name="connsiteY8" fmla="*/ 498764 h 847898"/>
                  <a:gd name="connsiteX9" fmla="*/ 612370 w 1255221"/>
                  <a:gd name="connsiteY9" fmla="*/ 548640 h 847898"/>
                  <a:gd name="connsiteX10" fmla="*/ 495992 w 1255221"/>
                  <a:gd name="connsiteY10" fmla="*/ 615142 h 847898"/>
                  <a:gd name="connsiteX11" fmla="*/ 479367 w 1255221"/>
                  <a:gd name="connsiteY11" fmla="*/ 731520 h 847898"/>
                  <a:gd name="connsiteX12" fmla="*/ 562494 w 1255221"/>
                  <a:gd name="connsiteY12" fmla="*/ 847898 h 847898"/>
                  <a:gd name="connsiteX13" fmla="*/ 695497 w 1255221"/>
                  <a:gd name="connsiteY13" fmla="*/ 731520 h 847898"/>
                  <a:gd name="connsiteX14" fmla="*/ 845127 w 1255221"/>
                  <a:gd name="connsiteY14" fmla="*/ 631767 h 847898"/>
                  <a:gd name="connsiteX15" fmla="*/ 961505 w 1255221"/>
                  <a:gd name="connsiteY15" fmla="*/ 598517 h 847898"/>
                  <a:gd name="connsiteX16" fmla="*/ 1094508 w 1255221"/>
                  <a:gd name="connsiteY16" fmla="*/ 498764 h 847898"/>
                  <a:gd name="connsiteX17" fmla="*/ 1210887 w 1255221"/>
                  <a:gd name="connsiteY17" fmla="*/ 432262 h 847898"/>
                  <a:gd name="connsiteX18" fmla="*/ 1244137 w 1255221"/>
                  <a:gd name="connsiteY18" fmla="*/ 332509 h 847898"/>
                  <a:gd name="connsiteX19" fmla="*/ 1144385 w 1255221"/>
                  <a:gd name="connsiteY19" fmla="*/ 315884 h 847898"/>
                  <a:gd name="connsiteX20" fmla="*/ 1177636 w 1255221"/>
                  <a:gd name="connsiteY20" fmla="*/ 199506 h 847898"/>
                  <a:gd name="connsiteX21" fmla="*/ 1127759 w 1255221"/>
                  <a:gd name="connsiteY21" fmla="*/ 199506 h 847898"/>
                  <a:gd name="connsiteX22" fmla="*/ 1094508 w 1255221"/>
                  <a:gd name="connsiteY22" fmla="*/ 332509 h 847898"/>
                  <a:gd name="connsiteX23" fmla="*/ 978130 w 1255221"/>
                  <a:gd name="connsiteY23" fmla="*/ 415637 h 847898"/>
                  <a:gd name="connsiteX24" fmla="*/ 878377 w 1255221"/>
                  <a:gd name="connsiteY24" fmla="*/ 399011 h 847898"/>
                  <a:gd name="connsiteX25" fmla="*/ 778625 w 1255221"/>
                  <a:gd name="connsiteY25" fmla="*/ 382386 h 847898"/>
                  <a:gd name="connsiteX26" fmla="*/ 612370 w 1255221"/>
                  <a:gd name="connsiteY26" fmla="*/ 315884 h 847898"/>
                  <a:gd name="connsiteX27" fmla="*/ 529243 w 1255221"/>
                  <a:gd name="connsiteY27" fmla="*/ 232757 h 847898"/>
                  <a:gd name="connsiteX28" fmla="*/ 495992 w 1255221"/>
                  <a:gd name="connsiteY28" fmla="*/ 182880 h 847898"/>
                  <a:gd name="connsiteX29" fmla="*/ 545868 w 1255221"/>
                  <a:gd name="connsiteY29" fmla="*/ 49877 h 847898"/>
                  <a:gd name="connsiteX30" fmla="*/ 495992 w 1255221"/>
                  <a:gd name="connsiteY30" fmla="*/ 49877 h 847898"/>
                  <a:gd name="connsiteX31" fmla="*/ 379614 w 1255221"/>
                  <a:gd name="connsiteY31" fmla="*/ 16626 h 847898"/>
                  <a:gd name="connsiteX32" fmla="*/ 329737 w 1255221"/>
                  <a:gd name="connsiteY32" fmla="*/ 0 h 847898"/>
                  <a:gd name="connsiteX33" fmla="*/ 246610 w 1255221"/>
                  <a:gd name="connsiteY33" fmla="*/ 16626 h 847898"/>
                  <a:gd name="connsiteX34" fmla="*/ 96981 w 1255221"/>
                  <a:gd name="connsiteY34" fmla="*/ 33251 h 847898"/>
                  <a:gd name="connsiteX35" fmla="*/ 80356 w 1255221"/>
                  <a:gd name="connsiteY35" fmla="*/ 16626 h 847898"/>
                  <a:gd name="connsiteX36" fmla="*/ 13854 w 1255221"/>
                  <a:gd name="connsiteY36" fmla="*/ 99753 h 84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5221" h="847898">
                    <a:moveTo>
                      <a:pt x="13854" y="99753"/>
                    </a:moveTo>
                    <a:cubicBezTo>
                      <a:pt x="27708" y="121920"/>
                      <a:pt x="141316" y="113607"/>
                      <a:pt x="163483" y="149629"/>
                    </a:cubicBezTo>
                    <a:cubicBezTo>
                      <a:pt x="185650" y="185651"/>
                      <a:pt x="138544" y="268779"/>
                      <a:pt x="146857" y="315884"/>
                    </a:cubicBezTo>
                    <a:cubicBezTo>
                      <a:pt x="155170" y="362989"/>
                      <a:pt x="185650" y="399011"/>
                      <a:pt x="213359" y="432262"/>
                    </a:cubicBezTo>
                    <a:cubicBezTo>
                      <a:pt x="241068" y="465513"/>
                      <a:pt x="288174" y="504305"/>
                      <a:pt x="313112" y="515389"/>
                    </a:cubicBezTo>
                    <a:cubicBezTo>
                      <a:pt x="338050" y="526473"/>
                      <a:pt x="326966" y="498764"/>
                      <a:pt x="362988" y="498764"/>
                    </a:cubicBezTo>
                    <a:cubicBezTo>
                      <a:pt x="399010" y="498764"/>
                      <a:pt x="490450" y="526473"/>
                      <a:pt x="529243" y="515389"/>
                    </a:cubicBezTo>
                    <a:cubicBezTo>
                      <a:pt x="568036" y="504305"/>
                      <a:pt x="554181" y="435033"/>
                      <a:pt x="595745" y="432262"/>
                    </a:cubicBezTo>
                    <a:cubicBezTo>
                      <a:pt x="637309" y="429491"/>
                      <a:pt x="775854" y="479368"/>
                      <a:pt x="778625" y="498764"/>
                    </a:cubicBezTo>
                    <a:cubicBezTo>
                      <a:pt x="781396" y="518160"/>
                      <a:pt x="659475" y="529244"/>
                      <a:pt x="612370" y="548640"/>
                    </a:cubicBezTo>
                    <a:cubicBezTo>
                      <a:pt x="565265" y="568036"/>
                      <a:pt x="518159" y="584662"/>
                      <a:pt x="495992" y="615142"/>
                    </a:cubicBezTo>
                    <a:cubicBezTo>
                      <a:pt x="473825" y="645622"/>
                      <a:pt x="468283" y="692727"/>
                      <a:pt x="479367" y="731520"/>
                    </a:cubicBezTo>
                    <a:cubicBezTo>
                      <a:pt x="490451" y="770313"/>
                      <a:pt x="526472" y="847898"/>
                      <a:pt x="562494" y="847898"/>
                    </a:cubicBezTo>
                    <a:cubicBezTo>
                      <a:pt x="598516" y="847898"/>
                      <a:pt x="648392" y="767542"/>
                      <a:pt x="695497" y="731520"/>
                    </a:cubicBezTo>
                    <a:cubicBezTo>
                      <a:pt x="742602" y="695498"/>
                      <a:pt x="800792" y="653934"/>
                      <a:pt x="845127" y="631767"/>
                    </a:cubicBezTo>
                    <a:cubicBezTo>
                      <a:pt x="889462" y="609600"/>
                      <a:pt x="919942" y="620684"/>
                      <a:pt x="961505" y="598517"/>
                    </a:cubicBezTo>
                    <a:cubicBezTo>
                      <a:pt x="1003068" y="576350"/>
                      <a:pt x="1052944" y="526473"/>
                      <a:pt x="1094508" y="498764"/>
                    </a:cubicBezTo>
                    <a:cubicBezTo>
                      <a:pt x="1136072" y="471055"/>
                      <a:pt x="1185949" y="459971"/>
                      <a:pt x="1210887" y="432262"/>
                    </a:cubicBezTo>
                    <a:cubicBezTo>
                      <a:pt x="1235825" y="404553"/>
                      <a:pt x="1255221" y="351905"/>
                      <a:pt x="1244137" y="332509"/>
                    </a:cubicBezTo>
                    <a:cubicBezTo>
                      <a:pt x="1233053" y="313113"/>
                      <a:pt x="1155468" y="338051"/>
                      <a:pt x="1144385" y="315884"/>
                    </a:cubicBezTo>
                    <a:cubicBezTo>
                      <a:pt x="1133302" y="293717"/>
                      <a:pt x="1180407" y="218902"/>
                      <a:pt x="1177636" y="199506"/>
                    </a:cubicBezTo>
                    <a:cubicBezTo>
                      <a:pt x="1174865" y="180110"/>
                      <a:pt x="1141614" y="177339"/>
                      <a:pt x="1127759" y="199506"/>
                    </a:cubicBezTo>
                    <a:cubicBezTo>
                      <a:pt x="1113904" y="221673"/>
                      <a:pt x="1119446" y="296487"/>
                      <a:pt x="1094508" y="332509"/>
                    </a:cubicBezTo>
                    <a:cubicBezTo>
                      <a:pt x="1069570" y="368531"/>
                      <a:pt x="1014152" y="404553"/>
                      <a:pt x="978130" y="415637"/>
                    </a:cubicBezTo>
                    <a:cubicBezTo>
                      <a:pt x="942108" y="426721"/>
                      <a:pt x="878377" y="399011"/>
                      <a:pt x="878377" y="399011"/>
                    </a:cubicBezTo>
                    <a:cubicBezTo>
                      <a:pt x="845126" y="393469"/>
                      <a:pt x="822960" y="396241"/>
                      <a:pt x="778625" y="382386"/>
                    </a:cubicBezTo>
                    <a:cubicBezTo>
                      <a:pt x="734291" y="368532"/>
                      <a:pt x="653934" y="340822"/>
                      <a:pt x="612370" y="315884"/>
                    </a:cubicBezTo>
                    <a:cubicBezTo>
                      <a:pt x="570806" y="290946"/>
                      <a:pt x="548639" y="254924"/>
                      <a:pt x="529243" y="232757"/>
                    </a:cubicBezTo>
                    <a:cubicBezTo>
                      <a:pt x="509847" y="210590"/>
                      <a:pt x="493221" y="213360"/>
                      <a:pt x="495992" y="182880"/>
                    </a:cubicBezTo>
                    <a:cubicBezTo>
                      <a:pt x="498763" y="152400"/>
                      <a:pt x="545868" y="72044"/>
                      <a:pt x="545868" y="49877"/>
                    </a:cubicBezTo>
                    <a:cubicBezTo>
                      <a:pt x="545868" y="27710"/>
                      <a:pt x="523701" y="55419"/>
                      <a:pt x="495992" y="49877"/>
                    </a:cubicBezTo>
                    <a:cubicBezTo>
                      <a:pt x="468283" y="44335"/>
                      <a:pt x="407323" y="24939"/>
                      <a:pt x="379614" y="16626"/>
                    </a:cubicBezTo>
                    <a:cubicBezTo>
                      <a:pt x="351905" y="8313"/>
                      <a:pt x="351904" y="0"/>
                      <a:pt x="329737" y="0"/>
                    </a:cubicBezTo>
                    <a:cubicBezTo>
                      <a:pt x="307570" y="0"/>
                      <a:pt x="285403" y="11084"/>
                      <a:pt x="246610" y="16626"/>
                    </a:cubicBezTo>
                    <a:cubicBezTo>
                      <a:pt x="207817" y="22168"/>
                      <a:pt x="124690" y="33251"/>
                      <a:pt x="96981" y="33251"/>
                    </a:cubicBezTo>
                    <a:cubicBezTo>
                      <a:pt x="69272" y="33251"/>
                      <a:pt x="88669" y="8313"/>
                      <a:pt x="80356" y="16626"/>
                    </a:cubicBezTo>
                    <a:cubicBezTo>
                      <a:pt x="72043" y="24939"/>
                      <a:pt x="0" y="77586"/>
                      <a:pt x="13854" y="99753"/>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Freeform 10"/>
              <p:cNvSpPr/>
              <p:nvPr/>
            </p:nvSpPr>
            <p:spPr>
              <a:xfrm>
                <a:off x="2779776" y="6030468"/>
                <a:ext cx="774192" cy="525780"/>
              </a:xfrm>
              <a:custGeom>
                <a:avLst/>
                <a:gdLst>
                  <a:gd name="connsiteX0" fmla="*/ 9144 w 774192"/>
                  <a:gd name="connsiteY0" fmla="*/ 324612 h 525780"/>
                  <a:gd name="connsiteX1" fmla="*/ 36576 w 774192"/>
                  <a:gd name="connsiteY1" fmla="*/ 187452 h 525780"/>
                  <a:gd name="connsiteX2" fmla="*/ 18288 w 774192"/>
                  <a:gd name="connsiteY2" fmla="*/ 68580 h 525780"/>
                  <a:gd name="connsiteX3" fmla="*/ 137160 w 774192"/>
                  <a:gd name="connsiteY3" fmla="*/ 4572 h 525780"/>
                  <a:gd name="connsiteX4" fmla="*/ 301752 w 774192"/>
                  <a:gd name="connsiteY4" fmla="*/ 96012 h 525780"/>
                  <a:gd name="connsiteX5" fmla="*/ 448056 w 774192"/>
                  <a:gd name="connsiteY5" fmla="*/ 141732 h 525780"/>
                  <a:gd name="connsiteX6" fmla="*/ 530352 w 774192"/>
                  <a:gd name="connsiteY6" fmla="*/ 242316 h 525780"/>
                  <a:gd name="connsiteX7" fmla="*/ 612648 w 774192"/>
                  <a:gd name="connsiteY7" fmla="*/ 306324 h 525780"/>
                  <a:gd name="connsiteX8" fmla="*/ 676656 w 774192"/>
                  <a:gd name="connsiteY8" fmla="*/ 315468 h 525780"/>
                  <a:gd name="connsiteX9" fmla="*/ 649224 w 774192"/>
                  <a:gd name="connsiteY9" fmla="*/ 370332 h 525780"/>
                  <a:gd name="connsiteX10" fmla="*/ 758952 w 774192"/>
                  <a:gd name="connsiteY10" fmla="*/ 443484 h 525780"/>
                  <a:gd name="connsiteX11" fmla="*/ 740664 w 774192"/>
                  <a:gd name="connsiteY11" fmla="*/ 525780 h 525780"/>
                  <a:gd name="connsiteX12" fmla="*/ 640080 w 774192"/>
                  <a:gd name="connsiteY12" fmla="*/ 443484 h 525780"/>
                  <a:gd name="connsiteX13" fmla="*/ 576072 w 774192"/>
                  <a:gd name="connsiteY13" fmla="*/ 489204 h 525780"/>
                  <a:gd name="connsiteX14" fmla="*/ 402336 w 774192"/>
                  <a:gd name="connsiteY14" fmla="*/ 489204 h 525780"/>
                  <a:gd name="connsiteX15" fmla="*/ 320040 w 774192"/>
                  <a:gd name="connsiteY15" fmla="*/ 361188 h 525780"/>
                  <a:gd name="connsiteX16" fmla="*/ 192024 w 774192"/>
                  <a:gd name="connsiteY16" fmla="*/ 379476 h 525780"/>
                  <a:gd name="connsiteX17" fmla="*/ 91440 w 774192"/>
                  <a:gd name="connsiteY17" fmla="*/ 379476 h 525780"/>
                  <a:gd name="connsiteX18" fmla="*/ 9144 w 774192"/>
                  <a:gd name="connsiteY18" fmla="*/ 324612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4192" h="525780">
                    <a:moveTo>
                      <a:pt x="9144" y="324612"/>
                    </a:moveTo>
                    <a:cubicBezTo>
                      <a:pt x="0" y="292608"/>
                      <a:pt x="35052" y="230124"/>
                      <a:pt x="36576" y="187452"/>
                    </a:cubicBezTo>
                    <a:cubicBezTo>
                      <a:pt x="38100" y="144780"/>
                      <a:pt x="1524" y="99060"/>
                      <a:pt x="18288" y="68580"/>
                    </a:cubicBezTo>
                    <a:cubicBezTo>
                      <a:pt x="35052" y="38100"/>
                      <a:pt x="89916" y="0"/>
                      <a:pt x="137160" y="4572"/>
                    </a:cubicBezTo>
                    <a:cubicBezTo>
                      <a:pt x="184404" y="9144"/>
                      <a:pt x="249936" y="73152"/>
                      <a:pt x="301752" y="96012"/>
                    </a:cubicBezTo>
                    <a:cubicBezTo>
                      <a:pt x="353568" y="118872"/>
                      <a:pt x="409956" y="117348"/>
                      <a:pt x="448056" y="141732"/>
                    </a:cubicBezTo>
                    <a:cubicBezTo>
                      <a:pt x="486156" y="166116"/>
                      <a:pt x="502920" y="214884"/>
                      <a:pt x="530352" y="242316"/>
                    </a:cubicBezTo>
                    <a:cubicBezTo>
                      <a:pt x="557784" y="269748"/>
                      <a:pt x="588264" y="294132"/>
                      <a:pt x="612648" y="306324"/>
                    </a:cubicBezTo>
                    <a:cubicBezTo>
                      <a:pt x="637032" y="318516"/>
                      <a:pt x="670560" y="304800"/>
                      <a:pt x="676656" y="315468"/>
                    </a:cubicBezTo>
                    <a:cubicBezTo>
                      <a:pt x="682752" y="326136"/>
                      <a:pt x="635508" y="348996"/>
                      <a:pt x="649224" y="370332"/>
                    </a:cubicBezTo>
                    <a:cubicBezTo>
                      <a:pt x="662940" y="391668"/>
                      <a:pt x="743712" y="417576"/>
                      <a:pt x="758952" y="443484"/>
                    </a:cubicBezTo>
                    <a:cubicBezTo>
                      <a:pt x="774192" y="469392"/>
                      <a:pt x="760476" y="525780"/>
                      <a:pt x="740664" y="525780"/>
                    </a:cubicBezTo>
                    <a:cubicBezTo>
                      <a:pt x="720852" y="525780"/>
                      <a:pt x="667512" y="449580"/>
                      <a:pt x="640080" y="443484"/>
                    </a:cubicBezTo>
                    <a:cubicBezTo>
                      <a:pt x="612648" y="437388"/>
                      <a:pt x="615696" y="481584"/>
                      <a:pt x="576072" y="489204"/>
                    </a:cubicBezTo>
                    <a:cubicBezTo>
                      <a:pt x="536448" y="496824"/>
                      <a:pt x="445008" y="510540"/>
                      <a:pt x="402336" y="489204"/>
                    </a:cubicBezTo>
                    <a:cubicBezTo>
                      <a:pt x="359664" y="467868"/>
                      <a:pt x="355092" y="379476"/>
                      <a:pt x="320040" y="361188"/>
                    </a:cubicBezTo>
                    <a:cubicBezTo>
                      <a:pt x="284988" y="342900"/>
                      <a:pt x="230124" y="376428"/>
                      <a:pt x="192024" y="379476"/>
                    </a:cubicBezTo>
                    <a:cubicBezTo>
                      <a:pt x="153924" y="382524"/>
                      <a:pt x="120396" y="384048"/>
                      <a:pt x="91440" y="379476"/>
                    </a:cubicBezTo>
                    <a:cubicBezTo>
                      <a:pt x="62484" y="374904"/>
                      <a:pt x="18288" y="356616"/>
                      <a:pt x="9144" y="324612"/>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pic>
        <p:nvPicPr>
          <p:cNvPr id="14" name="Picture 2" descr="Image result for acadian diaspora"/>
          <p:cNvPicPr>
            <a:picLocks noChangeAspect="1" noChangeArrowheads="1"/>
          </p:cNvPicPr>
          <p:nvPr/>
        </p:nvPicPr>
        <p:blipFill>
          <a:blip r:embed="rId4" cstate="print"/>
          <a:srcRect t="3817" b="8842"/>
          <a:stretch>
            <a:fillRect/>
          </a:stretch>
        </p:blipFill>
        <p:spPr bwMode="auto">
          <a:xfrm>
            <a:off x="-1" y="0"/>
            <a:ext cx="9144001" cy="6858000"/>
          </a:xfrm>
          <a:prstGeom prst="rect">
            <a:avLst/>
          </a:prstGeom>
          <a:noFill/>
        </p:spPr>
      </p:pic>
      <p:sp>
        <p:nvSpPr>
          <p:cNvPr id="3" name="TextBox 2"/>
          <p:cNvSpPr txBox="1"/>
          <p:nvPr/>
        </p:nvSpPr>
        <p:spPr>
          <a:xfrm>
            <a:off x="0" y="0"/>
            <a:ext cx="9220200" cy="83099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4800" b="1" dirty="0">
                <a:solidFill>
                  <a:srgbClr val="002060"/>
                </a:solidFill>
              </a:rPr>
              <a:t>Migration Encore</a:t>
            </a:r>
          </a:p>
        </p:txBody>
      </p:sp>
      <p:sp>
        <p:nvSpPr>
          <p:cNvPr id="13" name="TextBox 5"/>
          <p:cNvSpPr txBox="1"/>
          <p:nvPr/>
        </p:nvSpPr>
        <p:spPr>
          <a:xfrm>
            <a:off x="0" y="-152400"/>
            <a:ext cx="9220200" cy="101566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6000" b="1" dirty="0">
                <a:solidFill>
                  <a:srgbClr val="002060"/>
                </a:solidFill>
              </a:rPr>
              <a:t>The Acadians</a:t>
            </a:r>
          </a:p>
        </p:txBody>
      </p:sp>
      <p:sp>
        <p:nvSpPr>
          <p:cNvPr id="12" name="Slide Number Placeholder 11"/>
          <p:cNvSpPr>
            <a:spLocks noGrp="1"/>
          </p:cNvSpPr>
          <p:nvPr>
            <p:ph type="sldNum" sz="quarter" idx="12"/>
          </p:nvPr>
        </p:nvSpPr>
        <p:spPr/>
        <p:txBody>
          <a:bodyPr/>
          <a:lstStyle/>
          <a:p>
            <a:fld id="{20BEC8AB-F95D-4C3E-99A3-CB9DFD4C2F2D}" type="slidenum">
              <a:rPr lang="en-US" smtClean="0"/>
              <a:pPr/>
              <a:t>2</a:t>
            </a:fld>
            <a:endParaRPr lang="en-US"/>
          </a:p>
        </p:txBody>
      </p:sp>
      <p:sp>
        <p:nvSpPr>
          <p:cNvPr id="15" name="Rectangle 14"/>
          <p:cNvSpPr/>
          <p:nvPr/>
        </p:nvSpPr>
        <p:spPr>
          <a:xfrm>
            <a:off x="0" y="6010870"/>
            <a:ext cx="5029200" cy="923330"/>
          </a:xfrm>
          <a:prstGeom prst="rect">
            <a:avLst/>
          </a:prstGeom>
        </p:spPr>
        <p:txBody>
          <a:bodyPr wrap="square">
            <a:spAutoFit/>
          </a:bodyPr>
          <a:lstStyle/>
          <a:p>
            <a:r>
              <a:rPr lang="en-US" sz="5400" b="1" spc="200" dirty="0">
                <a:solidFill>
                  <a:srgbClr val="FFC000"/>
                </a:solidFill>
                <a:effectLst>
                  <a:outerShdw dist="50800" dir="7200000" algn="ctr" rotWithShape="0">
                    <a:schemeClr val="tx1"/>
                  </a:outerShdw>
                </a:effectLst>
                <a:latin typeface="Tempus Sans ITC" pitchFamily="82" charset="0"/>
              </a:rPr>
              <a:t>The Acadians</a:t>
            </a:r>
            <a:endParaRPr lang="en-US" sz="5400" dirty="0">
              <a:solidFill>
                <a:srgbClr val="FFC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 0 L 0.24167 -0.91042 " pathEditMode="relative" rAng="0" ptsTypes="AA">
                                      <p:cBhvr>
                                        <p:cTn id="6" dur="1000" fill="hold"/>
                                        <p:tgtEl>
                                          <p:spTgt spid="15"/>
                                        </p:tgtEl>
                                        <p:attrNameLst>
                                          <p:attrName>ppt_x</p:attrName>
                                          <p:attrName>ppt_y</p:attrName>
                                        </p:attrNameLst>
                                      </p:cBhvr>
                                      <p:rCtr x="12100" y="-45500"/>
                                    </p:animMotion>
                                  </p:childTnLst>
                                </p:cTn>
                              </p:par>
                              <p:par>
                                <p:cTn id="7" presetID="3" presetClass="emph" presetSubtype="2" fill="hold" grpId="1" nodeType="withEffect">
                                  <p:stCondLst>
                                    <p:cond delay="0"/>
                                  </p:stCondLst>
                                  <p:childTnLst>
                                    <p:animClr clrSpc="rgb" dir="cw">
                                      <p:cBhvr override="childStyle">
                                        <p:cTn id="8" dur="1000" fill="hold"/>
                                        <p:tgtEl>
                                          <p:spTgt spid="15"/>
                                        </p:tgtEl>
                                        <p:attrNameLst>
                                          <p:attrName>style.color</p:attrName>
                                        </p:attrNameLst>
                                      </p:cBhvr>
                                      <p:to>
                                        <a:srgbClr val="003366"/>
                                      </p:to>
                                    </p:animClr>
                                  </p:childTnLst>
                                </p:cTn>
                              </p:par>
                              <p:par>
                                <p:cTn id="9" presetID="10" presetClass="exit" presetSubtype="0" fill="hold" grpId="0" nodeType="withEffect">
                                  <p:stCondLst>
                                    <p:cond delay="500"/>
                                  </p:stCondLst>
                                  <p:childTnLst>
                                    <p:animEffect transition="out" filter="fade">
                                      <p:cBhvr>
                                        <p:cTn id="10" dur="1000"/>
                                        <p:tgtEl>
                                          <p:spTgt spid="15"/>
                                        </p:tgtEl>
                                      </p:cBhvr>
                                    </p:animEffect>
                                    <p:set>
                                      <p:cBhvr>
                                        <p:cTn id="11" dur="1" fill="hold">
                                          <p:stCondLst>
                                            <p:cond delay="999"/>
                                          </p:stCondLst>
                                        </p:cTn>
                                        <p:tgtEl>
                                          <p:spTgt spid="15"/>
                                        </p:tgtEl>
                                        <p:attrNameLst>
                                          <p:attrName>style.visibility</p:attrName>
                                        </p:attrNameLst>
                                      </p:cBhvr>
                                      <p:to>
                                        <p:strVal val="hidden"/>
                                      </p:to>
                                    </p:set>
                                  </p:childTnLst>
                                </p:cTn>
                              </p:par>
                              <p:par>
                                <p:cTn id="12" presetID="10" presetClass="exit" presetSubtype="0" fill="hold" nodeType="withEffect">
                                  <p:stCondLst>
                                    <p:cond delay="500"/>
                                  </p:stCondLst>
                                  <p:childTnLst>
                                    <p:animEffect transition="out" filter="fade">
                                      <p:cBhvr>
                                        <p:cTn id="13" dur="1000"/>
                                        <p:tgtEl>
                                          <p:spTgt spid="14"/>
                                        </p:tgtEl>
                                      </p:cBhvr>
                                    </p:animEffect>
                                    <p:set>
                                      <p:cBhvr>
                                        <p:cTn id="14" dur="1" fill="hold">
                                          <p:stCondLst>
                                            <p:cond delay="999"/>
                                          </p:stCondLst>
                                        </p:cTn>
                                        <p:tgtEl>
                                          <p:spTgt spid="14"/>
                                        </p:tgtEl>
                                        <p:attrNameLst>
                                          <p:attrName>style.visibility</p:attrName>
                                        </p:attrNameLst>
                                      </p:cBhvr>
                                      <p:to>
                                        <p:strVal val="hidden"/>
                                      </p:to>
                                    </p:set>
                                  </p:childTnLst>
                                </p:cTn>
                              </p:par>
                              <p:par>
                                <p:cTn id="15" presetID="10" presetClass="exit" presetSubtype="0" fill="hold" grpId="0" nodeType="withEffect">
                                  <p:stCondLst>
                                    <p:cond delay="500"/>
                                  </p:stCondLst>
                                  <p:childTnLst>
                                    <p:animEffect transition="out" filter="fade">
                                      <p:cBhvr>
                                        <p:cTn id="16" dur="1000"/>
                                        <p:tgtEl>
                                          <p:spTgt spid="3"/>
                                        </p:tgtEl>
                                      </p:cBhvr>
                                    </p:animEffect>
                                    <p:set>
                                      <p:cBhvr>
                                        <p:cTn id="17" dur="1" fill="hold">
                                          <p:stCondLst>
                                            <p:cond delay="999"/>
                                          </p:stCondLst>
                                        </p:cTn>
                                        <p:tgtEl>
                                          <p:spTgt spid="3"/>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5" grpId="0"/>
      <p:bldP spid="1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EVOLVING TRANSITION: FROM FRENCH TO ACADIEN</a:t>
            </a:r>
          </a:p>
        </p:txBody>
      </p:sp>
      <p:sp>
        <p:nvSpPr>
          <p:cNvPr id="7" name="Rectangle 6"/>
          <p:cNvSpPr/>
          <p:nvPr/>
        </p:nvSpPr>
        <p:spPr>
          <a:xfrm>
            <a:off x="0" y="2819400"/>
            <a:ext cx="5029200" cy="954107"/>
          </a:xfrm>
          <a:prstGeom prst="rect">
            <a:avLst/>
          </a:prstGeom>
        </p:spPr>
        <p:txBody>
          <a:bodyPr wrap="square">
            <a:spAutoFit/>
          </a:bodyPr>
          <a:lstStyle/>
          <a:p>
            <a:pPr marL="174625" indent="-174625">
              <a:spcAft>
                <a:spcPts val="1200"/>
              </a:spcAft>
              <a:buFont typeface="Arial" pitchFamily="34" charset="0"/>
              <a:buChar char="•"/>
            </a:pPr>
            <a:r>
              <a:rPr lang="en-US" sz="2800" dirty="0"/>
              <a:t>Frontier settlements became </a:t>
            </a:r>
            <a:r>
              <a:rPr lang="en-US" sz="2800" dirty="0">
                <a:solidFill>
                  <a:srgbClr val="FF0000"/>
                </a:solidFill>
                <a:effectLst>
                  <a:outerShdw blurRad="38100" dist="38100" dir="2700000" algn="tl">
                    <a:srgbClr val="000000"/>
                  </a:outerShdw>
                </a:effectLst>
              </a:rPr>
              <a:t>clusters of </a:t>
            </a:r>
            <a:r>
              <a:rPr lang="en-US" sz="2800" dirty="0" smtClean="0">
                <a:solidFill>
                  <a:srgbClr val="FF0000"/>
                </a:solidFill>
                <a:effectLst>
                  <a:outerShdw blurRad="38100" dist="38100" dir="2700000" algn="tl">
                    <a:srgbClr val="000000"/>
                  </a:outerShdw>
                </a:effectLst>
              </a:rPr>
              <a:t>inter-related </a:t>
            </a:r>
            <a:r>
              <a:rPr lang="en-US" sz="2800" dirty="0">
                <a:solidFill>
                  <a:srgbClr val="FF0000"/>
                </a:solidFill>
                <a:effectLst>
                  <a:outerShdw blurRad="38100" dist="38100" dir="2700000" algn="tl">
                    <a:srgbClr val="000000"/>
                  </a:outerShdw>
                </a:effectLst>
              </a:rPr>
              <a:t>families </a:t>
            </a:r>
          </a:p>
        </p:txBody>
      </p:sp>
      <p:sp>
        <p:nvSpPr>
          <p:cNvPr id="51" name="Rectangle 50"/>
          <p:cNvSpPr/>
          <p:nvPr/>
        </p:nvSpPr>
        <p:spPr>
          <a:xfrm>
            <a:off x="0" y="3733800"/>
            <a:ext cx="5029200" cy="1815882"/>
          </a:xfrm>
          <a:prstGeom prst="rect">
            <a:avLst/>
          </a:prstGeom>
        </p:spPr>
        <p:txBody>
          <a:bodyPr wrap="square">
            <a:spAutoFit/>
          </a:bodyPr>
          <a:lstStyle/>
          <a:p>
            <a:pPr marL="174625" indent="-174625">
              <a:buFont typeface="Arial" pitchFamily="34" charset="0"/>
              <a:buChar char="•"/>
            </a:pPr>
            <a:r>
              <a:rPr lang="en-US" sz="2800" dirty="0"/>
              <a:t>The Acadians are </a:t>
            </a:r>
            <a:r>
              <a:rPr lang="en-US" sz="2800" dirty="0">
                <a:solidFill>
                  <a:srgbClr val="FF0000"/>
                </a:solidFill>
                <a:effectLst>
                  <a:outerShdw blurRad="38100" dist="38100" dir="2700000" algn="tl">
                    <a:srgbClr val="000000"/>
                  </a:outerShdw>
                </a:effectLst>
              </a:rPr>
              <a:t>becoming tighter knit</a:t>
            </a:r>
            <a:r>
              <a:rPr lang="en-US" sz="2800" dirty="0"/>
              <a:t>, </a:t>
            </a:r>
            <a:r>
              <a:rPr lang="en-US" sz="2800" dirty="0">
                <a:solidFill>
                  <a:srgbClr val="FF0000"/>
                </a:solidFill>
                <a:effectLst>
                  <a:outerShdw blurRad="38100" dist="38100" dir="2700000" algn="tl">
                    <a:srgbClr val="000000"/>
                  </a:outerShdw>
                </a:effectLst>
              </a:rPr>
              <a:t>more clan-like</a:t>
            </a:r>
            <a:r>
              <a:rPr lang="en-US" sz="2800" dirty="0"/>
              <a:t>, a </a:t>
            </a:r>
            <a:r>
              <a:rPr lang="en-US" sz="2800" dirty="0">
                <a:solidFill>
                  <a:srgbClr val="FF0000"/>
                </a:solidFill>
                <a:effectLst>
                  <a:outerShdw blurRad="38100" dist="38100" dir="2700000" algn="tl">
                    <a:srgbClr val="000000"/>
                  </a:outerShdw>
                </a:effectLst>
              </a:rPr>
              <a:t>people united  </a:t>
            </a:r>
            <a:r>
              <a:rPr lang="en-US" sz="2800" dirty="0"/>
              <a:t>with </a:t>
            </a:r>
            <a:r>
              <a:rPr lang="en-US" sz="2800" dirty="0">
                <a:solidFill>
                  <a:srgbClr val="FF0000"/>
                </a:solidFill>
                <a:effectLst>
                  <a:outerShdw blurRad="38100" dist="38100" dir="2700000" algn="tl">
                    <a:srgbClr val="000000"/>
                  </a:outerShdw>
                </a:effectLst>
              </a:rPr>
              <a:t>common beliefs &amp; aims</a:t>
            </a:r>
          </a:p>
        </p:txBody>
      </p:sp>
      <p:sp>
        <p:nvSpPr>
          <p:cNvPr id="52" name="Rectangle 51"/>
          <p:cNvSpPr/>
          <p:nvPr/>
        </p:nvSpPr>
        <p:spPr>
          <a:xfrm>
            <a:off x="0" y="609600"/>
            <a:ext cx="5029200" cy="954107"/>
          </a:xfrm>
          <a:prstGeom prst="rect">
            <a:avLst/>
          </a:prstGeom>
        </p:spPr>
        <p:txBody>
          <a:bodyPr wrap="square">
            <a:spAutoFit/>
          </a:bodyPr>
          <a:lstStyle/>
          <a:p>
            <a:pPr marL="174625" indent="-174625"/>
            <a:r>
              <a:rPr lang="en-US" sz="2800" dirty="0" smtClean="0">
                <a:solidFill>
                  <a:srgbClr val="FF0000"/>
                </a:solidFill>
                <a:effectLst>
                  <a:outerShdw blurRad="38100" dist="38100" dir="2700000" algn="tl">
                    <a:srgbClr val="000000"/>
                  </a:outerShdw>
                </a:effectLst>
              </a:rPr>
              <a:t>	pressure </a:t>
            </a:r>
            <a:r>
              <a:rPr lang="en-US" sz="2800" dirty="0"/>
              <a:t>on the Acadians is </a:t>
            </a:r>
            <a:r>
              <a:rPr lang="en-US" sz="2800" dirty="0">
                <a:solidFill>
                  <a:srgbClr val="FF0000"/>
                </a:solidFill>
                <a:effectLst>
                  <a:outerShdw blurRad="38100" dist="38100" dir="2700000" algn="tl">
                    <a:srgbClr val="000000"/>
                  </a:outerShdw>
                </a:effectLst>
              </a:rPr>
              <a:t>escalating</a:t>
            </a:r>
          </a:p>
        </p:txBody>
      </p:sp>
      <p:sp>
        <p:nvSpPr>
          <p:cNvPr id="53" name="Rectangle 52"/>
          <p:cNvSpPr/>
          <p:nvPr/>
        </p:nvSpPr>
        <p:spPr>
          <a:xfrm>
            <a:off x="0" y="1524000"/>
            <a:ext cx="5029200" cy="1384995"/>
          </a:xfrm>
          <a:prstGeom prst="rect">
            <a:avLst/>
          </a:prstGeom>
        </p:spPr>
        <p:txBody>
          <a:bodyPr wrap="square">
            <a:spAutoFit/>
          </a:bodyPr>
          <a:lstStyle/>
          <a:p>
            <a:pPr marL="174625" indent="-174625">
              <a:buFont typeface="Arial" pitchFamily="34" charset="0"/>
              <a:buChar char="•"/>
            </a:pPr>
            <a:r>
              <a:rPr lang="en-US" sz="2800" dirty="0"/>
              <a:t>Acadians are </a:t>
            </a:r>
            <a:r>
              <a:rPr lang="en-US" sz="2800" dirty="0">
                <a:solidFill>
                  <a:srgbClr val="FF0000"/>
                </a:solidFill>
                <a:effectLst>
                  <a:outerShdw blurRad="38100" dist="38100" dir="2700000" algn="tl">
                    <a:srgbClr val="000000"/>
                  </a:outerShdw>
                </a:effectLst>
              </a:rPr>
              <a:t>moving to the fringes of British control</a:t>
            </a:r>
            <a:r>
              <a:rPr lang="en-US" sz="2800" dirty="0"/>
              <a:t>, to </a:t>
            </a:r>
            <a:r>
              <a:rPr lang="en-US" sz="2800" dirty="0">
                <a:solidFill>
                  <a:srgbClr val="FF0000"/>
                </a:solidFill>
                <a:effectLst>
                  <a:outerShdw blurRad="38100" dist="38100" dir="2700000" algn="tl">
                    <a:srgbClr val="000000"/>
                  </a:outerShdw>
                </a:effectLst>
              </a:rPr>
              <a:t>get away</a:t>
            </a:r>
            <a:r>
              <a:rPr lang="en-US" sz="2800" dirty="0"/>
              <a:t> from their demands</a:t>
            </a:r>
          </a:p>
        </p:txBody>
      </p:sp>
      <p:sp>
        <p:nvSpPr>
          <p:cNvPr id="54" name="Rectangle 53"/>
          <p:cNvSpPr/>
          <p:nvPr/>
        </p:nvSpPr>
        <p:spPr>
          <a:xfrm>
            <a:off x="-152400" y="5473005"/>
            <a:ext cx="5181600" cy="1384995"/>
          </a:xfrm>
          <a:prstGeom prst="rect">
            <a:avLst/>
          </a:prstGeom>
        </p:spPr>
        <p:txBody>
          <a:bodyPr wrap="square">
            <a:spAutoFit/>
          </a:bodyPr>
          <a:lstStyle/>
          <a:p>
            <a:pPr marL="334963" indent="-157163">
              <a:buFont typeface="Arial" pitchFamily="34" charset="0"/>
              <a:buChar char="•"/>
            </a:pPr>
            <a:r>
              <a:rPr lang="en-US" sz="2800" dirty="0"/>
              <a:t>Acadians </a:t>
            </a:r>
            <a:r>
              <a:rPr lang="en-US" sz="2800" dirty="0">
                <a:solidFill>
                  <a:srgbClr val="FF0000"/>
                </a:solidFill>
                <a:effectLst>
                  <a:outerShdw blurRad="38100" dist="38100" dir="2700000" algn="tl">
                    <a:srgbClr val="000000"/>
                  </a:outerShdw>
                </a:effectLst>
              </a:rPr>
              <a:t>now demanding “Recognition</a:t>
            </a:r>
            <a:r>
              <a:rPr lang="en-US" sz="2800" dirty="0"/>
              <a:t> that they are a community of </a:t>
            </a:r>
            <a:r>
              <a:rPr lang="en-US" sz="2800" dirty="0">
                <a:solidFill>
                  <a:srgbClr val="FF0000"/>
                </a:solidFill>
                <a:effectLst>
                  <a:outerShdw blurRad="38100" dist="38100" dir="2700000" algn="tl">
                    <a:srgbClr val="000000"/>
                  </a:outerShdw>
                </a:effectLst>
              </a:rPr>
              <a:t>distinct people”</a:t>
            </a:r>
          </a:p>
        </p:txBody>
      </p:sp>
      <p:grpSp>
        <p:nvGrpSpPr>
          <p:cNvPr id="26" name="Group 25"/>
          <p:cNvGrpSpPr/>
          <p:nvPr/>
        </p:nvGrpSpPr>
        <p:grpSpPr>
          <a:xfrm>
            <a:off x="4931604" y="3962400"/>
            <a:ext cx="4212396" cy="2895600"/>
            <a:chOff x="4931604" y="3962400"/>
            <a:chExt cx="4212396" cy="2895600"/>
          </a:xfrm>
        </p:grpSpPr>
        <p:pic>
          <p:nvPicPr>
            <p:cNvPr id="27" name="Picture 26" descr="METER_Blank.jpg"/>
            <p:cNvPicPr>
              <a:picLocks noChangeAspect="1"/>
            </p:cNvPicPr>
            <p:nvPr/>
          </p:nvPicPr>
          <p:blipFill>
            <a:blip r:embed="rId2" cstate="print"/>
            <a:srcRect b="13245"/>
            <a:stretch>
              <a:fillRect/>
            </a:stretch>
          </p:blipFill>
          <p:spPr>
            <a:xfrm>
              <a:off x="4931604" y="3962400"/>
              <a:ext cx="4212396" cy="2895600"/>
            </a:xfrm>
            <a:prstGeom prst="rect">
              <a:avLst/>
            </a:prstGeom>
          </p:spPr>
        </p:pic>
        <p:sp>
          <p:nvSpPr>
            <p:cNvPr id="28" name="TextBox 27"/>
            <p:cNvSpPr txBox="1"/>
            <p:nvPr/>
          </p:nvSpPr>
          <p:spPr>
            <a:xfrm>
              <a:off x="7315200" y="6182379"/>
              <a:ext cx="1828800" cy="523220"/>
            </a:xfrm>
            <a:prstGeom prst="rect">
              <a:avLst/>
            </a:prstGeom>
            <a:noFill/>
          </p:spPr>
          <p:txBody>
            <a:bodyPr wrap="square" rtlCol="0">
              <a:spAutoFit/>
            </a:bodyPr>
            <a:lstStyle/>
            <a:p>
              <a:pPr algn="r"/>
              <a:r>
                <a:rPr lang="en-US" sz="2800" b="1" dirty="0">
                  <a:solidFill>
                    <a:schemeClr val="bg1"/>
                  </a:solidFill>
                </a:rPr>
                <a:t>Acadien</a:t>
              </a:r>
            </a:p>
          </p:txBody>
        </p:sp>
        <p:sp>
          <p:nvSpPr>
            <p:cNvPr id="29" name="TextBox 28"/>
            <p:cNvSpPr txBox="1"/>
            <p:nvPr/>
          </p:nvSpPr>
          <p:spPr>
            <a:xfrm>
              <a:off x="4978688" y="6182379"/>
              <a:ext cx="1650712" cy="519473"/>
            </a:xfrm>
            <a:prstGeom prst="rect">
              <a:avLst/>
            </a:prstGeom>
            <a:noFill/>
          </p:spPr>
          <p:txBody>
            <a:bodyPr wrap="square" rtlCol="0">
              <a:spAutoFit/>
            </a:bodyPr>
            <a:lstStyle/>
            <a:p>
              <a:r>
                <a:rPr lang="en-US" sz="2800" b="1" dirty="0">
                  <a:solidFill>
                    <a:schemeClr val="bg1"/>
                  </a:solidFill>
                </a:rPr>
                <a:t>French</a:t>
              </a:r>
            </a:p>
          </p:txBody>
        </p:sp>
        <p:cxnSp>
          <p:nvCxnSpPr>
            <p:cNvPr id="30" name="Straight Connector 29"/>
            <p:cNvCxnSpPr/>
            <p:nvPr/>
          </p:nvCxnSpPr>
          <p:spPr>
            <a:xfrm rot="1200000" flipH="1">
              <a:off x="5417823" y="5803884"/>
              <a:ext cx="402825" cy="5754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5" name="Picture 34" descr="METER_Needle.jpg"/>
          <p:cNvPicPr>
            <a:picLocks noChangeAspect="1"/>
          </p:cNvPicPr>
          <p:nvPr/>
        </p:nvPicPr>
        <p:blipFill>
          <a:blip r:embed="rId3" cstate="print"/>
          <a:stretch>
            <a:fillRect/>
          </a:stretch>
        </p:blipFill>
        <p:spPr>
          <a:xfrm rot="1320000">
            <a:off x="7037559" y="4744781"/>
            <a:ext cx="460371" cy="1639886"/>
          </a:xfrm>
          <a:prstGeom prst="rect">
            <a:avLst/>
          </a:prstGeom>
        </p:spPr>
      </p:pic>
      <p:pic>
        <p:nvPicPr>
          <p:cNvPr id="36" name="Picture 35" descr="METER_Needle.jpg"/>
          <p:cNvPicPr>
            <a:picLocks noChangeAspect="1"/>
          </p:cNvPicPr>
          <p:nvPr/>
        </p:nvPicPr>
        <p:blipFill>
          <a:blip r:embed="rId3" cstate="print"/>
          <a:stretch>
            <a:fillRect/>
          </a:stretch>
        </p:blipFill>
        <p:spPr>
          <a:xfrm rot="2640000">
            <a:off x="7231358" y="4861993"/>
            <a:ext cx="460371" cy="1639886"/>
          </a:xfrm>
          <a:prstGeom prst="rect">
            <a:avLst/>
          </a:prstGeom>
        </p:spPr>
      </p:pic>
      <p:pic>
        <p:nvPicPr>
          <p:cNvPr id="37" name="Picture 36" descr="METER_Needle.jpg"/>
          <p:cNvPicPr>
            <a:picLocks noChangeAspect="1"/>
          </p:cNvPicPr>
          <p:nvPr/>
        </p:nvPicPr>
        <p:blipFill>
          <a:blip r:embed="rId3" cstate="print"/>
          <a:stretch>
            <a:fillRect/>
          </a:stretch>
        </p:blipFill>
        <p:spPr>
          <a:xfrm rot="4020000">
            <a:off x="7385926" y="5056712"/>
            <a:ext cx="460371" cy="1639886"/>
          </a:xfrm>
          <a:prstGeom prst="rect">
            <a:avLst/>
          </a:prstGeom>
        </p:spPr>
      </p:pic>
      <p:pic>
        <p:nvPicPr>
          <p:cNvPr id="39" name="Picture 38" descr="METER_Needle.jpg"/>
          <p:cNvPicPr>
            <a:picLocks noChangeAspect="1"/>
          </p:cNvPicPr>
          <p:nvPr/>
        </p:nvPicPr>
        <p:blipFill>
          <a:blip r:embed="rId3" cstate="print"/>
          <a:stretch>
            <a:fillRect/>
          </a:stretch>
        </p:blipFill>
        <p:spPr>
          <a:xfrm rot="5400000">
            <a:off x="7447757" y="5277643"/>
            <a:ext cx="460371" cy="1639886"/>
          </a:xfrm>
          <a:prstGeom prst="rect">
            <a:avLst/>
          </a:prstGeom>
        </p:spPr>
      </p:pic>
      <p:sp>
        <p:nvSpPr>
          <p:cNvPr id="40" name="Rectangle 39"/>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46" name="TextBox 45"/>
          <p:cNvSpPr txBox="1"/>
          <p:nvPr/>
        </p:nvSpPr>
        <p:spPr>
          <a:xfrm>
            <a:off x="5143381" y="609600"/>
            <a:ext cx="800219" cy="3352800"/>
          </a:xfrm>
          <a:prstGeom prst="rect">
            <a:avLst/>
          </a:prstGeom>
          <a:solidFill>
            <a:schemeClr val="bg1"/>
          </a:solidFill>
        </p:spPr>
        <p:txBody>
          <a:bodyPr vert="vert270" wrap="square" rtlCol="0">
            <a:spAutoFit/>
          </a:bodyPr>
          <a:lstStyle/>
          <a:p>
            <a:pPr algn="ctr"/>
            <a:r>
              <a:rPr lang="en-US" sz="4000" dirty="0"/>
              <a:t>FRENCH</a:t>
            </a:r>
          </a:p>
        </p:txBody>
      </p:sp>
      <p:pic>
        <p:nvPicPr>
          <p:cNvPr id="47" name="Picture 4" descr="https://historyofmassachusetts.org/wp-content/uploads/2018/06/Pavillon_royal_de_la_France.svg_.png"/>
          <p:cNvPicPr>
            <a:picLocks noChangeAspect="1" noChangeArrowheads="1"/>
          </p:cNvPicPr>
          <p:nvPr/>
        </p:nvPicPr>
        <p:blipFill>
          <a:blip r:embed="rId4" cstate="print"/>
          <a:srcRect/>
          <a:stretch>
            <a:fillRect/>
          </a:stretch>
        </p:blipFill>
        <p:spPr bwMode="auto">
          <a:xfrm rot="5400000">
            <a:off x="5791201" y="723900"/>
            <a:ext cx="3352799" cy="3124200"/>
          </a:xfrm>
          <a:prstGeom prst="rect">
            <a:avLst/>
          </a:prstGeom>
          <a:noFill/>
        </p:spPr>
      </p:pic>
      <p:sp>
        <p:nvSpPr>
          <p:cNvPr id="45" name="TextBox 44"/>
          <p:cNvSpPr txBox="1"/>
          <p:nvPr/>
        </p:nvSpPr>
        <p:spPr>
          <a:xfrm>
            <a:off x="5143381" y="609600"/>
            <a:ext cx="800219" cy="3352800"/>
          </a:xfrm>
          <a:prstGeom prst="rect">
            <a:avLst/>
          </a:prstGeom>
          <a:solidFill>
            <a:schemeClr val="bg1"/>
          </a:solidFill>
        </p:spPr>
        <p:txBody>
          <a:bodyPr vert="vert270" wrap="square" rtlCol="0">
            <a:spAutoFit/>
          </a:bodyPr>
          <a:lstStyle/>
          <a:p>
            <a:pPr algn="ctr"/>
            <a:r>
              <a:rPr lang="en-US" sz="4000" dirty="0"/>
              <a:t>ACADIEN</a:t>
            </a:r>
          </a:p>
        </p:txBody>
      </p:sp>
      <p:pic>
        <p:nvPicPr>
          <p:cNvPr id="3" name="Picture 4"/>
          <p:cNvPicPr>
            <a:picLocks noChangeAspect="1" noChangeArrowheads="1"/>
          </p:cNvPicPr>
          <p:nvPr/>
        </p:nvPicPr>
        <p:blipFill>
          <a:blip r:embed="rId5" cstate="print"/>
          <a:srcRect l="51665" b="32349"/>
          <a:stretch>
            <a:fillRect/>
          </a:stretch>
        </p:blipFill>
        <p:spPr bwMode="auto">
          <a:xfrm>
            <a:off x="5943600" y="609600"/>
            <a:ext cx="3200400" cy="3352800"/>
          </a:xfrm>
          <a:prstGeom prst="rect">
            <a:avLst/>
          </a:prstGeom>
          <a:noFill/>
          <a:ln w="9525">
            <a:noFill/>
            <a:miter lim="800000"/>
            <a:headEnd/>
            <a:tailEnd/>
          </a:ln>
        </p:spPr>
      </p:pic>
      <p:sp>
        <p:nvSpPr>
          <p:cNvPr id="43" name="TextBox 42"/>
          <p:cNvSpPr txBox="1"/>
          <p:nvPr/>
        </p:nvSpPr>
        <p:spPr>
          <a:xfrm>
            <a:off x="4953000" y="3962400"/>
            <a:ext cx="3200400" cy="1200329"/>
          </a:xfrm>
          <a:prstGeom prst="rect">
            <a:avLst/>
          </a:prstGeom>
          <a:noFill/>
        </p:spPr>
        <p:txBody>
          <a:bodyPr wrap="square" rtlCol="0">
            <a:spAutoFit/>
          </a:bodyPr>
          <a:lstStyle/>
          <a:p>
            <a:r>
              <a:rPr lang="en-US" sz="3600" dirty="0">
                <a:solidFill>
                  <a:schemeClr val="bg1"/>
                </a:solidFill>
              </a:rPr>
              <a:t>Bingo! They’ve made it!</a:t>
            </a:r>
          </a:p>
        </p:txBody>
      </p:sp>
      <p:sp>
        <p:nvSpPr>
          <p:cNvPr id="44" name="Slide Number Placeholder 43"/>
          <p:cNvSpPr>
            <a:spLocks noGrp="1"/>
          </p:cNvSpPr>
          <p:nvPr>
            <p:ph type="sldNum" sz="quarter" idx="12"/>
          </p:nvPr>
        </p:nvSpPr>
        <p:spPr/>
        <p:txBody>
          <a:bodyPr/>
          <a:lstStyle/>
          <a:p>
            <a:pPr>
              <a:defRPr/>
            </a:pPr>
            <a:fld id="{6D98560A-1953-4F77-869E-5D1EE0598C44}" type="slidenum">
              <a:rPr lang="en-US" smtClean="0"/>
              <a:pPr>
                <a:defRPr/>
              </a:pPr>
              <a:t>20</a:t>
            </a:fld>
            <a:endParaRPr lang="en-US" dirty="0"/>
          </a:p>
        </p:txBody>
      </p:sp>
      <p:pic>
        <p:nvPicPr>
          <p:cNvPr id="31" name="Picture 30" descr="METER_Needle.jpg"/>
          <p:cNvPicPr>
            <a:picLocks noChangeAspect="1"/>
          </p:cNvPicPr>
          <p:nvPr/>
        </p:nvPicPr>
        <p:blipFill>
          <a:blip r:embed="rId3" cstate="print"/>
          <a:stretch>
            <a:fillRect/>
          </a:stretch>
        </p:blipFill>
        <p:spPr>
          <a:xfrm rot="21600000">
            <a:off x="6815468" y="4713767"/>
            <a:ext cx="460371" cy="1639886"/>
          </a:xfrm>
          <a:prstGeom prst="rect">
            <a:avLst/>
          </a:prstGeom>
        </p:spPr>
      </p:pic>
      <p:pic>
        <p:nvPicPr>
          <p:cNvPr id="32" name="Picture 31" descr="METER_Needle.jpg"/>
          <p:cNvPicPr>
            <a:picLocks noChangeAspect="1"/>
          </p:cNvPicPr>
          <p:nvPr/>
        </p:nvPicPr>
        <p:blipFill>
          <a:blip r:embed="rId3" cstate="print"/>
          <a:stretch>
            <a:fillRect/>
          </a:stretch>
        </p:blipFill>
        <p:spPr>
          <a:xfrm rot="20220000">
            <a:off x="6581652" y="4749160"/>
            <a:ext cx="460371" cy="1639886"/>
          </a:xfrm>
          <a:prstGeom prst="rect">
            <a:avLst/>
          </a:prstGeom>
        </p:spPr>
      </p:pic>
      <p:grpSp>
        <p:nvGrpSpPr>
          <p:cNvPr id="50" name="Group 49"/>
          <p:cNvGrpSpPr/>
          <p:nvPr/>
        </p:nvGrpSpPr>
        <p:grpSpPr>
          <a:xfrm>
            <a:off x="4953000" y="565208"/>
            <a:ext cx="4191000" cy="6292792"/>
            <a:chOff x="4942609" y="609602"/>
            <a:chExt cx="4191000" cy="6292792"/>
          </a:xfrm>
        </p:grpSpPr>
        <p:pic>
          <p:nvPicPr>
            <p:cNvPr id="114690" name="Picture 2" descr="Canada-Acadian-Flag-3x5-ft-Acadia-Canadian-Tricolor-with-Gold-Star-French"/>
            <p:cNvPicPr>
              <a:picLocks noChangeAspect="1" noChangeArrowheads="1"/>
            </p:cNvPicPr>
            <p:nvPr/>
          </p:nvPicPr>
          <p:blipFill>
            <a:blip r:embed="rId6" cstate="print"/>
            <a:srcRect/>
            <a:stretch>
              <a:fillRect/>
            </a:stretch>
          </p:blipFill>
          <p:spPr bwMode="auto">
            <a:xfrm rot="5400000">
              <a:off x="3891713" y="1660498"/>
              <a:ext cx="6292792" cy="4191000"/>
            </a:xfrm>
            <a:prstGeom prst="rect">
              <a:avLst/>
            </a:prstGeom>
            <a:noFill/>
          </p:spPr>
        </p:pic>
        <p:sp>
          <p:nvSpPr>
            <p:cNvPr id="48" name="TextBox 47"/>
            <p:cNvSpPr txBox="1"/>
            <p:nvPr/>
          </p:nvSpPr>
          <p:spPr>
            <a:xfrm>
              <a:off x="4953000" y="6334780"/>
              <a:ext cx="4114800" cy="523220"/>
            </a:xfrm>
            <a:prstGeom prst="rect">
              <a:avLst/>
            </a:prstGeom>
            <a:noFill/>
          </p:spPr>
          <p:txBody>
            <a:bodyPr wrap="square" rtlCol="0">
              <a:spAutoFit/>
            </a:bodyPr>
            <a:lstStyle/>
            <a:p>
              <a:r>
                <a:rPr lang="en-US" sz="2800" dirty="0"/>
                <a:t>The Acadian Flag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up)">
                                      <p:cBhvr>
                                        <p:cTn id="7" dur="1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2"/>
                                        </p:tgtEl>
                                        <p:attrNameLst>
                                          <p:attrName>style.visibility</p:attrName>
                                        </p:attrNameLst>
                                      </p:cBhvr>
                                      <p:to>
                                        <p:strVal val="hidden"/>
                                      </p:to>
                                    </p:set>
                                  </p:childTnLst>
                                </p:cTn>
                              </p:par>
                              <p:par>
                                <p:cTn id="12" presetID="22" presetClass="entr" presetSubtype="1" fill="hold" grpId="0"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wipe(up)">
                                      <p:cBhvr>
                                        <p:cTn id="14" dur="1000"/>
                                        <p:tgtEl>
                                          <p:spTgt spid="53"/>
                                        </p:tgtEl>
                                      </p:cBhvr>
                                    </p:animEffec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1"/>
                                        </p:tgtEl>
                                        <p:attrNameLst>
                                          <p:attrName>style.visibility</p:attrName>
                                        </p:attrNameLst>
                                      </p:cBhvr>
                                      <p:to>
                                        <p:strVal val="hidden"/>
                                      </p:to>
                                    </p:set>
                                  </p:childTnLst>
                                </p:cTn>
                              </p:par>
                              <p:par>
                                <p:cTn id="21" presetID="22" presetClass="entr" presetSubtype="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1000"/>
                                        <p:tgtEl>
                                          <p:spTgt spid="7"/>
                                        </p:tgtEl>
                                      </p:cBhvr>
                                    </p:animEffect>
                                  </p:childTnLst>
                                </p:cTn>
                              </p:par>
                              <p:par>
                                <p:cTn id="24" presetID="1" presetClass="entr" presetSubtype="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35"/>
                                        </p:tgtEl>
                                        <p:attrNameLst>
                                          <p:attrName>style.visibility</p:attrName>
                                        </p:attrNameLst>
                                      </p:cBhvr>
                                      <p:to>
                                        <p:strVal val="hidden"/>
                                      </p:to>
                                    </p:set>
                                  </p:childTnLst>
                                </p:cTn>
                              </p:par>
                              <p:par>
                                <p:cTn id="30" presetID="22" presetClass="entr" presetSubtype="1" fill="hold" grpId="0"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wipe(up)">
                                      <p:cBhvr>
                                        <p:cTn id="32" dur="1000"/>
                                        <p:tgtEl>
                                          <p:spTgt spid="51"/>
                                        </p:tgtEl>
                                      </p:cBhvr>
                                    </p:animEffect>
                                  </p:childTnLst>
                                </p:cTn>
                              </p:par>
                              <p:par>
                                <p:cTn id="33" presetID="1"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36"/>
                                        </p:tgtEl>
                                        <p:attrNameLst>
                                          <p:attrName>style.visibility</p:attrName>
                                        </p:attrNameLst>
                                      </p:cBhvr>
                                      <p:to>
                                        <p:strVal val="hidden"/>
                                      </p:to>
                                    </p:set>
                                  </p:childTnLst>
                                </p:cTn>
                              </p:par>
                              <p:par>
                                <p:cTn id="39" presetID="22" presetClass="entr" presetSubtype="1" fill="hold" grpId="0" nodeType="with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wipe(up)">
                                      <p:cBhvr>
                                        <p:cTn id="41" dur="1000"/>
                                        <p:tgtEl>
                                          <p:spTgt spid="54"/>
                                        </p:tgtEl>
                                      </p:cBhvr>
                                    </p:animEffect>
                                  </p:childTnLst>
                                </p:cTn>
                              </p:par>
                              <p:par>
                                <p:cTn id="42" presetID="1"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37"/>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childTnLst>
                          </p:cTn>
                        </p:par>
                        <p:par>
                          <p:cTn id="50" fill="hold">
                            <p:stCondLst>
                              <p:cond delay="0"/>
                            </p:stCondLst>
                            <p:childTnLst>
                              <p:par>
                                <p:cTn id="51" presetID="10" presetClass="entr" presetSubtype="0" fill="hold" nodeType="after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2000"/>
                                        <p:tgtEl>
                                          <p:spTgt spid="3"/>
                                        </p:tgtEl>
                                      </p:cBhvr>
                                    </p:animEffect>
                                  </p:childTnLst>
                                </p:cTn>
                              </p:par>
                              <p:par>
                                <p:cTn id="54" presetID="10" presetClass="entr" presetSubtype="0" fill="hold" grpId="1" nodeType="with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2000"/>
                                        <p:tgtEl>
                                          <p:spTgt spid="45"/>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0" fill="hold" grpId="0" nodeType="clickEffect">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cBhvr>
                                        <p:cTn id="61" dur="500" fill="hold"/>
                                        <p:tgtEl>
                                          <p:spTgt spid="43"/>
                                        </p:tgtEl>
                                        <p:attrNameLst>
                                          <p:attrName>ppt_w</p:attrName>
                                        </p:attrNameLst>
                                      </p:cBhvr>
                                      <p:tavLst>
                                        <p:tav tm="0">
                                          <p:val>
                                            <p:fltVal val="0"/>
                                          </p:val>
                                        </p:tav>
                                        <p:tav tm="100000">
                                          <p:val>
                                            <p:strVal val="#ppt_w"/>
                                          </p:val>
                                        </p:tav>
                                      </p:tavLst>
                                    </p:anim>
                                    <p:anim calcmode="lin" valueType="num">
                                      <p:cBhvr>
                                        <p:cTn id="62" dur="500" fill="hold"/>
                                        <p:tgtEl>
                                          <p:spTgt spid="43"/>
                                        </p:tgtEl>
                                        <p:attrNameLst>
                                          <p:attrName>ppt_h</p:attrName>
                                        </p:attrNameLst>
                                      </p:cBhvr>
                                      <p:tavLst>
                                        <p:tav tm="0">
                                          <p:val>
                                            <p:fltVal val="0"/>
                                          </p:val>
                                        </p:tav>
                                        <p:tav tm="100000">
                                          <p:val>
                                            <p:strVal val="#ppt_h"/>
                                          </p:val>
                                        </p:tav>
                                      </p:tavLst>
                                    </p:anim>
                                    <p:animEffect transition="in" filter="fade">
                                      <p:cBhvr>
                                        <p:cTn id="63" dur="500"/>
                                        <p:tgtEl>
                                          <p:spTgt spid="43"/>
                                        </p:tgtEl>
                                      </p:cBhvr>
                                    </p:animEffect>
                                  </p:childTnLst>
                                </p:cTn>
                              </p:par>
                            </p:childTnLst>
                          </p:cTn>
                        </p:par>
                        <p:par>
                          <p:cTn id="64" fill="hold">
                            <p:stCondLst>
                              <p:cond delay="500"/>
                            </p:stCondLst>
                            <p:childTnLst>
                              <p:par>
                                <p:cTn id="65" presetID="10" presetClass="emph" presetSubtype="0" repeatCount="indefinite" fill="hold" grpId="1" nodeType="afterEffect">
                                  <p:stCondLst>
                                    <p:cond delay="0"/>
                                  </p:stCondLst>
                                  <p:endCondLst>
                                    <p:cond evt="onNext" delay="0">
                                      <p:tgtEl>
                                        <p:sldTgt/>
                                      </p:tgtEl>
                                    </p:cond>
                                  </p:endCondLst>
                                  <p:childTnLst>
                                    <p:anim calcmode="discrete" valueType="str">
                                      <p:cBhvr override="childStyle">
                                        <p:cTn id="66" dur="1000" fill="hold"/>
                                        <p:tgtEl>
                                          <p:spTgt spid="43"/>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50"/>
                                        </p:tgtEl>
                                        <p:attrNameLst>
                                          <p:attrName>style.visibility</p:attrName>
                                        </p:attrNameLst>
                                      </p:cBhvr>
                                      <p:to>
                                        <p:strVal val="visible"/>
                                      </p:to>
                                    </p:set>
                                    <p:animEffect transition="in" filter="wipe(up)">
                                      <p:cBhvr>
                                        <p:cTn id="71"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1" grpId="0"/>
      <p:bldP spid="52" grpId="0"/>
      <p:bldP spid="53" grpId="0"/>
      <p:bldP spid="54" grpId="0"/>
      <p:bldP spid="45" grpId="1" animBg="1"/>
      <p:bldP spid="43" grpId="0"/>
      <p:bldP spid="43"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THOUGHTS ON THE ACADIANS</a:t>
            </a:r>
          </a:p>
        </p:txBody>
      </p:sp>
      <p:sp>
        <p:nvSpPr>
          <p:cNvPr id="6" name="TextBox 5"/>
          <p:cNvSpPr txBox="1"/>
          <p:nvPr/>
        </p:nvSpPr>
        <p:spPr>
          <a:xfrm>
            <a:off x="0" y="5181600"/>
            <a:ext cx="9144000" cy="1569660"/>
          </a:xfrm>
          <a:prstGeom prst="rect">
            <a:avLst/>
          </a:prstGeom>
          <a:noFill/>
        </p:spPr>
        <p:txBody>
          <a:bodyPr wrap="square" rtlCol="0">
            <a:spAutoFit/>
          </a:bodyPr>
          <a:lstStyle/>
          <a:p>
            <a:pPr algn="ctr"/>
            <a:r>
              <a:rPr lang="en-US" sz="9600" dirty="0">
                <a:latin typeface="French Script MT" pitchFamily="66" charset="0"/>
              </a:rPr>
              <a:t>“To be left alone!”</a:t>
            </a:r>
          </a:p>
        </p:txBody>
      </p:sp>
      <p:grpSp>
        <p:nvGrpSpPr>
          <p:cNvPr id="9" name="Group 8"/>
          <p:cNvGrpSpPr/>
          <p:nvPr/>
        </p:nvGrpSpPr>
        <p:grpSpPr>
          <a:xfrm>
            <a:off x="1752600" y="838200"/>
            <a:ext cx="5597525" cy="4233069"/>
            <a:chOff x="1752600" y="838200"/>
            <a:chExt cx="5597525" cy="4233069"/>
          </a:xfrm>
        </p:grpSpPr>
        <p:pic>
          <p:nvPicPr>
            <p:cNvPr id="111620" name="Picture 4">
              <a:hlinkClick r:id="rId2" action="ppaction://hlinkfile"/>
            </p:cNvPr>
            <p:cNvPicPr>
              <a:picLocks noChangeAspect="1" noChangeArrowheads="1"/>
            </p:cNvPicPr>
            <p:nvPr/>
          </p:nvPicPr>
          <p:blipFill>
            <a:blip r:embed="rId3" cstate="print"/>
            <a:srcRect/>
            <a:stretch>
              <a:fillRect/>
            </a:stretch>
          </p:blipFill>
          <p:spPr bwMode="auto">
            <a:xfrm>
              <a:off x="1793875" y="1786732"/>
              <a:ext cx="5556250" cy="3284537"/>
            </a:xfrm>
            <a:prstGeom prst="rect">
              <a:avLst/>
            </a:prstGeom>
            <a:noFill/>
            <a:ln w="9525">
              <a:noFill/>
              <a:miter lim="800000"/>
              <a:headEnd/>
              <a:tailEnd/>
            </a:ln>
          </p:spPr>
        </p:pic>
        <p:sp>
          <p:nvSpPr>
            <p:cNvPr id="7" name="Rectangle 6"/>
            <p:cNvSpPr/>
            <p:nvPr/>
          </p:nvSpPr>
          <p:spPr>
            <a:xfrm>
              <a:off x="1752600" y="4800600"/>
              <a:ext cx="1742785" cy="246221"/>
            </a:xfrm>
            <a:prstGeom prst="rect">
              <a:avLst/>
            </a:prstGeom>
          </p:spPr>
          <p:txBody>
            <a:bodyPr wrap="none">
              <a:spAutoFit/>
            </a:bodyPr>
            <a:lstStyle/>
            <a:p>
              <a:r>
                <a:rPr lang="en-US" sz="1000" dirty="0">
                  <a:solidFill>
                    <a:schemeClr val="bg1"/>
                  </a:solidFill>
                </a:rPr>
                <a:t>https://youtu.be/KbjrUAl3yBs</a:t>
              </a:r>
            </a:p>
          </p:txBody>
        </p:sp>
        <p:sp>
          <p:nvSpPr>
            <p:cNvPr id="8" name="Rectangle 7"/>
            <p:cNvSpPr/>
            <p:nvPr/>
          </p:nvSpPr>
          <p:spPr>
            <a:xfrm>
              <a:off x="1828800" y="838200"/>
              <a:ext cx="5486400" cy="923330"/>
            </a:xfrm>
            <a:prstGeom prst="rect">
              <a:avLst/>
            </a:prstGeom>
          </p:spPr>
          <p:txBody>
            <a:bodyPr wrap="square">
              <a:spAutoFit/>
            </a:bodyPr>
            <a:lstStyle/>
            <a:p>
              <a:pPr algn="ctr"/>
              <a:r>
                <a:rPr lang="en-US" dirty="0"/>
                <a:t>“The sad history of state-sponsored ethnic cleansing in North America begins with the story of the British expulsion of the </a:t>
              </a:r>
              <a:r>
                <a:rPr lang="en-US" b="1" dirty="0"/>
                <a:t>Acadians </a:t>
              </a:r>
              <a:r>
                <a:rPr lang="en-US" dirty="0"/>
                <a:t>in 1755”</a:t>
              </a:r>
            </a:p>
          </p:txBody>
        </p:sp>
      </p:grpSp>
      <p:sp>
        <p:nvSpPr>
          <p:cNvPr id="10" name="TextBox 9">
            <a:hlinkClick r:id="rId2" action="ppaction://hlinkfile"/>
          </p:cNvPr>
          <p:cNvSpPr txBox="1"/>
          <p:nvPr/>
        </p:nvSpPr>
        <p:spPr>
          <a:xfrm>
            <a:off x="5943600" y="1981200"/>
            <a:ext cx="1295400" cy="1200329"/>
          </a:xfrm>
          <a:prstGeom prst="rect">
            <a:avLst/>
          </a:prstGeom>
          <a:noFill/>
        </p:spPr>
        <p:txBody>
          <a:bodyPr wrap="square" rtlCol="0">
            <a:spAutoFit/>
          </a:bodyPr>
          <a:lstStyle/>
          <a:p>
            <a:pPr algn="ctr"/>
            <a:r>
              <a:rPr lang="en-US" dirty="0">
                <a:solidFill>
                  <a:schemeClr val="bg1"/>
                </a:solidFill>
              </a:rPr>
              <a:t>Click on picture to watch a </a:t>
            </a:r>
          </a:p>
          <a:p>
            <a:pPr algn="ctr"/>
            <a:r>
              <a:rPr lang="en-US" dirty="0">
                <a:solidFill>
                  <a:schemeClr val="bg1"/>
                </a:solidFill>
              </a:rPr>
              <a:t>5 min video</a:t>
            </a:r>
          </a:p>
        </p:txBody>
      </p:sp>
      <p:sp>
        <p:nvSpPr>
          <p:cNvPr id="11" name="TextBox 10"/>
          <p:cNvSpPr txBox="1"/>
          <p:nvPr/>
        </p:nvSpPr>
        <p:spPr>
          <a:xfrm>
            <a:off x="1295400" y="1828800"/>
            <a:ext cx="6553200" cy="3139321"/>
          </a:xfrm>
          <a:prstGeom prst="rect">
            <a:avLst/>
          </a:prstGeom>
          <a:solidFill>
            <a:schemeClr val="bg1"/>
          </a:solidFill>
        </p:spPr>
        <p:txBody>
          <a:bodyPr wrap="square" rtlCol="0">
            <a:spAutoFit/>
          </a:bodyPr>
          <a:lstStyle/>
          <a:p>
            <a:pPr algn="ctr"/>
            <a:r>
              <a:rPr lang="en-US" sz="6600" dirty="0"/>
              <a:t>So let us continue on with the History of Acadia…</a:t>
            </a:r>
            <a:endParaRPr lang="en-US" sz="6600" dirty="0">
              <a:solidFill>
                <a:srgbClr val="FF0000"/>
              </a:solidFill>
              <a:effectLst>
                <a:outerShdw blurRad="38100" dist="38100" dir="2700000" algn="tl">
                  <a:srgbClr val="000000"/>
                </a:outerShdw>
              </a:effectLst>
            </a:endParaRPr>
          </a:p>
        </p:txBody>
      </p:sp>
      <p:sp>
        <p:nvSpPr>
          <p:cNvPr id="12" name="Slide Number Placeholder 11"/>
          <p:cNvSpPr>
            <a:spLocks noGrp="1"/>
          </p:cNvSpPr>
          <p:nvPr>
            <p:ph type="sldNum" sz="quarter" idx="12"/>
          </p:nvPr>
        </p:nvSpPr>
        <p:spPr/>
        <p:txBody>
          <a:bodyPr/>
          <a:lstStyle/>
          <a:p>
            <a:pPr>
              <a:defRPr/>
            </a:pPr>
            <a:fld id="{6D98560A-1953-4F77-869E-5D1EE0598C44}" type="slidenum">
              <a:rPr lang="en-US" smtClean="0"/>
              <a:pPr>
                <a:defRPr/>
              </a:pPr>
              <a:t>21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3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4"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from="(-#ppt_w/2)" to="(#ppt_x)" calcmode="lin" valueType="num">
                                      <p:cBhvr>
                                        <p:cTn id="22" dur="600" fill="hold">
                                          <p:stCondLst>
                                            <p:cond delay="0"/>
                                          </p:stCondLst>
                                        </p:cTn>
                                        <p:tgtEl>
                                          <p:spTgt spid="11"/>
                                        </p:tgtEl>
                                        <p:attrNameLst>
                                          <p:attrName>ppt_x</p:attrName>
                                        </p:attrNameLst>
                                      </p:cBhvr>
                                    </p:anim>
                                    <p:anim from="0" to="-1.0" calcmode="lin" valueType="num">
                                      <p:cBhvr>
                                        <p:cTn id="23" dur="200" decel="50000" autoRev="1" fill="hold">
                                          <p:stCondLst>
                                            <p:cond delay="600"/>
                                          </p:stCondLst>
                                        </p:cTn>
                                        <p:tgtEl>
                                          <p:spTgt spid="11"/>
                                        </p:tgtEl>
                                        <p:attrNameLst>
                                          <p:attrName>xshear</p:attrName>
                                        </p:attrNameLst>
                                      </p:cBhvr>
                                    </p:anim>
                                    <p:animScale>
                                      <p:cBhvr>
                                        <p:cTn id="24" dur="200" decel="100000" autoRev="1" fill="hold">
                                          <p:stCondLst>
                                            <p:cond delay="600"/>
                                          </p:stCondLst>
                                        </p:cTn>
                                        <p:tgtEl>
                                          <p:spTgt spid="11"/>
                                        </p:tgtEl>
                                      </p:cBhvr>
                                      <p:from x="100000" y="100000"/>
                                      <p:to x="80000" y="100000"/>
                                    </p:animScale>
                                    <p:anim by="(#ppt_h/3+#ppt_w*0.1)" calcmode="lin" valueType="num">
                                      <p:cBhvr additive="sum">
                                        <p:cTn id="25" dur="200" decel="100000" autoRev="1" fill="hold">
                                          <p:stCondLst>
                                            <p:cond delay="600"/>
                                          </p:stCondLst>
                                        </p:cTn>
                                        <p:tgtEl>
                                          <p:spTgt spid="1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noChangeArrowheads="1"/>
          </p:cNvPicPr>
          <p:nvPr/>
        </p:nvPicPr>
        <p:blipFill>
          <a:blip r:embed="rId3" cstate="print"/>
          <a:srcRect/>
          <a:stretch>
            <a:fillRect/>
          </a:stretch>
        </p:blipFill>
        <p:spPr bwMode="auto">
          <a:xfrm>
            <a:off x="0" y="609600"/>
            <a:ext cx="9144000" cy="5085281"/>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a:t>1-ACADIA: 1604-1607</a:t>
            </a:r>
          </a:p>
        </p:txBody>
      </p:sp>
      <p:sp>
        <p:nvSpPr>
          <p:cNvPr id="9" name="Rectangle 8"/>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0" name="Rectangle 9"/>
          <p:cNvSpPr>
            <a:spLocks noChangeAspect="1"/>
          </p:cNvSpPr>
          <p:nvPr/>
        </p:nvSpPr>
        <p:spPr>
          <a:xfrm>
            <a:off x="8263467" y="0"/>
            <a:ext cx="880533" cy="594360"/>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0" y="38500"/>
            <a:ext cx="1427057"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ET=0YRS</a:t>
            </a:r>
          </a:p>
        </p:txBody>
      </p:sp>
      <p:sp>
        <p:nvSpPr>
          <p:cNvPr id="12" name="Rounded Rectangle 11"/>
          <p:cNvSpPr/>
          <p:nvPr/>
        </p:nvSpPr>
        <p:spPr>
          <a:xfrm>
            <a:off x="2667000" y="0"/>
            <a:ext cx="381000" cy="609600"/>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3048000" y="0"/>
            <a:ext cx="3429000" cy="609600"/>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8229600" y="0"/>
            <a:ext cx="914400" cy="609600"/>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0" y="0"/>
            <a:ext cx="1447800" cy="609600"/>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39"/>
          <p:cNvGrpSpPr/>
          <p:nvPr/>
        </p:nvGrpSpPr>
        <p:grpSpPr>
          <a:xfrm>
            <a:off x="0" y="563880"/>
            <a:ext cx="2209800" cy="3056649"/>
            <a:chOff x="0" y="561720"/>
            <a:chExt cx="2209800" cy="3056649"/>
          </a:xfrm>
        </p:grpSpPr>
        <p:sp>
          <p:nvSpPr>
            <p:cNvPr id="21" name="TextBox 20"/>
            <p:cNvSpPr txBox="1"/>
            <p:nvPr/>
          </p:nvSpPr>
          <p:spPr>
            <a:xfrm>
              <a:off x="0" y="1371600"/>
              <a:ext cx="2209800" cy="2246769"/>
            </a:xfrm>
            <a:prstGeom prst="rect">
              <a:avLst/>
            </a:prstGeom>
            <a:solidFill>
              <a:schemeClr val="bg1"/>
            </a:solidFill>
          </p:spPr>
          <p:txBody>
            <a:bodyPr wrap="square" rtlCol="0">
              <a:spAutoFit/>
            </a:bodyPr>
            <a:lstStyle/>
            <a:p>
              <a:r>
                <a:rPr lang="en-US" sz="2800" dirty="0"/>
                <a:t>The </a:t>
              </a:r>
              <a:r>
                <a:rPr lang="en-US" sz="2800" dirty="0">
                  <a:solidFill>
                    <a:srgbClr val="FF0000"/>
                  </a:solidFill>
                  <a:effectLst>
                    <a:outerShdw blurRad="38100" dist="38100" dir="2700000" algn="tl">
                      <a:srgbClr val="000000"/>
                    </a:outerShdw>
                  </a:effectLst>
                </a:rPr>
                <a:t>ELAPSED TIME </a:t>
              </a:r>
              <a:r>
                <a:rPr lang="en-US" sz="2800" dirty="0"/>
                <a:t>from 1604, the beginning of Acadia</a:t>
              </a:r>
            </a:p>
          </p:txBody>
        </p:sp>
        <p:cxnSp>
          <p:nvCxnSpPr>
            <p:cNvPr id="23" name="Straight Arrow Connector 22"/>
            <p:cNvCxnSpPr>
              <a:stCxn id="21" idx="0"/>
              <a:endCxn id="11" idx="2"/>
            </p:cNvCxnSpPr>
            <p:nvPr/>
          </p:nvCxnSpPr>
          <p:spPr>
            <a:xfrm flipH="1" flipV="1">
              <a:off x="713529" y="561720"/>
              <a:ext cx="391371" cy="80988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 name="Group 40"/>
          <p:cNvGrpSpPr/>
          <p:nvPr/>
        </p:nvGrpSpPr>
        <p:grpSpPr>
          <a:xfrm>
            <a:off x="1981200" y="609600"/>
            <a:ext cx="1752600" cy="3008769"/>
            <a:chOff x="1981200" y="304800"/>
            <a:chExt cx="1752600" cy="3008769"/>
          </a:xfrm>
        </p:grpSpPr>
        <p:sp>
          <p:nvSpPr>
            <p:cNvPr id="19" name="TextBox 18"/>
            <p:cNvSpPr txBox="1"/>
            <p:nvPr/>
          </p:nvSpPr>
          <p:spPr>
            <a:xfrm>
              <a:off x="1981200" y="1066800"/>
              <a:ext cx="1752600" cy="2246769"/>
            </a:xfrm>
            <a:prstGeom prst="rect">
              <a:avLst/>
            </a:prstGeom>
            <a:solidFill>
              <a:schemeClr val="bg1"/>
            </a:solidFill>
          </p:spPr>
          <p:txBody>
            <a:bodyPr wrap="square" rtlCol="0">
              <a:spAutoFit/>
            </a:bodyPr>
            <a:lstStyle/>
            <a:p>
              <a:r>
                <a:rPr lang="en-US" sz="2800" dirty="0"/>
                <a:t>Which </a:t>
              </a:r>
            </a:p>
            <a:p>
              <a:r>
                <a:rPr lang="en-US" sz="2800" dirty="0">
                  <a:solidFill>
                    <a:srgbClr val="FF0000"/>
                  </a:solidFill>
                  <a:effectLst>
                    <a:outerShdw blurRad="38100" dist="38100" dir="2700000" algn="tl">
                      <a:srgbClr val="000000"/>
                    </a:outerShdw>
                  </a:effectLst>
                </a:rPr>
                <a:t>TIME SEGMENT </a:t>
              </a:r>
              <a:r>
                <a:rPr lang="en-US" sz="2800" dirty="0"/>
                <a:t>this slide is about</a:t>
              </a:r>
            </a:p>
          </p:txBody>
        </p:sp>
        <p:cxnSp>
          <p:nvCxnSpPr>
            <p:cNvPr id="24" name="Straight Arrow Connector 23"/>
            <p:cNvCxnSpPr>
              <a:stCxn id="19" idx="0"/>
              <a:endCxn id="12" idx="2"/>
            </p:cNvCxnSpPr>
            <p:nvPr/>
          </p:nvCxnSpPr>
          <p:spPr>
            <a:xfrm flipV="1">
              <a:off x="2857500" y="304800"/>
              <a:ext cx="0" cy="76200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5" name="Group 41"/>
          <p:cNvGrpSpPr/>
          <p:nvPr/>
        </p:nvGrpSpPr>
        <p:grpSpPr>
          <a:xfrm>
            <a:off x="3733800" y="609600"/>
            <a:ext cx="1828800" cy="2146995"/>
            <a:chOff x="3733800" y="609600"/>
            <a:chExt cx="1828800" cy="2146995"/>
          </a:xfrm>
        </p:grpSpPr>
        <p:sp>
          <p:nvSpPr>
            <p:cNvPr id="18" name="TextBox 17"/>
            <p:cNvSpPr txBox="1"/>
            <p:nvPr/>
          </p:nvSpPr>
          <p:spPr>
            <a:xfrm>
              <a:off x="3733800" y="1371600"/>
              <a:ext cx="1828800" cy="1384995"/>
            </a:xfrm>
            <a:prstGeom prst="rect">
              <a:avLst/>
            </a:prstGeom>
            <a:solidFill>
              <a:schemeClr val="bg1"/>
            </a:solidFill>
          </p:spPr>
          <p:txBody>
            <a:bodyPr wrap="square" rtlCol="0">
              <a:spAutoFit/>
            </a:bodyPr>
            <a:lstStyle/>
            <a:p>
              <a:r>
                <a:rPr lang="en-US" sz="2800" dirty="0"/>
                <a:t>The </a:t>
              </a:r>
              <a:r>
                <a:rPr lang="en-US" sz="2800" dirty="0">
                  <a:solidFill>
                    <a:srgbClr val="FF0000"/>
                  </a:solidFill>
                  <a:effectLst>
                    <a:outerShdw blurRad="38100" dist="38100" dir="2700000" algn="tl">
                      <a:srgbClr val="000000"/>
                    </a:outerShdw>
                  </a:effectLst>
                </a:rPr>
                <a:t>TIME</a:t>
              </a:r>
              <a:r>
                <a:rPr lang="en-US" sz="2800" dirty="0"/>
                <a:t> involved in this slide</a:t>
              </a:r>
            </a:p>
          </p:txBody>
        </p:sp>
        <p:cxnSp>
          <p:nvCxnSpPr>
            <p:cNvPr id="25" name="Straight Arrow Connector 24"/>
            <p:cNvCxnSpPr>
              <a:stCxn id="18" idx="0"/>
              <a:endCxn id="2" idx="2"/>
            </p:cNvCxnSpPr>
            <p:nvPr/>
          </p:nvCxnSpPr>
          <p:spPr>
            <a:xfrm flipH="1" flipV="1">
              <a:off x="4572000" y="609600"/>
              <a:ext cx="76200" cy="76200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6" name="Group 42"/>
          <p:cNvGrpSpPr/>
          <p:nvPr/>
        </p:nvGrpSpPr>
        <p:grpSpPr>
          <a:xfrm>
            <a:off x="7314467" y="609600"/>
            <a:ext cx="1829533" cy="3008769"/>
            <a:chOff x="7086600" y="838200"/>
            <a:chExt cx="1829533" cy="3008769"/>
          </a:xfrm>
        </p:grpSpPr>
        <p:sp>
          <p:nvSpPr>
            <p:cNvPr id="20" name="TextBox 19"/>
            <p:cNvSpPr txBox="1"/>
            <p:nvPr/>
          </p:nvSpPr>
          <p:spPr>
            <a:xfrm>
              <a:off x="7086600" y="1600200"/>
              <a:ext cx="1829533" cy="2246769"/>
            </a:xfrm>
            <a:prstGeom prst="rect">
              <a:avLst/>
            </a:prstGeom>
            <a:solidFill>
              <a:schemeClr val="bg1"/>
            </a:solidFill>
          </p:spPr>
          <p:txBody>
            <a:bodyPr wrap="square" rtlCol="0">
              <a:spAutoFit/>
            </a:bodyPr>
            <a:lstStyle/>
            <a:p>
              <a:r>
                <a:rPr lang="en-US" sz="2800" dirty="0"/>
                <a:t>Which </a:t>
              </a:r>
              <a:r>
                <a:rPr lang="en-US" sz="2800" dirty="0">
                  <a:solidFill>
                    <a:srgbClr val="FF0000"/>
                  </a:solidFill>
                  <a:effectLst>
                    <a:outerShdw blurRad="38100" dist="38100" dir="2700000" algn="tl">
                      <a:srgbClr val="000000"/>
                    </a:outerShdw>
                  </a:effectLst>
                </a:rPr>
                <a:t>COUNTRY</a:t>
              </a:r>
              <a:r>
                <a:rPr lang="en-US" sz="2800" dirty="0"/>
                <a:t> is ruling Acadia at this time</a:t>
              </a:r>
            </a:p>
          </p:txBody>
        </p:sp>
        <p:cxnSp>
          <p:nvCxnSpPr>
            <p:cNvPr id="26" name="Straight Arrow Connector 25"/>
            <p:cNvCxnSpPr>
              <a:stCxn id="20" idx="0"/>
              <a:endCxn id="16" idx="2"/>
            </p:cNvCxnSpPr>
            <p:nvPr/>
          </p:nvCxnSpPr>
          <p:spPr>
            <a:xfrm flipV="1">
              <a:off x="8001367" y="838200"/>
              <a:ext cx="457566" cy="76200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7" name="Slide Number Placeholder 26"/>
          <p:cNvSpPr>
            <a:spLocks noGrp="1"/>
          </p:cNvSpPr>
          <p:nvPr>
            <p:ph type="sldNum" sz="quarter" idx="12"/>
          </p:nvPr>
        </p:nvSpPr>
        <p:spPr/>
        <p:txBody>
          <a:bodyPr/>
          <a:lstStyle/>
          <a:p>
            <a:pPr>
              <a:defRPr/>
            </a:pPr>
            <a:fld id="{6D98560A-1953-4F77-869E-5D1EE0598C44}" type="slidenum">
              <a:rPr lang="en-US" smtClean="0"/>
              <a:pPr>
                <a:defRPr/>
              </a:pPr>
              <a:t>22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51"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385" decel="100000"/>
                                        <p:tgtEl>
                                          <p:spTgt spid="12"/>
                                        </p:tgtEl>
                                      </p:cBhvr>
                                    </p:animEffect>
                                    <p:animScale>
                                      <p:cBhvr>
                                        <p:cTn id="11" dur="385" decel="100000"/>
                                        <p:tgtEl>
                                          <p:spTgt spid="12"/>
                                        </p:tgtEl>
                                      </p:cBhvr>
                                      <p:from x="10000" y="10000"/>
                                      <p:to x="200000" y="450000"/>
                                    </p:animScale>
                                    <p:animScale>
                                      <p:cBhvr>
                                        <p:cTn id="12" dur="615" accel="100000" fill="hold">
                                          <p:stCondLst>
                                            <p:cond delay="385"/>
                                          </p:stCondLst>
                                        </p:cTn>
                                        <p:tgtEl>
                                          <p:spTgt spid="12"/>
                                        </p:tgtEl>
                                      </p:cBhvr>
                                      <p:from x="200000" y="450000"/>
                                      <p:to x="100000" y="100000"/>
                                    </p:animScale>
                                    <p:set>
                                      <p:cBhvr>
                                        <p:cTn id="13" dur="385" fill="hold"/>
                                        <p:tgtEl>
                                          <p:spTgt spid="12"/>
                                        </p:tgtEl>
                                        <p:attrNameLst>
                                          <p:attrName>ppt_x</p:attrName>
                                        </p:attrNameLst>
                                      </p:cBhvr>
                                      <p:to>
                                        <p:strVal val="(0.5)"/>
                                      </p:to>
                                    </p:set>
                                    <p:anim from="(0.5)" to="(#ppt_x)" calcmode="lin" valueType="num">
                                      <p:cBhvr>
                                        <p:cTn id="14" dur="615" accel="100000" fill="hold">
                                          <p:stCondLst>
                                            <p:cond delay="385"/>
                                          </p:stCondLst>
                                        </p:cTn>
                                        <p:tgtEl>
                                          <p:spTgt spid="12"/>
                                        </p:tgtEl>
                                        <p:attrNameLst>
                                          <p:attrName>ppt_x</p:attrName>
                                        </p:attrNameLst>
                                      </p:cBhvr>
                                    </p:anim>
                                    <p:set>
                                      <p:cBhvr>
                                        <p:cTn id="15" dur="385" fill="hold"/>
                                        <p:tgtEl>
                                          <p:spTgt spid="12"/>
                                        </p:tgtEl>
                                        <p:attrNameLst>
                                          <p:attrName>ppt_y</p:attrName>
                                        </p:attrNameLst>
                                      </p:cBhvr>
                                      <p:to>
                                        <p:strVal val="(#ppt_y+0.4)"/>
                                      </p:to>
                                    </p:set>
                                    <p:anim from="(#ppt_y+0.4)" to="(#ppt_y)" calcmode="lin" valueType="num">
                                      <p:cBhvr>
                                        <p:cTn id="16" dur="615" accel="100000" fill="hold">
                                          <p:stCondLst>
                                            <p:cond delay="385"/>
                                          </p:stCondLst>
                                        </p:cTn>
                                        <p:tgtEl>
                                          <p:spTgt spid="12"/>
                                        </p:tgtEl>
                                        <p:attrNameLst>
                                          <p:attrName>ppt_y</p:attrName>
                                        </p:attrNameLst>
                                      </p:cBhvr>
                                    </p:anim>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1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par>
                                <p:cTn id="29" presetID="5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385" decel="100000"/>
                                        <p:tgtEl>
                                          <p:spTgt spid="13"/>
                                        </p:tgtEl>
                                      </p:cBhvr>
                                    </p:animEffect>
                                    <p:animScale>
                                      <p:cBhvr>
                                        <p:cTn id="32" dur="385" decel="100000"/>
                                        <p:tgtEl>
                                          <p:spTgt spid="13"/>
                                        </p:tgtEl>
                                      </p:cBhvr>
                                      <p:from x="10000" y="10000"/>
                                      <p:to x="200000" y="450000"/>
                                    </p:animScale>
                                    <p:animScale>
                                      <p:cBhvr>
                                        <p:cTn id="33" dur="615" accel="100000" fill="hold">
                                          <p:stCondLst>
                                            <p:cond delay="385"/>
                                          </p:stCondLst>
                                        </p:cTn>
                                        <p:tgtEl>
                                          <p:spTgt spid="13"/>
                                        </p:tgtEl>
                                      </p:cBhvr>
                                      <p:from x="200000" y="450000"/>
                                      <p:to x="100000" y="100000"/>
                                    </p:animScale>
                                    <p:set>
                                      <p:cBhvr>
                                        <p:cTn id="34" dur="385" fill="hold"/>
                                        <p:tgtEl>
                                          <p:spTgt spid="13"/>
                                        </p:tgtEl>
                                        <p:attrNameLst>
                                          <p:attrName>ppt_x</p:attrName>
                                        </p:attrNameLst>
                                      </p:cBhvr>
                                      <p:to>
                                        <p:strVal val="(0.5)"/>
                                      </p:to>
                                    </p:set>
                                    <p:anim from="(0.5)" to="(#ppt_x)" calcmode="lin" valueType="num">
                                      <p:cBhvr>
                                        <p:cTn id="35" dur="615" accel="100000" fill="hold">
                                          <p:stCondLst>
                                            <p:cond delay="385"/>
                                          </p:stCondLst>
                                        </p:cTn>
                                        <p:tgtEl>
                                          <p:spTgt spid="13"/>
                                        </p:tgtEl>
                                        <p:attrNameLst>
                                          <p:attrName>ppt_x</p:attrName>
                                        </p:attrNameLst>
                                      </p:cBhvr>
                                    </p:anim>
                                    <p:set>
                                      <p:cBhvr>
                                        <p:cTn id="36" dur="385" fill="hold"/>
                                        <p:tgtEl>
                                          <p:spTgt spid="13"/>
                                        </p:tgtEl>
                                        <p:attrNameLst>
                                          <p:attrName>ppt_y</p:attrName>
                                        </p:attrNameLst>
                                      </p:cBhvr>
                                      <p:to>
                                        <p:strVal val="(#ppt_y+0.4)"/>
                                      </p:to>
                                    </p:set>
                                    <p:anim from="(#ppt_y+0.4)" to="(#ppt_y)" calcmode="lin" valueType="num">
                                      <p:cBhvr>
                                        <p:cTn id="37" dur="615" accel="100000" fill="hold">
                                          <p:stCondLst>
                                            <p:cond delay="385"/>
                                          </p:stCondLst>
                                        </p:cTn>
                                        <p:tgtEl>
                                          <p:spTgt spid="13"/>
                                        </p:tgtEl>
                                        <p:attrNameLst>
                                          <p:attrName>ppt_y</p:attrName>
                                        </p:attrNameLst>
                                      </p:cBhvr>
                                    </p:anim>
                                  </p:childTnLst>
                                </p:cTn>
                              </p:par>
                            </p:childTnLst>
                          </p:cTn>
                        </p:par>
                        <p:par>
                          <p:cTn id="38" fill="hold">
                            <p:stCondLst>
                              <p:cond delay="1000"/>
                            </p:stCondLst>
                            <p:childTnLst>
                              <p:par>
                                <p:cTn id="39" presetID="22" presetClass="entr" presetSubtype="4"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1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5"/>
                                        </p:tgtEl>
                                      </p:cBhvr>
                                    </p:animEffect>
                                    <p:set>
                                      <p:cBhvr>
                                        <p:cTn id="49" dur="1" fill="hold">
                                          <p:stCondLst>
                                            <p:cond delay="499"/>
                                          </p:stCondLst>
                                        </p:cTn>
                                        <p:tgtEl>
                                          <p:spTgt spid="5"/>
                                        </p:tgtEl>
                                        <p:attrNameLst>
                                          <p:attrName>style.visibility</p:attrName>
                                        </p:attrNameLst>
                                      </p:cBhvr>
                                      <p:to>
                                        <p:strVal val="hidden"/>
                                      </p:to>
                                    </p:set>
                                  </p:childTnLst>
                                </p:cTn>
                              </p:par>
                              <p:par>
                                <p:cTn id="50" presetID="51"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385" decel="100000"/>
                                        <p:tgtEl>
                                          <p:spTgt spid="17"/>
                                        </p:tgtEl>
                                      </p:cBhvr>
                                    </p:animEffect>
                                    <p:animScale>
                                      <p:cBhvr>
                                        <p:cTn id="53" dur="385" decel="100000"/>
                                        <p:tgtEl>
                                          <p:spTgt spid="17"/>
                                        </p:tgtEl>
                                      </p:cBhvr>
                                      <p:from x="10000" y="10000"/>
                                      <p:to x="200000" y="450000"/>
                                    </p:animScale>
                                    <p:animScale>
                                      <p:cBhvr>
                                        <p:cTn id="54" dur="615" accel="100000" fill="hold">
                                          <p:stCondLst>
                                            <p:cond delay="385"/>
                                          </p:stCondLst>
                                        </p:cTn>
                                        <p:tgtEl>
                                          <p:spTgt spid="17"/>
                                        </p:tgtEl>
                                      </p:cBhvr>
                                      <p:from x="200000" y="450000"/>
                                      <p:to x="100000" y="100000"/>
                                    </p:animScale>
                                    <p:set>
                                      <p:cBhvr>
                                        <p:cTn id="55" dur="385" fill="hold"/>
                                        <p:tgtEl>
                                          <p:spTgt spid="17"/>
                                        </p:tgtEl>
                                        <p:attrNameLst>
                                          <p:attrName>ppt_x</p:attrName>
                                        </p:attrNameLst>
                                      </p:cBhvr>
                                      <p:to>
                                        <p:strVal val="(0.5)"/>
                                      </p:to>
                                    </p:set>
                                    <p:anim from="(0.5)" to="(#ppt_x)" calcmode="lin" valueType="num">
                                      <p:cBhvr>
                                        <p:cTn id="56" dur="615" accel="100000" fill="hold">
                                          <p:stCondLst>
                                            <p:cond delay="385"/>
                                          </p:stCondLst>
                                        </p:cTn>
                                        <p:tgtEl>
                                          <p:spTgt spid="17"/>
                                        </p:tgtEl>
                                        <p:attrNameLst>
                                          <p:attrName>ppt_x</p:attrName>
                                        </p:attrNameLst>
                                      </p:cBhvr>
                                    </p:anim>
                                    <p:set>
                                      <p:cBhvr>
                                        <p:cTn id="57" dur="385" fill="hold"/>
                                        <p:tgtEl>
                                          <p:spTgt spid="17"/>
                                        </p:tgtEl>
                                        <p:attrNameLst>
                                          <p:attrName>ppt_y</p:attrName>
                                        </p:attrNameLst>
                                      </p:cBhvr>
                                      <p:to>
                                        <p:strVal val="(#ppt_y+0.4)"/>
                                      </p:to>
                                    </p:set>
                                    <p:anim from="(#ppt_y+0.4)" to="(#ppt_y)" calcmode="lin" valueType="num">
                                      <p:cBhvr>
                                        <p:cTn id="58" dur="615" accel="100000" fill="hold">
                                          <p:stCondLst>
                                            <p:cond delay="385"/>
                                          </p:stCondLst>
                                        </p:cTn>
                                        <p:tgtEl>
                                          <p:spTgt spid="17"/>
                                        </p:tgtEl>
                                        <p:attrNameLst>
                                          <p:attrName>ppt_y</p:attrName>
                                        </p:attrNameLst>
                                      </p:cBhvr>
                                    </p:anim>
                                  </p:childTnLst>
                                </p:cTn>
                              </p:par>
                            </p:childTnLst>
                          </p:cTn>
                        </p:par>
                        <p:par>
                          <p:cTn id="59" fill="hold">
                            <p:stCondLst>
                              <p:cond delay="1000"/>
                            </p:stCondLst>
                            <p:childTnLst>
                              <p:par>
                                <p:cTn id="60" presetID="22" presetClass="entr" presetSubtype="4" fill="hold" nodeType="after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wipe(down)">
                                      <p:cBhvr>
                                        <p:cTn id="62" dur="1000"/>
                                        <p:tgtEl>
                                          <p:spTgt spid="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3"/>
                                        </p:tgtEl>
                                      </p:cBhvr>
                                    </p:animEffect>
                                    <p:set>
                                      <p:cBhvr>
                                        <p:cTn id="67" dur="1" fill="hold">
                                          <p:stCondLst>
                                            <p:cond delay="499"/>
                                          </p:stCondLst>
                                        </p:cTn>
                                        <p:tgtEl>
                                          <p:spTgt spid="3"/>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7"/>
                                        </p:tgtEl>
                                      </p:cBhvr>
                                    </p:animEffect>
                                    <p:set>
                                      <p:cBhvr>
                                        <p:cTn id="70" dur="1" fill="hold">
                                          <p:stCondLst>
                                            <p:cond delay="499"/>
                                          </p:stCondLst>
                                        </p:cTn>
                                        <p:tgtEl>
                                          <p:spTgt spid="17"/>
                                        </p:tgtEl>
                                        <p:attrNameLst>
                                          <p:attrName>style.visibility</p:attrName>
                                        </p:attrNameLst>
                                      </p:cBhvr>
                                      <p:to>
                                        <p:strVal val="hidden"/>
                                      </p:to>
                                    </p:set>
                                  </p:childTnLst>
                                </p:cTn>
                              </p:par>
                              <p:par>
                                <p:cTn id="71" presetID="51" presetClass="entr" presetSubtype="0" fill="hold" grpId="0" nodeType="with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385" decel="100000"/>
                                        <p:tgtEl>
                                          <p:spTgt spid="16"/>
                                        </p:tgtEl>
                                      </p:cBhvr>
                                    </p:animEffect>
                                    <p:animScale>
                                      <p:cBhvr>
                                        <p:cTn id="74" dur="385" decel="100000"/>
                                        <p:tgtEl>
                                          <p:spTgt spid="16"/>
                                        </p:tgtEl>
                                      </p:cBhvr>
                                      <p:from x="10000" y="10000"/>
                                      <p:to x="200000" y="450000"/>
                                    </p:animScale>
                                    <p:animScale>
                                      <p:cBhvr>
                                        <p:cTn id="75" dur="615" accel="100000" fill="hold">
                                          <p:stCondLst>
                                            <p:cond delay="385"/>
                                          </p:stCondLst>
                                        </p:cTn>
                                        <p:tgtEl>
                                          <p:spTgt spid="16"/>
                                        </p:tgtEl>
                                      </p:cBhvr>
                                      <p:from x="200000" y="450000"/>
                                      <p:to x="100000" y="100000"/>
                                    </p:animScale>
                                    <p:set>
                                      <p:cBhvr>
                                        <p:cTn id="76" dur="385" fill="hold"/>
                                        <p:tgtEl>
                                          <p:spTgt spid="16"/>
                                        </p:tgtEl>
                                        <p:attrNameLst>
                                          <p:attrName>ppt_x</p:attrName>
                                        </p:attrNameLst>
                                      </p:cBhvr>
                                      <p:to>
                                        <p:strVal val="(0.5)"/>
                                      </p:to>
                                    </p:set>
                                    <p:anim from="(0.5)" to="(#ppt_x)" calcmode="lin" valueType="num">
                                      <p:cBhvr>
                                        <p:cTn id="77" dur="615" accel="100000" fill="hold">
                                          <p:stCondLst>
                                            <p:cond delay="385"/>
                                          </p:stCondLst>
                                        </p:cTn>
                                        <p:tgtEl>
                                          <p:spTgt spid="16"/>
                                        </p:tgtEl>
                                        <p:attrNameLst>
                                          <p:attrName>ppt_x</p:attrName>
                                        </p:attrNameLst>
                                      </p:cBhvr>
                                    </p:anim>
                                    <p:set>
                                      <p:cBhvr>
                                        <p:cTn id="78" dur="385" fill="hold"/>
                                        <p:tgtEl>
                                          <p:spTgt spid="16"/>
                                        </p:tgtEl>
                                        <p:attrNameLst>
                                          <p:attrName>ppt_y</p:attrName>
                                        </p:attrNameLst>
                                      </p:cBhvr>
                                      <p:to>
                                        <p:strVal val="(#ppt_y+0.4)"/>
                                      </p:to>
                                    </p:set>
                                    <p:anim from="(#ppt_y+0.4)" to="(#ppt_y)" calcmode="lin" valueType="num">
                                      <p:cBhvr>
                                        <p:cTn id="79" dur="615" accel="100000" fill="hold">
                                          <p:stCondLst>
                                            <p:cond delay="385"/>
                                          </p:stCondLst>
                                        </p:cTn>
                                        <p:tgtEl>
                                          <p:spTgt spid="16"/>
                                        </p:tgtEl>
                                        <p:attrNameLst>
                                          <p:attrName>ppt_y</p:attrName>
                                        </p:attrNameLst>
                                      </p:cBhvr>
                                    </p:anim>
                                  </p:childTnLst>
                                </p:cTn>
                              </p:par>
                            </p:childTnLst>
                          </p:cTn>
                        </p:par>
                        <p:par>
                          <p:cTn id="80" fill="hold">
                            <p:stCondLst>
                              <p:cond delay="1000"/>
                            </p:stCondLst>
                            <p:childTnLst>
                              <p:par>
                                <p:cTn id="81" presetID="22" presetClass="entr" presetSubtype="4" fill="hold" nodeType="afterEffect">
                                  <p:stCondLst>
                                    <p:cond delay="0"/>
                                  </p:stCondLst>
                                  <p:childTnLst>
                                    <p:set>
                                      <p:cBhvr>
                                        <p:cTn id="82" dur="1" fill="hold">
                                          <p:stCondLst>
                                            <p:cond delay="0"/>
                                          </p:stCondLst>
                                        </p:cTn>
                                        <p:tgtEl>
                                          <p:spTgt spid="6"/>
                                        </p:tgtEl>
                                        <p:attrNameLst>
                                          <p:attrName>style.visibility</p:attrName>
                                        </p:attrNameLst>
                                      </p:cBhvr>
                                      <p:to>
                                        <p:strVal val="visible"/>
                                      </p:to>
                                    </p:set>
                                    <p:animEffect transition="in" filter="wipe(down)">
                                      <p:cBhvr>
                                        <p:cTn id="83" dur="1000"/>
                                        <p:tgtEl>
                                          <p:spTgt spid="6"/>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6"/>
                                        </p:tgtEl>
                                      </p:cBhvr>
                                    </p:animEffect>
                                    <p:set>
                                      <p:cBhvr>
                                        <p:cTn id="88" dur="1" fill="hold">
                                          <p:stCondLst>
                                            <p:cond delay="499"/>
                                          </p:stCondLst>
                                        </p:cTn>
                                        <p:tgtEl>
                                          <p:spTgt spid="6"/>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6"/>
                                        </p:tgtEl>
                                      </p:cBhvr>
                                    </p:animEffect>
                                    <p:set>
                                      <p:cBhvr>
                                        <p:cTn id="91"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6" grpId="0" animBg="1"/>
      <p:bldP spid="16" grpId="1" animBg="1"/>
      <p:bldP spid="17" grpId="0" animBg="1"/>
      <p:bldP spid="17"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5029200" y="609600"/>
            <a:ext cx="4114800" cy="4724399"/>
            <a:chOff x="5029200" y="609600"/>
            <a:chExt cx="4114800" cy="4724399"/>
          </a:xfrm>
        </p:grpSpPr>
        <p:pic>
          <p:nvPicPr>
            <p:cNvPr id="80900" name="Picture 4" descr="https://upload.wikimedia.org/wikipedia/commons/6/6c/Declaration_of_the_Rights_of_Man_and_of_the_Citizen_in_1789.jpg"/>
            <p:cNvPicPr>
              <a:picLocks noChangeAspect="1" noChangeArrowheads="1"/>
            </p:cNvPicPr>
            <p:nvPr/>
          </p:nvPicPr>
          <p:blipFill>
            <a:blip r:embed="rId3" cstate="print"/>
            <a:srcRect/>
            <a:stretch>
              <a:fillRect/>
            </a:stretch>
          </p:blipFill>
          <p:spPr bwMode="auto">
            <a:xfrm>
              <a:off x="5029200" y="609600"/>
              <a:ext cx="4114800" cy="4724399"/>
            </a:xfrm>
            <a:prstGeom prst="rect">
              <a:avLst/>
            </a:prstGeom>
            <a:noFill/>
          </p:spPr>
        </p:pic>
        <p:sp>
          <p:nvSpPr>
            <p:cNvPr id="28" name="TextBox 27"/>
            <p:cNvSpPr txBox="1"/>
            <p:nvPr/>
          </p:nvSpPr>
          <p:spPr>
            <a:xfrm>
              <a:off x="6019800" y="2743200"/>
              <a:ext cx="2133600" cy="954107"/>
            </a:xfrm>
            <a:prstGeom prst="rect">
              <a:avLst/>
            </a:prstGeom>
            <a:solidFill>
              <a:schemeClr val="tx1"/>
            </a:solidFill>
          </p:spPr>
          <p:txBody>
            <a:bodyPr wrap="square" rtlCol="0">
              <a:spAutoFit/>
            </a:bodyPr>
            <a:lstStyle/>
            <a:p>
              <a:pPr algn="ctr"/>
              <a:r>
                <a:rPr lang="en-US" sz="2800" b="1" dirty="0">
                  <a:solidFill>
                    <a:schemeClr val="bg1"/>
                  </a:solidFill>
                </a:rPr>
                <a:t>LIST OF DEMANDS</a:t>
              </a:r>
            </a:p>
          </p:txBody>
        </p:sp>
      </p:grpSp>
      <p:sp>
        <p:nvSpPr>
          <p:cNvPr id="2" name="Title 1"/>
          <p:cNvSpPr>
            <a:spLocks noGrp="1"/>
          </p:cNvSpPr>
          <p:nvPr>
            <p:ph type="title"/>
          </p:nvPr>
        </p:nvSpPr>
        <p:spPr/>
        <p:txBody>
          <a:bodyPr>
            <a:normAutofit fontScale="90000"/>
          </a:bodyPr>
          <a:lstStyle/>
          <a:p>
            <a:r>
              <a:rPr lang="en-US" dirty="0"/>
              <a:t>8-ACADIA: 1710-1726 </a:t>
            </a:r>
            <a:r>
              <a:rPr lang="en-US" b="0" dirty="0"/>
              <a:t>(16)</a:t>
            </a:r>
          </a:p>
        </p:txBody>
      </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609600"/>
            <a:ext cx="5029200" cy="4862870"/>
          </a:xfrm>
          <a:prstGeom prst="rect">
            <a:avLst/>
          </a:prstGeom>
          <a:solidFill>
            <a:schemeClr val="tx2">
              <a:lumMod val="20000"/>
              <a:lumOff val="80000"/>
            </a:schemeClr>
          </a:solidFill>
        </p:spPr>
        <p:txBody>
          <a:bodyPr wrap="square">
            <a:spAutoFit/>
          </a:bodyPr>
          <a:lstStyle/>
          <a:p>
            <a:pPr marL="171450" indent="-171450">
              <a:spcAft>
                <a:spcPts val="1200"/>
              </a:spcAft>
              <a:buFont typeface="Arial" pitchFamily="34" charset="0"/>
              <a:buChar char="•"/>
            </a:pPr>
            <a:r>
              <a:rPr lang="en-US" sz="2800" dirty="0"/>
              <a:t>The </a:t>
            </a:r>
            <a:r>
              <a:rPr lang="en-US" sz="2800" dirty="0">
                <a:solidFill>
                  <a:srgbClr val="FF0000"/>
                </a:solidFill>
                <a:effectLst>
                  <a:outerShdw blurRad="38100" dist="38100" dir="2700000" algn="tl">
                    <a:srgbClr val="000000"/>
                  </a:outerShdw>
                </a:effectLst>
              </a:rPr>
              <a:t>Acadian demands </a:t>
            </a:r>
            <a:r>
              <a:rPr lang="en-US" sz="2800" dirty="0"/>
              <a:t>were in </a:t>
            </a:r>
            <a:r>
              <a:rPr lang="en-US" sz="2800" dirty="0">
                <a:solidFill>
                  <a:srgbClr val="FF0000"/>
                </a:solidFill>
                <a:effectLst>
                  <a:outerShdw blurRad="38100" dist="38100" dir="2700000" algn="tl">
                    <a:srgbClr val="000000"/>
                  </a:outerShdw>
                </a:effectLst>
              </a:rPr>
              <a:t>direct confrontation </a:t>
            </a:r>
            <a:r>
              <a:rPr lang="en-US" sz="2800" dirty="0"/>
              <a:t>with the new British governor </a:t>
            </a:r>
          </a:p>
          <a:p>
            <a:pPr marL="171450" indent="-171450">
              <a:spcAft>
                <a:spcPts val="1200"/>
              </a:spcAft>
              <a:buFont typeface="Arial" pitchFamily="34" charset="0"/>
              <a:buChar char="•"/>
            </a:pPr>
            <a:r>
              <a:rPr lang="en-US" sz="2800" dirty="0"/>
              <a:t>He was </a:t>
            </a:r>
            <a:r>
              <a:rPr lang="en-US" sz="2800" dirty="0">
                <a:solidFill>
                  <a:srgbClr val="FF0000"/>
                </a:solidFill>
                <a:effectLst>
                  <a:outerShdw blurRad="38100" dist="38100" dir="2700000" algn="tl">
                    <a:srgbClr val="000000"/>
                  </a:outerShdw>
                </a:effectLst>
              </a:rPr>
              <a:t>anxious to impose unconditional oath of allegiance</a:t>
            </a:r>
          </a:p>
          <a:p>
            <a:pPr marL="171450" indent="-171450">
              <a:spcAft>
                <a:spcPts val="1200"/>
              </a:spcAft>
              <a:buFont typeface="Arial" pitchFamily="34" charset="0"/>
              <a:buChar char="•"/>
            </a:pPr>
            <a:r>
              <a:rPr lang="en-US" sz="2800" dirty="0">
                <a:solidFill>
                  <a:srgbClr val="FF0000"/>
                </a:solidFill>
                <a:effectLst>
                  <a:outerShdw blurRad="38100" dist="38100" dir="2700000" algn="tl">
                    <a:srgbClr val="000000"/>
                  </a:outerShdw>
                </a:effectLst>
              </a:rPr>
              <a:t>Governor had only 500 men </a:t>
            </a:r>
            <a:r>
              <a:rPr lang="en-US" sz="2800" dirty="0"/>
              <a:t>to defend all of Nova Scotia; </a:t>
            </a:r>
            <a:r>
              <a:rPr lang="en-US" sz="2800" dirty="0">
                <a:solidFill>
                  <a:srgbClr val="FF0000"/>
                </a:solidFill>
                <a:effectLst>
                  <a:outerShdw blurRad="38100" dist="38100" dir="2700000" algn="tl">
                    <a:srgbClr val="000000"/>
                  </a:outerShdw>
                </a:effectLst>
              </a:rPr>
              <a:t>unlikely to control the 2500 Acadians </a:t>
            </a:r>
            <a:r>
              <a:rPr lang="en-US" sz="2800" dirty="0"/>
              <a:t>currently there</a:t>
            </a:r>
          </a:p>
          <a:p>
            <a:pPr marL="171450" indent="-171450">
              <a:spcAft>
                <a:spcPts val="1200"/>
              </a:spcAft>
              <a:buFont typeface="Arial" pitchFamily="34" charset="0"/>
              <a:buChar char="•"/>
            </a:pPr>
            <a:r>
              <a:rPr lang="en-US" sz="2800" dirty="0">
                <a:solidFill>
                  <a:srgbClr val="FF0000"/>
                </a:solidFill>
                <a:effectLst>
                  <a:outerShdw blurRad="38100" dist="38100" dir="2700000" algn="tl">
                    <a:srgbClr val="000000"/>
                  </a:outerShdw>
                </a:effectLst>
              </a:rPr>
              <a:t>Lacking the necessary military</a:t>
            </a:r>
            <a:endParaRPr lang="en-US" sz="2800" dirty="0"/>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ET=106YRS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grpSp>
        <p:nvGrpSpPr>
          <p:cNvPr id="27" name="Group 26"/>
          <p:cNvGrpSpPr/>
          <p:nvPr/>
        </p:nvGrpSpPr>
        <p:grpSpPr>
          <a:xfrm>
            <a:off x="5029200" y="609600"/>
            <a:ext cx="4114800" cy="4752320"/>
            <a:chOff x="5029200" y="609600"/>
            <a:chExt cx="4114800" cy="4752320"/>
          </a:xfrm>
        </p:grpSpPr>
        <p:pic>
          <p:nvPicPr>
            <p:cNvPr id="80898" name="Picture 2" descr="Lieut-General Richard Philipps.jpg"/>
            <p:cNvPicPr>
              <a:picLocks noChangeAspect="1" noChangeArrowheads="1"/>
            </p:cNvPicPr>
            <p:nvPr/>
          </p:nvPicPr>
          <p:blipFill>
            <a:blip r:embed="rId6" cstate="print"/>
            <a:srcRect b="29040"/>
            <a:stretch>
              <a:fillRect/>
            </a:stretch>
          </p:blipFill>
          <p:spPr bwMode="auto">
            <a:xfrm>
              <a:off x="5029200" y="609600"/>
              <a:ext cx="4114800" cy="4267200"/>
            </a:xfrm>
            <a:prstGeom prst="rect">
              <a:avLst/>
            </a:prstGeom>
            <a:noFill/>
          </p:spPr>
        </p:pic>
        <p:sp>
          <p:nvSpPr>
            <p:cNvPr id="21" name="Rectangle 20"/>
            <p:cNvSpPr/>
            <p:nvPr/>
          </p:nvSpPr>
          <p:spPr>
            <a:xfrm>
              <a:off x="5029200" y="4838700"/>
              <a:ext cx="4114800" cy="523220"/>
            </a:xfrm>
            <a:prstGeom prst="rect">
              <a:avLst/>
            </a:prstGeom>
            <a:solidFill>
              <a:schemeClr val="bg1"/>
            </a:solidFill>
          </p:spPr>
          <p:txBody>
            <a:bodyPr wrap="square">
              <a:spAutoFit/>
            </a:bodyPr>
            <a:lstStyle/>
            <a:p>
              <a:pPr algn="ctr"/>
              <a:r>
                <a:rPr lang="en-US" sz="2800" dirty="0"/>
                <a:t>Governor Richard Phillips</a:t>
              </a:r>
            </a:p>
          </p:txBody>
        </p:sp>
      </p:grpSp>
      <p:sp>
        <p:nvSpPr>
          <p:cNvPr id="17" name="Rectangle 16"/>
          <p:cNvSpPr/>
          <p:nvPr/>
        </p:nvSpPr>
        <p:spPr>
          <a:xfrm>
            <a:off x="0" y="5334000"/>
            <a:ext cx="9144000" cy="1538883"/>
          </a:xfrm>
          <a:prstGeom prst="rect">
            <a:avLst/>
          </a:prstGeom>
          <a:solidFill>
            <a:schemeClr val="tx2">
              <a:lumMod val="20000"/>
              <a:lumOff val="80000"/>
            </a:schemeClr>
          </a:solidFill>
        </p:spPr>
        <p:txBody>
          <a:bodyPr wrap="square">
            <a:spAutoFit/>
          </a:bodyPr>
          <a:lstStyle/>
          <a:p>
            <a:pPr marL="171450" indent="-171450">
              <a:spcAft>
                <a:spcPts val="1200"/>
              </a:spcAft>
            </a:pPr>
            <a:r>
              <a:rPr lang="en-US" sz="2800" dirty="0">
                <a:solidFill>
                  <a:srgbClr val="FF0000"/>
                </a:solidFill>
                <a:effectLst>
                  <a:outerShdw blurRad="38100" dist="38100" dir="2700000" algn="tl">
                    <a:srgbClr val="000000"/>
                  </a:outerShdw>
                </a:effectLst>
              </a:rPr>
              <a:t>	force </a:t>
            </a:r>
            <a:r>
              <a:rPr lang="en-US" sz="2800" dirty="0"/>
              <a:t>to compel </a:t>
            </a:r>
            <a:r>
              <a:rPr lang="en-US" sz="2800" dirty="0">
                <a:solidFill>
                  <a:srgbClr val="FF0000"/>
                </a:solidFill>
                <a:effectLst>
                  <a:outerShdw blurRad="38100" dist="38100" dir="2700000" algn="tl">
                    <a:srgbClr val="000000"/>
                  </a:outerShdw>
                </a:effectLst>
              </a:rPr>
              <a:t>submission</a:t>
            </a:r>
            <a:r>
              <a:rPr lang="en-US" sz="2800" dirty="0"/>
              <a:t> and needing the </a:t>
            </a:r>
            <a:r>
              <a:rPr lang="en-US" sz="2800" dirty="0">
                <a:solidFill>
                  <a:srgbClr val="FF0000"/>
                </a:solidFill>
                <a:effectLst>
                  <a:outerShdw blurRad="38100" dist="38100" dir="2700000" algn="tl">
                    <a:srgbClr val="000000"/>
                  </a:outerShdw>
                </a:effectLst>
              </a:rPr>
              <a:t>food, firewood, &amp; other critical supplies Acadians were supplying…</a:t>
            </a:r>
          </a:p>
          <a:p>
            <a:pPr marL="171450" indent="-171450">
              <a:spcAft>
                <a:spcPts val="1200"/>
              </a:spcAft>
              <a:buFont typeface="Arial" pitchFamily="34" charset="0"/>
              <a:buChar char="•"/>
            </a:pPr>
            <a:r>
              <a:rPr lang="en-US" sz="2800" dirty="0"/>
              <a:t>1722- Governor Phillips </a:t>
            </a:r>
            <a:r>
              <a:rPr lang="en-US" sz="2800" dirty="0">
                <a:solidFill>
                  <a:srgbClr val="FF0000"/>
                </a:solidFill>
                <a:effectLst>
                  <a:outerShdw blurRad="38100" dist="38100" dir="2700000" algn="tl">
                    <a:srgbClr val="000000"/>
                  </a:outerShdw>
                </a:effectLst>
              </a:rPr>
              <a:t>left for London</a:t>
            </a:r>
            <a:r>
              <a:rPr lang="en-US" sz="2800" dirty="0"/>
              <a:t>; talks </a:t>
            </a:r>
            <a:r>
              <a:rPr lang="en-US" sz="2800" dirty="0">
                <a:solidFill>
                  <a:srgbClr val="FF0000"/>
                </a:solidFill>
                <a:effectLst>
                  <a:outerShdw blurRad="38100" dist="38100" dir="2700000" algn="tl">
                    <a:srgbClr val="000000"/>
                  </a:outerShdw>
                </a:effectLst>
              </a:rPr>
              <a:t>stalled for 3 yrs</a:t>
            </a:r>
          </a:p>
        </p:txBody>
      </p:sp>
      <p:sp>
        <p:nvSpPr>
          <p:cNvPr id="30" name="TextBox 29"/>
          <p:cNvSpPr txBox="1"/>
          <p:nvPr/>
        </p:nvSpPr>
        <p:spPr>
          <a:xfrm>
            <a:off x="2209800" y="2367171"/>
            <a:ext cx="4724400" cy="2123658"/>
          </a:xfrm>
          <a:prstGeom prst="rect">
            <a:avLst/>
          </a:prstGeom>
          <a:solidFill>
            <a:schemeClr val="bg1"/>
          </a:solidFill>
        </p:spPr>
        <p:txBody>
          <a:bodyPr wrap="square" rtlCol="0">
            <a:spAutoFit/>
          </a:bodyPr>
          <a:lstStyle/>
          <a:p>
            <a:pPr algn="ctr"/>
            <a:r>
              <a:rPr lang="en-US" sz="6600" dirty="0"/>
              <a:t>Speaking of Governors…</a:t>
            </a:r>
            <a:endParaRPr lang="en-US" sz="6600" dirty="0">
              <a:solidFill>
                <a:srgbClr val="FF0000"/>
              </a:solidFill>
              <a:effectLst>
                <a:outerShdw blurRad="38100" dist="38100" dir="2700000" algn="tl">
                  <a:srgbClr val="000000"/>
                </a:outerShdw>
              </a:effectLst>
            </a:endParaRPr>
          </a:p>
        </p:txBody>
      </p:sp>
      <p:sp>
        <p:nvSpPr>
          <p:cNvPr id="19" name="Slide Number Placeholder 18"/>
          <p:cNvSpPr>
            <a:spLocks noGrp="1"/>
          </p:cNvSpPr>
          <p:nvPr>
            <p:ph type="sldNum" sz="quarter" idx="12"/>
          </p:nvPr>
        </p:nvSpPr>
        <p:spPr/>
        <p:txBody>
          <a:bodyPr/>
          <a:lstStyle/>
          <a:p>
            <a:pPr>
              <a:defRPr/>
            </a:pPr>
            <a:fld id="{6D98560A-1953-4F77-869E-5D1EE0598C44}" type="slidenum">
              <a:rPr lang="en-US" smtClean="0"/>
              <a:pPr>
                <a:defRPr/>
              </a:pPr>
              <a:t>23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Effect transition="in" filter="fade">
                                      <p:cBhvr>
                                        <p:cTn id="9" dur="10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3000"/>
                                  </p:stCondLst>
                                  <p:childTnLst>
                                    <p:set>
                                      <p:cBhvr>
                                        <p:cTn id="13" dur="1" fill="hold">
                                          <p:stCondLst>
                                            <p:cond delay="0"/>
                                          </p:stCondLst>
                                        </p:cTn>
                                        <p:tgtEl>
                                          <p:spTgt spid="27"/>
                                        </p:tgtEl>
                                        <p:attrNameLst>
                                          <p:attrName>style.visibility</p:attrName>
                                        </p:attrNameLst>
                                      </p:cBhvr>
                                      <p:to>
                                        <p:strVal val="visible"/>
                                      </p:to>
                                    </p:set>
                                    <p:anim calcmode="lin" valueType="num">
                                      <p:cBhvr>
                                        <p:cTn id="14" dur="1000" fill="hold"/>
                                        <p:tgtEl>
                                          <p:spTgt spid="27"/>
                                        </p:tgtEl>
                                        <p:attrNameLst>
                                          <p:attrName>ppt_w</p:attrName>
                                        </p:attrNameLst>
                                      </p:cBhvr>
                                      <p:tavLst>
                                        <p:tav tm="0">
                                          <p:val>
                                            <p:fltVal val="0"/>
                                          </p:val>
                                        </p:tav>
                                        <p:tav tm="100000">
                                          <p:val>
                                            <p:strVal val="#ppt_w"/>
                                          </p:val>
                                        </p:tav>
                                      </p:tavLst>
                                    </p:anim>
                                    <p:anim calcmode="lin" valueType="num">
                                      <p:cBhvr>
                                        <p:cTn id="15" dur="1000" fill="hold"/>
                                        <p:tgtEl>
                                          <p:spTgt spid="27"/>
                                        </p:tgtEl>
                                        <p:attrNameLst>
                                          <p:attrName>ppt_h</p:attrName>
                                        </p:attrNameLst>
                                      </p:cBhvr>
                                      <p:tavLst>
                                        <p:tav tm="0">
                                          <p:val>
                                            <p:fltVal val="0"/>
                                          </p:val>
                                        </p:tav>
                                        <p:tav tm="100000">
                                          <p:val>
                                            <p:strVal val="#ppt_h"/>
                                          </p:val>
                                        </p:tav>
                                      </p:tavLst>
                                    </p:anim>
                                    <p:animEffect transition="in" filter="fade">
                                      <p:cBhvr>
                                        <p:cTn id="16" dur="1000"/>
                                        <p:tgtEl>
                                          <p:spTgt spid="27"/>
                                        </p:tgtEl>
                                      </p:cBhvr>
                                    </p:animEffect>
                                  </p:childTnLst>
                                </p:cTn>
                              </p:par>
                              <p:par>
                                <p:cTn id="17" presetID="22" presetClass="entr" presetSubtype="8" fill="hold" nodeType="withEffect">
                                  <p:stCondLst>
                                    <p:cond delay="0"/>
                                  </p:stCondLst>
                                  <p:childTnLst>
                                    <p:set>
                                      <p:cBhvr>
                                        <p:cTn id="18" dur="1" fill="hold">
                                          <p:stCondLst>
                                            <p:cond delay="0"/>
                                          </p:stCondLst>
                                        </p:cTn>
                                        <p:tgtEl>
                                          <p:spTgt spid="54">
                                            <p:txEl>
                                              <p:pRg st="0" end="0"/>
                                            </p:txEl>
                                          </p:spTgt>
                                        </p:tgtEl>
                                        <p:attrNameLst>
                                          <p:attrName>style.visibility</p:attrName>
                                        </p:attrNameLst>
                                      </p:cBhvr>
                                      <p:to>
                                        <p:strVal val="visible"/>
                                      </p:to>
                                    </p:set>
                                    <p:animEffect transition="in" filter="wipe(left)">
                                      <p:cBhvr>
                                        <p:cTn id="19" dur="1000"/>
                                        <p:tgtEl>
                                          <p:spTgt spid="5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4">
                                            <p:txEl>
                                              <p:pRg st="1" end="1"/>
                                            </p:txEl>
                                          </p:spTgt>
                                        </p:tgtEl>
                                        <p:attrNameLst>
                                          <p:attrName>style.visibility</p:attrName>
                                        </p:attrNameLst>
                                      </p:cBhvr>
                                      <p:to>
                                        <p:strVal val="visible"/>
                                      </p:to>
                                    </p:set>
                                    <p:animEffect transition="in" filter="wipe(left)">
                                      <p:cBhvr>
                                        <p:cTn id="24" dur="1000"/>
                                        <p:tgtEl>
                                          <p:spTgt spid="5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4">
                                            <p:txEl>
                                              <p:pRg st="2" end="2"/>
                                            </p:txEl>
                                          </p:spTgt>
                                        </p:tgtEl>
                                        <p:attrNameLst>
                                          <p:attrName>style.visibility</p:attrName>
                                        </p:attrNameLst>
                                      </p:cBhvr>
                                      <p:to>
                                        <p:strVal val="visible"/>
                                      </p:to>
                                    </p:set>
                                    <p:animEffect transition="in" filter="wipe(left)">
                                      <p:cBhvr>
                                        <p:cTn id="29" dur="1000"/>
                                        <p:tgtEl>
                                          <p:spTgt spid="5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54">
                                            <p:txEl>
                                              <p:pRg st="3" end="3"/>
                                            </p:txEl>
                                          </p:spTgt>
                                        </p:tgtEl>
                                        <p:attrNameLst>
                                          <p:attrName>style.visibility</p:attrName>
                                        </p:attrNameLst>
                                      </p:cBhvr>
                                      <p:to>
                                        <p:strVal val="visible"/>
                                      </p:to>
                                    </p:set>
                                    <p:animEffect transition="in" filter="wipe(left)">
                                      <p:cBhvr>
                                        <p:cTn id="34" dur="1000"/>
                                        <p:tgtEl>
                                          <p:spTgt spid="54">
                                            <p:txEl>
                                              <p:pRg st="3" end="3"/>
                                            </p:txEl>
                                          </p:spTgt>
                                        </p:tgtEl>
                                      </p:cBhvr>
                                    </p:animEffect>
                                  </p:childTnLst>
                                </p:cTn>
                              </p:par>
                            </p:childTnLst>
                          </p:cTn>
                        </p:par>
                        <p:par>
                          <p:cTn id="35" fill="hold">
                            <p:stCondLst>
                              <p:cond delay="1000"/>
                            </p:stCondLst>
                            <p:childTnLst>
                              <p:par>
                                <p:cTn id="36" presetID="22" presetClass="entr" presetSubtype="8" fill="hold" nodeType="afterEffect">
                                  <p:stCondLst>
                                    <p:cond delay="0"/>
                                  </p:stCondLst>
                                  <p:childTnLst>
                                    <p:set>
                                      <p:cBhvr>
                                        <p:cTn id="37" dur="1" fill="hold">
                                          <p:stCondLst>
                                            <p:cond delay="0"/>
                                          </p:stCondLst>
                                        </p:cTn>
                                        <p:tgtEl>
                                          <p:spTgt spid="17">
                                            <p:txEl>
                                              <p:pRg st="0" end="0"/>
                                            </p:txEl>
                                          </p:spTgt>
                                        </p:tgtEl>
                                        <p:attrNameLst>
                                          <p:attrName>style.visibility</p:attrName>
                                        </p:attrNameLst>
                                      </p:cBhvr>
                                      <p:to>
                                        <p:strVal val="visible"/>
                                      </p:to>
                                    </p:set>
                                    <p:animEffect transition="in" filter="wipe(left)">
                                      <p:cBhvr>
                                        <p:cTn id="38" dur="1000"/>
                                        <p:tgtEl>
                                          <p:spTgt spid="17">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7">
                                            <p:txEl>
                                              <p:pRg st="1" end="1"/>
                                            </p:txEl>
                                          </p:spTgt>
                                        </p:tgtEl>
                                        <p:attrNameLst>
                                          <p:attrName>style.visibility</p:attrName>
                                        </p:attrNameLst>
                                      </p:cBhvr>
                                      <p:to>
                                        <p:strVal val="visible"/>
                                      </p:to>
                                    </p:set>
                                    <p:animEffect transition="in" filter="wipe(left)">
                                      <p:cBhvr>
                                        <p:cTn id="43" dur="1000"/>
                                        <p:tgtEl>
                                          <p:spTgt spid="17">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4"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 from="(-#ppt_w/2)" to="(#ppt_x)" calcmode="lin" valueType="num">
                                      <p:cBhvr>
                                        <p:cTn id="48" dur="600" fill="hold">
                                          <p:stCondLst>
                                            <p:cond delay="0"/>
                                          </p:stCondLst>
                                        </p:cTn>
                                        <p:tgtEl>
                                          <p:spTgt spid="30"/>
                                        </p:tgtEl>
                                        <p:attrNameLst>
                                          <p:attrName>ppt_x</p:attrName>
                                        </p:attrNameLst>
                                      </p:cBhvr>
                                    </p:anim>
                                    <p:anim from="0" to="-1.0" calcmode="lin" valueType="num">
                                      <p:cBhvr>
                                        <p:cTn id="49" dur="200" decel="50000" autoRev="1" fill="hold">
                                          <p:stCondLst>
                                            <p:cond delay="600"/>
                                          </p:stCondLst>
                                        </p:cTn>
                                        <p:tgtEl>
                                          <p:spTgt spid="30"/>
                                        </p:tgtEl>
                                        <p:attrNameLst>
                                          <p:attrName>xshear</p:attrName>
                                        </p:attrNameLst>
                                      </p:cBhvr>
                                    </p:anim>
                                    <p:animScale>
                                      <p:cBhvr>
                                        <p:cTn id="50" dur="200" decel="100000" autoRev="1" fill="hold">
                                          <p:stCondLst>
                                            <p:cond delay="600"/>
                                          </p:stCondLst>
                                        </p:cTn>
                                        <p:tgtEl>
                                          <p:spTgt spid="30"/>
                                        </p:tgtEl>
                                      </p:cBhvr>
                                      <p:from x="100000" y="100000"/>
                                      <p:to x="80000" y="100000"/>
                                    </p:animScale>
                                    <p:anim by="(#ppt_h/3+#ppt_w*0.1)" calcmode="lin" valueType="num">
                                      <p:cBhvr additive="sum">
                                        <p:cTn id="51" dur="200" decel="100000" autoRev="1" fill="hold">
                                          <p:stCondLst>
                                            <p:cond delay="600"/>
                                          </p:stCondLst>
                                        </p:cTn>
                                        <p:tgtEl>
                                          <p:spTgt spid="30"/>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8800"/>
            <a:ext cx="9144000" cy="609600"/>
          </a:xfrm>
        </p:spPr>
        <p:txBody>
          <a:bodyPr>
            <a:normAutofit fontScale="90000"/>
          </a:bodyPr>
          <a:lstStyle/>
          <a:p>
            <a:endParaRPr lang="en-US" dirty="0"/>
          </a:p>
        </p:txBody>
      </p:sp>
      <p:grpSp>
        <p:nvGrpSpPr>
          <p:cNvPr id="8" name="Group 7"/>
          <p:cNvGrpSpPr/>
          <p:nvPr/>
        </p:nvGrpSpPr>
        <p:grpSpPr>
          <a:xfrm>
            <a:off x="366713" y="776208"/>
            <a:ext cx="8410575" cy="9738102"/>
            <a:chOff x="366713" y="838200"/>
            <a:chExt cx="8410575" cy="9738102"/>
          </a:xfrm>
        </p:grpSpPr>
        <p:pic>
          <p:nvPicPr>
            <p:cNvPr id="106500" name="Picture 4"/>
            <p:cNvPicPr>
              <a:picLocks noChangeAspect="1" noChangeArrowheads="1"/>
            </p:cNvPicPr>
            <p:nvPr/>
          </p:nvPicPr>
          <p:blipFill>
            <a:blip r:embed="rId2" cstate="print"/>
            <a:srcRect t="11198"/>
            <a:stretch>
              <a:fillRect/>
            </a:stretch>
          </p:blipFill>
          <p:spPr bwMode="auto">
            <a:xfrm>
              <a:off x="376238" y="838200"/>
              <a:ext cx="8391525" cy="5929313"/>
            </a:xfrm>
            <a:prstGeom prst="rect">
              <a:avLst/>
            </a:prstGeom>
            <a:noFill/>
            <a:ln w="9525">
              <a:noFill/>
              <a:miter lim="800000"/>
              <a:headEnd/>
              <a:tailEnd/>
            </a:ln>
          </p:spPr>
        </p:pic>
        <p:pic>
          <p:nvPicPr>
            <p:cNvPr id="106501" name="Picture 5"/>
            <p:cNvPicPr>
              <a:picLocks noChangeAspect="1" noChangeArrowheads="1"/>
            </p:cNvPicPr>
            <p:nvPr/>
          </p:nvPicPr>
          <p:blipFill>
            <a:blip r:embed="rId3" cstate="print"/>
            <a:srcRect/>
            <a:stretch>
              <a:fillRect/>
            </a:stretch>
          </p:blipFill>
          <p:spPr bwMode="auto">
            <a:xfrm>
              <a:off x="366713" y="6756777"/>
              <a:ext cx="8410575" cy="3819525"/>
            </a:xfrm>
            <a:prstGeom prst="rect">
              <a:avLst/>
            </a:prstGeom>
            <a:noFill/>
            <a:ln w="9525">
              <a:noFill/>
              <a:miter lim="800000"/>
              <a:headEnd/>
              <a:tailEnd/>
            </a:ln>
          </p:spPr>
        </p:pic>
      </p:grpSp>
      <p:pic>
        <p:nvPicPr>
          <p:cNvPr id="10" name="Picture 6"/>
          <p:cNvPicPr>
            <a:picLocks noChangeAspect="1" noChangeArrowheads="1"/>
          </p:cNvPicPr>
          <p:nvPr/>
        </p:nvPicPr>
        <p:blipFill>
          <a:blip r:embed="rId4" cstate="print"/>
          <a:srcRect/>
          <a:stretch>
            <a:fillRect/>
          </a:stretch>
        </p:blipFill>
        <p:spPr bwMode="auto">
          <a:xfrm>
            <a:off x="335796" y="1919208"/>
            <a:ext cx="8394192" cy="1512799"/>
          </a:xfrm>
          <a:prstGeom prst="rect">
            <a:avLst/>
          </a:prstGeom>
          <a:noFill/>
          <a:ln w="9525">
            <a:solidFill>
              <a:schemeClr val="tx1"/>
            </a:solidFill>
            <a:miter lim="800000"/>
            <a:headEnd/>
            <a:tailEnd/>
          </a:ln>
        </p:spPr>
      </p:pic>
      <p:sp>
        <p:nvSpPr>
          <p:cNvPr id="11" name="Rounded Rectangle 10"/>
          <p:cNvSpPr/>
          <p:nvPr/>
        </p:nvSpPr>
        <p:spPr>
          <a:xfrm>
            <a:off x="488196" y="2909808"/>
            <a:ext cx="8077200" cy="609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76300" y="3548965"/>
            <a:ext cx="7391400" cy="3247043"/>
          </a:xfrm>
          <a:prstGeom prst="rect">
            <a:avLst/>
          </a:prstGeom>
          <a:solidFill>
            <a:schemeClr val="tx1"/>
          </a:solidFill>
        </p:spPr>
        <p:txBody>
          <a:bodyPr wrap="square" rtlCol="0">
            <a:spAutoFit/>
          </a:bodyPr>
          <a:lstStyle/>
          <a:p>
            <a:pPr algn="ctr"/>
            <a:r>
              <a:rPr lang="en-US" sz="3200" b="1" dirty="0">
                <a:solidFill>
                  <a:srgbClr val="FF0000"/>
                </a:solidFill>
              </a:rPr>
              <a:t>THREE PROBLEMS HERE</a:t>
            </a:r>
          </a:p>
          <a:p>
            <a:pPr>
              <a:spcAft>
                <a:spcPts val="1800"/>
              </a:spcAft>
            </a:pPr>
            <a:r>
              <a:rPr lang="en-US" sz="3200" b="1" dirty="0">
                <a:solidFill>
                  <a:schemeClr val="bg1"/>
                </a:solidFill>
              </a:rPr>
              <a:t>  1-Number of Governor changes </a:t>
            </a:r>
          </a:p>
          <a:p>
            <a:pPr>
              <a:spcAft>
                <a:spcPts val="1800"/>
              </a:spcAft>
            </a:pPr>
            <a:r>
              <a:rPr lang="en-US" sz="3200" b="1" dirty="0">
                <a:solidFill>
                  <a:schemeClr val="bg1"/>
                </a:solidFill>
              </a:rPr>
              <a:t>  2-Number of Changes in Ruling Country</a:t>
            </a:r>
          </a:p>
          <a:p>
            <a:pPr>
              <a:spcAft>
                <a:spcPts val="1800"/>
              </a:spcAft>
            </a:pPr>
            <a:r>
              <a:rPr lang="en-US" sz="3200" b="1" dirty="0">
                <a:solidFill>
                  <a:schemeClr val="bg1"/>
                </a:solidFill>
              </a:rPr>
              <a:t>  3-Instances of 2 Governors at same time</a:t>
            </a:r>
          </a:p>
          <a:p>
            <a:pPr>
              <a:spcAft>
                <a:spcPts val="1800"/>
              </a:spcAft>
            </a:pPr>
            <a:r>
              <a:rPr lang="en-US" sz="3200" b="1" dirty="0">
                <a:solidFill>
                  <a:schemeClr val="bg1"/>
                </a:solidFill>
              </a:rPr>
              <a:t>  Here is proof…</a:t>
            </a:r>
          </a:p>
        </p:txBody>
      </p:sp>
      <p:pic>
        <p:nvPicPr>
          <p:cNvPr id="15" name="Picture 4"/>
          <p:cNvPicPr>
            <a:picLocks noChangeAspect="1" noChangeArrowheads="1"/>
          </p:cNvPicPr>
          <p:nvPr/>
        </p:nvPicPr>
        <p:blipFill>
          <a:blip r:embed="rId2" cstate="print"/>
          <a:srcRect b="84237"/>
          <a:stretch>
            <a:fillRect/>
          </a:stretch>
        </p:blipFill>
        <p:spPr bwMode="auto">
          <a:xfrm>
            <a:off x="365502" y="15498"/>
            <a:ext cx="8391525" cy="1052512"/>
          </a:xfrm>
          <a:prstGeom prst="rect">
            <a:avLst/>
          </a:prstGeom>
          <a:noFill/>
          <a:ln w="9525">
            <a:noFill/>
            <a:miter lim="800000"/>
            <a:headEnd/>
            <a:tailEnd/>
          </a:ln>
        </p:spPr>
      </p:pic>
      <p:pic>
        <p:nvPicPr>
          <p:cNvPr id="106502" name="Picture 6"/>
          <p:cNvPicPr>
            <a:picLocks noChangeAspect="1" noChangeArrowheads="1"/>
          </p:cNvPicPr>
          <p:nvPr/>
        </p:nvPicPr>
        <p:blipFill>
          <a:blip r:embed="rId4" cstate="print"/>
          <a:srcRect/>
          <a:stretch>
            <a:fillRect/>
          </a:stretch>
        </p:blipFill>
        <p:spPr bwMode="auto">
          <a:xfrm>
            <a:off x="2422902" y="-1290"/>
            <a:ext cx="4333875" cy="781050"/>
          </a:xfrm>
          <a:prstGeom prst="rect">
            <a:avLst/>
          </a:prstGeom>
          <a:noFill/>
          <a:ln w="9525">
            <a:noFill/>
            <a:miter lim="800000"/>
            <a:headEnd/>
            <a:tailEnd/>
          </a:ln>
        </p:spPr>
      </p:pic>
      <p:sp>
        <p:nvSpPr>
          <p:cNvPr id="13" name="Down Arrow 12"/>
          <p:cNvSpPr/>
          <p:nvPr/>
        </p:nvSpPr>
        <p:spPr>
          <a:xfrm>
            <a:off x="533400" y="242808"/>
            <a:ext cx="381000" cy="533400"/>
          </a:xfrm>
          <a:prstGeom prst="down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8153400" y="242808"/>
            <a:ext cx="381000" cy="533400"/>
          </a:xfrm>
          <a:prstGeom prst="down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38200" y="1066800"/>
            <a:ext cx="7391400" cy="5186035"/>
          </a:xfrm>
          <a:prstGeom prst="rect">
            <a:avLst/>
          </a:prstGeom>
          <a:solidFill>
            <a:schemeClr val="tx1"/>
          </a:solidFill>
        </p:spPr>
        <p:txBody>
          <a:bodyPr wrap="square" rtlCol="0">
            <a:spAutoFit/>
          </a:bodyPr>
          <a:lstStyle/>
          <a:p>
            <a:pPr algn="ctr"/>
            <a:r>
              <a:rPr lang="en-US" sz="3200" b="1" dirty="0">
                <a:solidFill>
                  <a:srgbClr val="FF0000"/>
                </a:solidFill>
              </a:rPr>
              <a:t>THREE PROBLEMS HERE</a:t>
            </a:r>
          </a:p>
          <a:p>
            <a:pPr>
              <a:spcAft>
                <a:spcPts val="1800"/>
              </a:spcAft>
            </a:pPr>
            <a:r>
              <a:rPr lang="en-US" sz="3200" b="1" dirty="0">
                <a:solidFill>
                  <a:schemeClr val="bg1"/>
                </a:solidFill>
              </a:rPr>
              <a:t>  1-Number of Governor changes</a:t>
            </a:r>
          </a:p>
          <a:p>
            <a:pPr>
              <a:spcAft>
                <a:spcPts val="1800"/>
              </a:spcAft>
            </a:pPr>
            <a:r>
              <a:rPr lang="en-US" sz="3200" b="1" dirty="0">
                <a:solidFill>
                  <a:schemeClr val="bg1"/>
                </a:solidFill>
              </a:rPr>
              <a:t>			</a:t>
            </a:r>
            <a:r>
              <a:rPr lang="en-US" sz="3200" b="1" dirty="0">
                <a:solidFill>
                  <a:srgbClr val="FF0000"/>
                </a:solidFill>
              </a:rPr>
              <a:t>29 times</a:t>
            </a:r>
            <a:r>
              <a:rPr lang="en-US" sz="3200" b="1" dirty="0">
                <a:solidFill>
                  <a:schemeClr val="bg1"/>
                </a:solidFill>
              </a:rPr>
              <a:t>	 </a:t>
            </a:r>
          </a:p>
          <a:p>
            <a:pPr>
              <a:spcAft>
                <a:spcPts val="1800"/>
              </a:spcAft>
            </a:pPr>
            <a:r>
              <a:rPr lang="en-US" sz="3200" b="1" dirty="0">
                <a:solidFill>
                  <a:schemeClr val="bg1"/>
                </a:solidFill>
              </a:rPr>
              <a:t>  2-Number of Changes in Ruling Country		</a:t>
            </a:r>
            <a:r>
              <a:rPr lang="en-US" sz="3200" b="1" dirty="0">
                <a:solidFill>
                  <a:srgbClr val="FF0000"/>
                </a:solidFill>
              </a:rPr>
              <a:t>	10 times</a:t>
            </a:r>
          </a:p>
          <a:p>
            <a:pPr>
              <a:spcAft>
                <a:spcPts val="1800"/>
              </a:spcAft>
            </a:pPr>
            <a:r>
              <a:rPr lang="en-US" sz="3200" b="1" dirty="0">
                <a:solidFill>
                  <a:schemeClr val="bg1"/>
                </a:solidFill>
              </a:rPr>
              <a:t>  3-Instances of 2 Governors at same time</a:t>
            </a:r>
          </a:p>
          <a:p>
            <a:pPr algn="ctr">
              <a:spcAft>
                <a:spcPts val="1800"/>
              </a:spcAft>
            </a:pPr>
            <a:r>
              <a:rPr lang="en-US" sz="3200" b="1" dirty="0">
                <a:solidFill>
                  <a:srgbClr val="FF0000"/>
                </a:solidFill>
              </a:rPr>
              <a:t>4 instances covering 21 yrs of rule</a:t>
            </a:r>
          </a:p>
          <a:p>
            <a:pPr>
              <a:spcAft>
                <a:spcPts val="1800"/>
              </a:spcAft>
            </a:pPr>
            <a:r>
              <a:rPr lang="en-US" sz="3200" b="1" dirty="0">
                <a:solidFill>
                  <a:schemeClr val="bg1"/>
                </a:solidFill>
              </a:rPr>
              <a:t>  </a:t>
            </a:r>
            <a:r>
              <a:rPr lang="en-US" sz="3200" b="1" dirty="0">
                <a:solidFill>
                  <a:srgbClr val="00B0F0"/>
                </a:solidFill>
              </a:rPr>
              <a:t>Too many Countries, Too much Changing!</a:t>
            </a:r>
          </a:p>
        </p:txBody>
      </p:sp>
      <p:sp>
        <p:nvSpPr>
          <p:cNvPr id="17" name="Slide Number Placeholder 16"/>
          <p:cNvSpPr>
            <a:spLocks noGrp="1"/>
          </p:cNvSpPr>
          <p:nvPr>
            <p:ph type="sldNum" sz="quarter" idx="12"/>
          </p:nvPr>
        </p:nvSpPr>
        <p:spPr/>
        <p:txBody>
          <a:bodyPr/>
          <a:lstStyle/>
          <a:p>
            <a:pPr>
              <a:defRPr/>
            </a:pPr>
            <a:fld id="{6D98560A-1953-4F77-869E-5D1EE0598C44}" type="slidenum">
              <a:rPr lang="en-US" smtClean="0"/>
              <a:pPr>
                <a:defRPr/>
              </a:pPr>
              <a:t>24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34"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 from="(-#ppt_w/2)" to="(#ppt_x)" calcmode="lin" valueType="num">
                                      <p:cBhvr>
                                        <p:cTn id="18" dur="600" fill="hold">
                                          <p:stCondLst>
                                            <p:cond delay="0"/>
                                          </p:stCondLst>
                                        </p:cTn>
                                        <p:tgtEl>
                                          <p:spTgt spid="12"/>
                                        </p:tgtEl>
                                        <p:attrNameLst>
                                          <p:attrName>ppt_x</p:attrName>
                                        </p:attrNameLst>
                                      </p:cBhvr>
                                    </p:anim>
                                    <p:anim from="0" to="-1.0" calcmode="lin" valueType="num">
                                      <p:cBhvr>
                                        <p:cTn id="19" dur="200" decel="50000" autoRev="1" fill="hold">
                                          <p:stCondLst>
                                            <p:cond delay="600"/>
                                          </p:stCondLst>
                                        </p:cTn>
                                        <p:tgtEl>
                                          <p:spTgt spid="12"/>
                                        </p:tgtEl>
                                        <p:attrNameLst>
                                          <p:attrName>xshear</p:attrName>
                                        </p:attrNameLst>
                                      </p:cBhvr>
                                    </p:anim>
                                    <p:animScale>
                                      <p:cBhvr>
                                        <p:cTn id="20" dur="200" decel="100000" autoRev="1" fill="hold">
                                          <p:stCondLst>
                                            <p:cond delay="600"/>
                                          </p:stCondLst>
                                        </p:cTn>
                                        <p:tgtEl>
                                          <p:spTgt spid="12"/>
                                        </p:tgtEl>
                                      </p:cBhvr>
                                      <p:from x="100000" y="100000"/>
                                      <p:to x="80000" y="100000"/>
                                    </p:animScale>
                                    <p:anim by="(#ppt_h/3+#ppt_w*0.1)" calcmode="lin" valueType="num">
                                      <p:cBhvr additive="sum">
                                        <p:cTn id="21" dur="200" decel="100000" autoRev="1" fill="hold">
                                          <p:stCondLst>
                                            <p:cond delay="600"/>
                                          </p:stCondLst>
                                        </p:cTn>
                                        <p:tgtEl>
                                          <p:spTgt spid="12"/>
                                        </p:tgtEl>
                                        <p:attrNameLst>
                                          <p:attrName>ppt_x</p:attrName>
                                        </p:attrNameLst>
                                      </p:cBhvr>
                                    </p:anim>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6502"/>
                                        </p:tgtEl>
                                        <p:attrNameLst>
                                          <p:attrName>style.visibility</p:attrName>
                                        </p:attrNameLst>
                                      </p:cBhvr>
                                      <p:to>
                                        <p:strVal val="visible"/>
                                      </p:to>
                                    </p:set>
                                  </p:childTnLst>
                                </p:cTn>
                              </p:par>
                            </p:childTnLst>
                          </p:cTn>
                        </p:par>
                        <p:par>
                          <p:cTn id="40" fill="hold">
                            <p:stCondLst>
                              <p:cond delay="0"/>
                            </p:stCondLst>
                            <p:childTnLst>
                              <p:par>
                                <p:cTn id="41" presetID="6" presetClass="emph" presetSubtype="0" fill="hold" nodeType="afterEffect">
                                  <p:stCondLst>
                                    <p:cond delay="0"/>
                                  </p:stCondLst>
                                  <p:childTnLst>
                                    <p:animScale>
                                      <p:cBhvr>
                                        <p:cTn id="42" dur="1000" fill="hold"/>
                                        <p:tgtEl>
                                          <p:spTgt spid="106502"/>
                                        </p:tgtEl>
                                      </p:cBhvr>
                                      <p:by x="150000" y="150000"/>
                                    </p:animScale>
                                  </p:childTnLst>
                                </p:cTn>
                              </p:par>
                              <p:par>
                                <p:cTn id="43" presetID="42" presetClass="path" presetSubtype="0" accel="50000" decel="50000" fill="hold" nodeType="withEffect">
                                  <p:stCondLst>
                                    <p:cond delay="0"/>
                                  </p:stCondLst>
                                  <p:childTnLst>
                                    <p:animMotion origin="layout" path="M 4.16667E-6 3.12139E-6 L 4.16667E-6 0.34266 " pathEditMode="relative" rAng="0" ptsTypes="AA">
                                      <p:cBhvr>
                                        <p:cTn id="44" dur="1000" fill="hold"/>
                                        <p:tgtEl>
                                          <p:spTgt spid="106502"/>
                                        </p:tgtEl>
                                        <p:attrNameLst>
                                          <p:attrName>ppt_x</p:attrName>
                                          <p:attrName>ppt_y</p:attrName>
                                        </p:attrNameLst>
                                      </p:cBhvr>
                                      <p:rCtr x="0" y="171"/>
                                    </p:animMotion>
                                  </p:childTnLst>
                                </p:cTn>
                              </p:par>
                              <p:par>
                                <p:cTn id="45" presetID="10" presetClass="entr" presetSubtype="0" fill="hold" nodeType="withEffect">
                                  <p:stCondLst>
                                    <p:cond delay="50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childTnLst>
                                </p:cTn>
                              </p:par>
                            </p:childTnLst>
                          </p:cTn>
                        </p:par>
                        <p:par>
                          <p:cTn id="48" fill="hold">
                            <p:stCondLst>
                              <p:cond delay="1500"/>
                            </p:stCondLst>
                            <p:childTnLst>
                              <p:par>
                                <p:cTn id="49" presetID="10" presetClass="exit" presetSubtype="0" fill="hold" nodeType="afterEffect">
                                  <p:stCondLst>
                                    <p:cond delay="0"/>
                                  </p:stCondLst>
                                  <p:childTnLst>
                                    <p:animEffect transition="out" filter="fade">
                                      <p:cBhvr>
                                        <p:cTn id="50" dur="500"/>
                                        <p:tgtEl>
                                          <p:spTgt spid="106502"/>
                                        </p:tgtEl>
                                      </p:cBhvr>
                                    </p:animEffect>
                                    <p:set>
                                      <p:cBhvr>
                                        <p:cTn id="51" dur="1" fill="hold">
                                          <p:stCondLst>
                                            <p:cond delay="499"/>
                                          </p:stCondLst>
                                        </p:cTn>
                                        <p:tgtEl>
                                          <p:spTgt spid="106502"/>
                                        </p:tgtEl>
                                        <p:attrNameLst>
                                          <p:attrName>style.visibility</p:attrName>
                                        </p:attrNameLst>
                                      </p:cBhvr>
                                      <p:to>
                                        <p:strVal val="hidden"/>
                                      </p:to>
                                    </p:set>
                                  </p:childTnLst>
                                </p:cTn>
                              </p:par>
                            </p:childTnLst>
                          </p:cTn>
                        </p:par>
                        <p:par>
                          <p:cTn id="52" fill="hold">
                            <p:stCondLst>
                              <p:cond delay="2000"/>
                            </p:stCondLst>
                            <p:childTnLst>
                              <p:par>
                                <p:cTn id="53" presetID="22" presetClass="entr" presetSubtype="8" fill="hold" grpId="0"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left)">
                                      <p:cBhvr>
                                        <p:cTn id="55" dur="10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xit" presetSubtype="0" fill="hold" nodeType="clickEffect">
                                  <p:stCondLst>
                                    <p:cond delay="0"/>
                                  </p:stCondLst>
                                  <p:childTnLst>
                                    <p:anim calcmode="lin" valueType="num">
                                      <p:cBhvr>
                                        <p:cTn id="59" dur="500"/>
                                        <p:tgtEl>
                                          <p:spTgt spid="10"/>
                                        </p:tgtEl>
                                        <p:attrNameLst>
                                          <p:attrName>ppt_w</p:attrName>
                                        </p:attrNameLst>
                                      </p:cBhvr>
                                      <p:tavLst>
                                        <p:tav tm="0">
                                          <p:val>
                                            <p:strVal val="ppt_w"/>
                                          </p:val>
                                        </p:tav>
                                        <p:tav tm="100000">
                                          <p:val>
                                            <p:fltVal val="0"/>
                                          </p:val>
                                        </p:tav>
                                      </p:tavLst>
                                    </p:anim>
                                    <p:anim calcmode="lin" valueType="num">
                                      <p:cBhvr>
                                        <p:cTn id="60" dur="500"/>
                                        <p:tgtEl>
                                          <p:spTgt spid="10"/>
                                        </p:tgtEl>
                                        <p:attrNameLst>
                                          <p:attrName>ppt_h</p:attrName>
                                        </p:attrNameLst>
                                      </p:cBhvr>
                                      <p:tavLst>
                                        <p:tav tm="0">
                                          <p:val>
                                            <p:strVal val="ppt_h"/>
                                          </p:val>
                                        </p:tav>
                                        <p:tav tm="100000">
                                          <p:val>
                                            <p:fltVal val="0"/>
                                          </p:val>
                                        </p:tav>
                                      </p:tavLst>
                                    </p:anim>
                                    <p:animEffect transition="out" filter="fade">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2"/>
                                        </p:tgtEl>
                                      </p:cBhvr>
                                    </p:animEffect>
                                    <p:set>
                                      <p:cBhvr>
                                        <p:cTn id="68" dur="1" fill="hold">
                                          <p:stCondLst>
                                            <p:cond delay="499"/>
                                          </p:stCondLst>
                                        </p:cTn>
                                        <p:tgtEl>
                                          <p:spTgt spid="12"/>
                                        </p:tgtEl>
                                        <p:attrNameLst>
                                          <p:attrName>style.visibility</p:attrName>
                                        </p:attrNameLst>
                                      </p:cBhvr>
                                      <p:to>
                                        <p:strVal val="hidden"/>
                                      </p:to>
                                    </p:set>
                                  </p:childTnLst>
                                </p:cTn>
                              </p:par>
                              <p:par>
                                <p:cTn id="69" presetID="64" presetClass="path" presetSubtype="0" accel="50000" fill="hold" nodeType="withEffect">
                                  <p:stCondLst>
                                    <p:cond delay="0"/>
                                  </p:stCondLst>
                                  <p:childTnLst>
                                    <p:animMotion origin="layout" path="M 0 1.85185E-6 L 0 -0.96759 " pathEditMode="relative" rAng="0" ptsTypes="AA">
                                      <p:cBhvr>
                                        <p:cTn id="70" dur="10000" fill="hold"/>
                                        <p:tgtEl>
                                          <p:spTgt spid="8"/>
                                        </p:tgtEl>
                                        <p:attrNameLst>
                                          <p:attrName>ppt_x</p:attrName>
                                          <p:attrName>ppt_y</p:attrName>
                                        </p:attrNameLst>
                                      </p:cBhvr>
                                      <p:rCtr x="0" y="-484"/>
                                    </p:animMotion>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6">
                                            <p:bg/>
                                          </p:spTgt>
                                        </p:tgtEl>
                                        <p:attrNameLst>
                                          <p:attrName>style.visibility</p:attrName>
                                        </p:attrNameLst>
                                      </p:cBhvr>
                                      <p:to>
                                        <p:strVal val="visible"/>
                                      </p:to>
                                    </p:set>
                                    <p:animEffect transition="in" filter="fade">
                                      <p:cBhvr>
                                        <p:cTn id="75" dur="500"/>
                                        <p:tgtEl>
                                          <p:spTgt spid="16">
                                            <p:bg/>
                                          </p:spTgt>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6">
                                            <p:txEl>
                                              <p:pRg st="0" end="0"/>
                                            </p:txEl>
                                          </p:spTgt>
                                        </p:tgtEl>
                                        <p:attrNameLst>
                                          <p:attrName>style.visibility</p:attrName>
                                        </p:attrNameLst>
                                      </p:cBhvr>
                                      <p:to>
                                        <p:strVal val="visible"/>
                                      </p:to>
                                    </p:set>
                                    <p:animEffect transition="in" filter="fade">
                                      <p:cBhvr>
                                        <p:cTn id="78" dur="1000"/>
                                        <p:tgtEl>
                                          <p:spTgt spid="16">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6">
                                            <p:txEl>
                                              <p:pRg st="1" end="1"/>
                                            </p:txEl>
                                          </p:spTgt>
                                        </p:tgtEl>
                                        <p:attrNameLst>
                                          <p:attrName>style.visibility</p:attrName>
                                        </p:attrNameLst>
                                      </p:cBhvr>
                                      <p:to>
                                        <p:strVal val="visible"/>
                                      </p:to>
                                    </p:set>
                                    <p:animEffect transition="in" filter="fade">
                                      <p:cBhvr>
                                        <p:cTn id="83" dur="1000"/>
                                        <p:tgtEl>
                                          <p:spTgt spid="16">
                                            <p:txEl>
                                              <p:pRg st="1" end="1"/>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6">
                                            <p:txEl>
                                              <p:pRg st="2" end="2"/>
                                            </p:txEl>
                                          </p:spTgt>
                                        </p:tgtEl>
                                        <p:attrNameLst>
                                          <p:attrName>style.visibility</p:attrName>
                                        </p:attrNameLst>
                                      </p:cBhvr>
                                      <p:to>
                                        <p:strVal val="visible"/>
                                      </p:to>
                                    </p:set>
                                    <p:animEffect transition="in" filter="fade">
                                      <p:cBhvr>
                                        <p:cTn id="88" dur="1000"/>
                                        <p:tgtEl>
                                          <p:spTgt spid="16">
                                            <p:txEl>
                                              <p:pRg st="2" end="2"/>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6">
                                            <p:txEl>
                                              <p:pRg st="3" end="3"/>
                                            </p:txEl>
                                          </p:spTgt>
                                        </p:tgtEl>
                                        <p:attrNameLst>
                                          <p:attrName>style.visibility</p:attrName>
                                        </p:attrNameLst>
                                      </p:cBhvr>
                                      <p:to>
                                        <p:strVal val="visible"/>
                                      </p:to>
                                    </p:set>
                                    <p:animEffect transition="in" filter="fade">
                                      <p:cBhvr>
                                        <p:cTn id="93" dur="1000"/>
                                        <p:tgtEl>
                                          <p:spTgt spid="16">
                                            <p:txEl>
                                              <p:pRg st="3" end="3"/>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16">
                                            <p:txEl>
                                              <p:pRg st="4" end="4"/>
                                            </p:txEl>
                                          </p:spTgt>
                                        </p:tgtEl>
                                        <p:attrNameLst>
                                          <p:attrName>style.visibility</p:attrName>
                                        </p:attrNameLst>
                                      </p:cBhvr>
                                      <p:to>
                                        <p:strVal val="visible"/>
                                      </p:to>
                                    </p:set>
                                    <p:animEffect transition="in" filter="fade">
                                      <p:cBhvr>
                                        <p:cTn id="98" dur="1000"/>
                                        <p:tgtEl>
                                          <p:spTgt spid="16">
                                            <p:txEl>
                                              <p:pRg st="4" end="4"/>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16">
                                            <p:txEl>
                                              <p:pRg st="5" end="5"/>
                                            </p:txEl>
                                          </p:spTgt>
                                        </p:tgtEl>
                                        <p:attrNameLst>
                                          <p:attrName>style.visibility</p:attrName>
                                        </p:attrNameLst>
                                      </p:cBhvr>
                                      <p:to>
                                        <p:strVal val="visible"/>
                                      </p:to>
                                    </p:set>
                                    <p:animEffect transition="in" filter="fade">
                                      <p:cBhvr>
                                        <p:cTn id="103" dur="1000"/>
                                        <p:tgtEl>
                                          <p:spTgt spid="16">
                                            <p:txEl>
                                              <p:pRg st="5" end="5"/>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16">
                                            <p:txEl>
                                              <p:pRg st="6" end="6"/>
                                            </p:txEl>
                                          </p:spTgt>
                                        </p:tgtEl>
                                        <p:attrNameLst>
                                          <p:attrName>style.visibility</p:attrName>
                                        </p:attrNameLst>
                                      </p:cBhvr>
                                      <p:to>
                                        <p:strVal val="visible"/>
                                      </p:to>
                                    </p:set>
                                    <p:animEffect transition="in" filter="fade">
                                      <p:cBhvr>
                                        <p:cTn id="108" dur="1000"/>
                                        <p:tgtEl>
                                          <p:spTgt spid="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4" grpId="0" animBg="1"/>
      <p:bldP spid="16" grpId="0" uiExpand="1" build="allAtOnce"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cap="all" dirty="0"/>
              <a:t>MILITARY OVERVIEW</a:t>
            </a:r>
            <a:endParaRPr lang="en-US" dirty="0"/>
          </a:p>
        </p:txBody>
      </p:sp>
      <p:sp>
        <p:nvSpPr>
          <p:cNvPr id="3" name="TextBox 2"/>
          <p:cNvSpPr txBox="1"/>
          <p:nvPr/>
        </p:nvSpPr>
        <p:spPr>
          <a:xfrm>
            <a:off x="1485900" y="1536174"/>
            <a:ext cx="6172200" cy="3785652"/>
          </a:xfrm>
          <a:prstGeom prst="rect">
            <a:avLst/>
          </a:prstGeom>
          <a:solidFill>
            <a:schemeClr val="bg1"/>
          </a:solidFill>
        </p:spPr>
        <p:txBody>
          <a:bodyPr wrap="square" rtlCol="0">
            <a:spAutoFit/>
          </a:bodyPr>
          <a:lstStyle/>
          <a:p>
            <a:pPr algn="ctr"/>
            <a:r>
              <a:rPr lang="en-US" sz="6000" b="1" dirty="0"/>
              <a:t>Secondary “soldiers” not previously discussed</a:t>
            </a:r>
          </a:p>
        </p:txBody>
      </p:sp>
      <p:sp>
        <p:nvSpPr>
          <p:cNvPr id="4" name="Slide Number Placeholder 3"/>
          <p:cNvSpPr>
            <a:spLocks noGrp="1"/>
          </p:cNvSpPr>
          <p:nvPr>
            <p:ph type="sldNum" sz="quarter" idx="12"/>
          </p:nvPr>
        </p:nvSpPr>
        <p:spPr/>
        <p:txBody>
          <a:bodyPr/>
          <a:lstStyle/>
          <a:p>
            <a:pPr>
              <a:defRPr/>
            </a:pPr>
            <a:fld id="{6D98560A-1953-4F77-869E-5D1EE0598C44}" type="slidenum">
              <a:rPr lang="en-US" smtClean="0"/>
              <a:pPr>
                <a:defRPr/>
              </a:pPr>
              <a:t>25</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Box 4"/>
          <p:cNvSpPr txBox="1">
            <a:spLocks noChangeArrowheads="1"/>
          </p:cNvSpPr>
          <p:nvPr/>
        </p:nvSpPr>
        <p:spPr bwMode="auto">
          <a:xfrm>
            <a:off x="2316239" y="685800"/>
            <a:ext cx="4511522" cy="1569660"/>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sz="4800" b="1" dirty="0">
                <a:solidFill>
                  <a:srgbClr val="FF0000"/>
                </a:solidFill>
                <a:effectLst>
                  <a:outerShdw blurRad="38100" dist="38100" dir="2700000" algn="tl">
                    <a:srgbClr val="000000"/>
                  </a:outerShdw>
                </a:effectLst>
              </a:rPr>
              <a:t>Secondary “Soldiers”</a:t>
            </a:r>
          </a:p>
        </p:txBody>
      </p:sp>
      <p:cxnSp>
        <p:nvCxnSpPr>
          <p:cNvPr id="7" name="Straight Arrow Connector 6"/>
          <p:cNvCxnSpPr>
            <a:stCxn id="3075" idx="2"/>
          </p:cNvCxnSpPr>
          <p:nvPr/>
        </p:nvCxnSpPr>
        <p:spPr>
          <a:xfrm flipH="1">
            <a:off x="3048001" y="2255460"/>
            <a:ext cx="1523999" cy="94494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075" idx="2"/>
          </p:cNvCxnSpPr>
          <p:nvPr/>
        </p:nvCxnSpPr>
        <p:spPr>
          <a:xfrm>
            <a:off x="4572000" y="2255460"/>
            <a:ext cx="1828800" cy="94494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3075" idx="2"/>
            <a:endCxn id="12308" idx="0"/>
          </p:cNvCxnSpPr>
          <p:nvPr/>
        </p:nvCxnSpPr>
        <p:spPr>
          <a:xfrm>
            <a:off x="4572000" y="2255460"/>
            <a:ext cx="38100" cy="86874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310" name="TextBox 18"/>
          <p:cNvSpPr txBox="1">
            <a:spLocks noChangeArrowheads="1"/>
          </p:cNvSpPr>
          <p:nvPr/>
        </p:nvSpPr>
        <p:spPr bwMode="auto">
          <a:xfrm>
            <a:off x="304800" y="3124200"/>
            <a:ext cx="2743200" cy="1077218"/>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a:latin typeface="Calibri" pitchFamily="34" charset="0"/>
              </a:rPr>
              <a:t>1</a:t>
            </a:r>
            <a:r>
              <a:rPr lang="en-US" sz="3200" b="1" baseline="30000" dirty="0">
                <a:latin typeface="Calibri" pitchFamily="34" charset="0"/>
              </a:rPr>
              <a:t>st</a:t>
            </a:r>
            <a:r>
              <a:rPr lang="en-US" sz="3200" b="1" dirty="0">
                <a:latin typeface="Calibri" pitchFamily="34" charset="0"/>
              </a:rPr>
              <a:t> Nations People</a:t>
            </a:r>
          </a:p>
        </p:txBody>
      </p:sp>
      <p:sp>
        <p:nvSpPr>
          <p:cNvPr id="12308" name="TextBox 20"/>
          <p:cNvSpPr txBox="1">
            <a:spLocks noChangeArrowheads="1"/>
          </p:cNvSpPr>
          <p:nvPr/>
        </p:nvSpPr>
        <p:spPr bwMode="auto">
          <a:xfrm>
            <a:off x="3657600" y="3124200"/>
            <a:ext cx="1905000" cy="1077218"/>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a:latin typeface="Calibri" pitchFamily="34" charset="0"/>
              </a:rPr>
              <a:t>Acadian Militia</a:t>
            </a:r>
            <a:endParaRPr lang="en-US" sz="2000" b="1" dirty="0">
              <a:latin typeface="Calibri" pitchFamily="34" charset="0"/>
            </a:endParaRPr>
          </a:p>
        </p:txBody>
      </p:sp>
      <p:sp>
        <p:nvSpPr>
          <p:cNvPr id="12304" name="TextBox 17"/>
          <p:cNvSpPr txBox="1">
            <a:spLocks noChangeArrowheads="1"/>
          </p:cNvSpPr>
          <p:nvPr/>
        </p:nvSpPr>
        <p:spPr bwMode="auto">
          <a:xfrm>
            <a:off x="6400800" y="3200400"/>
            <a:ext cx="2209800" cy="1077218"/>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a:latin typeface="Calibri" pitchFamily="34" charset="0"/>
              </a:rPr>
              <a:t>Guerrilla Fighters</a:t>
            </a:r>
          </a:p>
        </p:txBody>
      </p:sp>
      <p:sp>
        <p:nvSpPr>
          <p:cNvPr id="22" name="Slide Number Placeholder 21"/>
          <p:cNvSpPr>
            <a:spLocks noGrp="1"/>
          </p:cNvSpPr>
          <p:nvPr>
            <p:ph type="sldNum" sz="quarter" idx="10"/>
          </p:nvPr>
        </p:nvSpPr>
        <p:spPr>
          <a:xfrm>
            <a:off x="0" y="6111875"/>
            <a:ext cx="446087" cy="365125"/>
          </a:xfrm>
        </p:spPr>
        <p:txBody>
          <a:bodyPr/>
          <a:lstStyle/>
          <a:p>
            <a:pPr>
              <a:defRPr/>
            </a:pPr>
            <a:fld id="{79A3D1F8-0F0B-4272-BAFA-A2BFEAE9C230}" type="slidenum">
              <a:rPr lang="en-US" b="1">
                <a:solidFill>
                  <a:schemeClr val="tx1"/>
                </a:solidFill>
              </a:rPr>
              <a:pPr>
                <a:defRPr/>
              </a:pPr>
              <a:t>26</a:t>
            </a:fld>
            <a:endParaRPr lang="en-US" b="1" dirty="0">
              <a:solidFill>
                <a:schemeClr val="tx1"/>
              </a:solidFill>
            </a:endParaRPr>
          </a:p>
        </p:txBody>
      </p:sp>
      <p:sp>
        <p:nvSpPr>
          <p:cNvPr id="32" name="TextBox 3"/>
          <p:cNvSpPr txBox="1">
            <a:spLocks noChangeArrowheads="1"/>
          </p:cNvSpPr>
          <p:nvPr/>
        </p:nvSpPr>
        <p:spPr bwMode="auto">
          <a:xfrm>
            <a:off x="0" y="0"/>
            <a:ext cx="9144000" cy="646331"/>
          </a:xfrm>
          <a:prstGeom prst="rect">
            <a:avLst/>
          </a:prstGeom>
          <a:solidFill>
            <a:srgbClr val="FFFF00"/>
          </a:solidFill>
          <a:ln w="9525">
            <a:noFill/>
            <a:miter lim="800000"/>
            <a:headEnd/>
            <a:tailEnd/>
          </a:ln>
        </p:spPr>
        <p:txBody>
          <a:bodyPr>
            <a:spAutoFit/>
          </a:bodyPr>
          <a:lstStyle/>
          <a:p>
            <a:pPr algn="ctr" fontAlgn="auto">
              <a:spcBef>
                <a:spcPts val="0"/>
              </a:spcBef>
              <a:spcAft>
                <a:spcPts val="0"/>
              </a:spcAft>
              <a:defRPr/>
            </a:pPr>
            <a:r>
              <a:rPr lang="en-US" sz="3600" b="1" dirty="0"/>
              <a:t>MILITARY OVERVIEW  - SECONDARY SOLDIERS</a:t>
            </a:r>
            <a:endParaRPr lang="en-US" sz="3600" b="1" dirty="0">
              <a:cs typeface="+mn-cs"/>
            </a:endParaRPr>
          </a:p>
        </p:txBody>
      </p:sp>
      <p:cxnSp>
        <p:nvCxnSpPr>
          <p:cNvPr id="24" name="Straight Arrow Connector 23"/>
          <p:cNvCxnSpPr>
            <a:stCxn id="12304" idx="2"/>
            <a:endCxn id="26" idx="0"/>
          </p:cNvCxnSpPr>
          <p:nvPr/>
        </p:nvCxnSpPr>
        <p:spPr>
          <a:xfrm flipH="1">
            <a:off x="4343400" y="4277618"/>
            <a:ext cx="3162300" cy="980182"/>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2304" idx="2"/>
            <a:endCxn id="27" idx="0"/>
          </p:cNvCxnSpPr>
          <p:nvPr/>
        </p:nvCxnSpPr>
        <p:spPr>
          <a:xfrm>
            <a:off x="7505700" y="4277618"/>
            <a:ext cx="0" cy="980182"/>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6" name="TextBox 18"/>
          <p:cNvSpPr txBox="1">
            <a:spLocks noChangeArrowheads="1"/>
          </p:cNvSpPr>
          <p:nvPr/>
        </p:nvSpPr>
        <p:spPr bwMode="auto">
          <a:xfrm>
            <a:off x="2971800" y="5257800"/>
            <a:ext cx="2743200" cy="1077218"/>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a:latin typeface="Calibri" pitchFamily="34" charset="0"/>
              </a:rPr>
              <a:t>Some Catholic Priests</a:t>
            </a:r>
          </a:p>
        </p:txBody>
      </p:sp>
      <p:sp>
        <p:nvSpPr>
          <p:cNvPr id="27" name="TextBox 20"/>
          <p:cNvSpPr txBox="1">
            <a:spLocks noChangeArrowheads="1"/>
          </p:cNvSpPr>
          <p:nvPr/>
        </p:nvSpPr>
        <p:spPr bwMode="auto">
          <a:xfrm>
            <a:off x="5867400" y="5257800"/>
            <a:ext cx="3276600" cy="1077218"/>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a:latin typeface="Calibri" pitchFamily="34" charset="0"/>
              </a:rPr>
              <a:t>Some Individual Acadians</a:t>
            </a:r>
            <a:endParaRPr lang="en-US" sz="2000" b="1" dirty="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wipe(up)">
                                      <p:cBhvr>
                                        <p:cTn id="12" dur="1000"/>
                                        <p:tgtEl>
                                          <p:spTgt spid="3075"/>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12310"/>
                                        </p:tgtEl>
                                        <p:attrNameLst>
                                          <p:attrName>style.visibility</p:attrName>
                                        </p:attrNameLst>
                                      </p:cBhvr>
                                      <p:to>
                                        <p:strVal val="visible"/>
                                      </p:to>
                                    </p:set>
                                    <p:animEffect transition="in" filter="wipe(up)">
                                      <p:cBhvr>
                                        <p:cTn id="20" dur="1000"/>
                                        <p:tgtEl>
                                          <p:spTgt spid="123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12308"/>
                                        </p:tgtEl>
                                        <p:attrNameLst>
                                          <p:attrName>style.visibility</p:attrName>
                                        </p:attrNameLst>
                                      </p:cBhvr>
                                      <p:to>
                                        <p:strVal val="visible"/>
                                      </p:to>
                                    </p:set>
                                    <p:animEffect transition="in" filter="wipe(up)">
                                      <p:cBhvr>
                                        <p:cTn id="29" dur="1000"/>
                                        <p:tgtEl>
                                          <p:spTgt spid="1230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12304"/>
                                        </p:tgtEl>
                                        <p:attrNameLst>
                                          <p:attrName>style.visibility</p:attrName>
                                        </p:attrNameLst>
                                      </p:cBhvr>
                                      <p:to>
                                        <p:strVal val="visible"/>
                                      </p:to>
                                    </p:set>
                                    <p:animEffect transition="in" filter="wipe(up)">
                                      <p:cBhvr>
                                        <p:cTn id="38" dur="1000"/>
                                        <p:tgtEl>
                                          <p:spTgt spid="12304"/>
                                        </p:tgtEl>
                                      </p:cBhvr>
                                    </p:animEffect>
                                  </p:childTnLst>
                                </p:cTn>
                              </p:par>
                            </p:childTnLst>
                          </p:cTn>
                        </p:par>
                        <p:par>
                          <p:cTn id="39" fill="hold">
                            <p:stCondLst>
                              <p:cond delay="1500"/>
                            </p:stCondLst>
                            <p:childTnLst>
                              <p:par>
                                <p:cTn id="40" presetID="22" presetClass="entr" presetSubtype="1" fill="hold"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up)">
                                      <p:cBhvr>
                                        <p:cTn id="42" dur="500"/>
                                        <p:tgtEl>
                                          <p:spTgt spid="24"/>
                                        </p:tgtEl>
                                      </p:cBhvr>
                                    </p:animEffect>
                                  </p:childTnLst>
                                </p:cTn>
                              </p:par>
                            </p:childTnLst>
                          </p:cTn>
                        </p:par>
                        <p:par>
                          <p:cTn id="43" fill="hold">
                            <p:stCondLst>
                              <p:cond delay="2000"/>
                            </p:stCondLst>
                            <p:childTnLst>
                              <p:par>
                                <p:cTn id="44" presetID="22" presetClass="entr" presetSubtype="1" fill="hold" grpId="0" nodeType="after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up)">
                                      <p:cBhvr>
                                        <p:cTn id="46" dur="10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up)">
                                      <p:cBhvr>
                                        <p:cTn id="51" dur="500"/>
                                        <p:tgtEl>
                                          <p:spTgt spid="25"/>
                                        </p:tgtEl>
                                      </p:cBhvr>
                                    </p:animEffect>
                                  </p:childTnLst>
                                </p:cTn>
                              </p:par>
                            </p:childTnLst>
                          </p:cTn>
                        </p:par>
                        <p:par>
                          <p:cTn id="52" fill="hold">
                            <p:stCondLst>
                              <p:cond delay="500"/>
                            </p:stCondLst>
                            <p:childTnLst>
                              <p:par>
                                <p:cTn id="53" presetID="22" presetClass="entr" presetSubtype="1" fill="hold" grpId="0" nodeType="after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up)">
                                      <p:cBhvr>
                                        <p:cTn id="55"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P spid="12310" grpId="0" animBg="1"/>
      <p:bldP spid="12308" grpId="0" animBg="1"/>
      <p:bldP spid="12304" grpId="0" animBg="1"/>
      <p:bldP spid="32" grpId="0" animBg="1"/>
      <p:bldP spid="26" grpId="0" animBg="1"/>
      <p:bldP spid="2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cap="all" dirty="0"/>
              <a:t>MILITARY OVERVIEW - </a:t>
            </a:r>
            <a:r>
              <a:rPr lang="en-US" cap="all" dirty="0" err="1"/>
              <a:t>Wabanaki</a:t>
            </a:r>
            <a:r>
              <a:rPr lang="en-US" cap="all" dirty="0"/>
              <a:t> Confederacy</a:t>
            </a:r>
            <a:endParaRPr lang="en-US" b="0" cap="all" dirty="0"/>
          </a:p>
        </p:txBody>
      </p:sp>
      <p:sp>
        <p:nvSpPr>
          <p:cNvPr id="54" name="Rectangle 53"/>
          <p:cNvSpPr/>
          <p:nvPr/>
        </p:nvSpPr>
        <p:spPr>
          <a:xfrm>
            <a:off x="0" y="571500"/>
            <a:ext cx="4191000" cy="4503797"/>
          </a:xfrm>
          <a:prstGeom prst="rect">
            <a:avLst/>
          </a:prstGeom>
          <a:noFill/>
        </p:spPr>
        <p:txBody>
          <a:bodyPr wrap="square">
            <a:spAutoFit/>
          </a:bodyPr>
          <a:lstStyle/>
          <a:p>
            <a:pPr marL="171450" indent="-171450">
              <a:spcAft>
                <a:spcPts val="800"/>
              </a:spcAft>
              <a:buFont typeface="Arial" pitchFamily="34" charset="0"/>
              <a:buChar char="•"/>
            </a:pPr>
            <a:r>
              <a:rPr lang="en-US" sz="2800" dirty="0">
                <a:solidFill>
                  <a:srgbClr val="FF0000"/>
                </a:solidFill>
                <a:effectLst>
                  <a:outerShdw blurRad="38100" dist="38100" dir="2700000" algn="tl">
                    <a:srgbClr val="000000"/>
                  </a:outerShdw>
                </a:effectLst>
              </a:rPr>
              <a:t>1st Nations people </a:t>
            </a:r>
            <a:r>
              <a:rPr lang="en-US" sz="2800" dirty="0"/>
              <a:t>of Canada had </a:t>
            </a:r>
            <a:r>
              <a:rPr lang="en-US" sz="2800" dirty="0">
                <a:solidFill>
                  <a:srgbClr val="FF0000"/>
                </a:solidFill>
                <a:effectLst>
                  <a:outerShdw blurRad="38100" dist="38100" dir="2700000" algn="tl">
                    <a:srgbClr val="000000"/>
                  </a:outerShdw>
                </a:effectLst>
              </a:rPr>
              <a:t>organized themselves</a:t>
            </a:r>
            <a:r>
              <a:rPr lang="en-US" sz="2800" dirty="0"/>
              <a:t> into a loose confederation of tribes known as the </a:t>
            </a:r>
            <a:r>
              <a:rPr lang="en-US" sz="2800" dirty="0">
                <a:solidFill>
                  <a:srgbClr val="FF0000"/>
                </a:solidFill>
                <a:effectLst>
                  <a:outerShdw blurRad="38100" dist="38100" dir="2700000" algn="tl">
                    <a:srgbClr val="000000"/>
                  </a:outerShdw>
                </a:effectLst>
              </a:rPr>
              <a:t>”</a:t>
            </a:r>
            <a:r>
              <a:rPr lang="en-US" sz="2800" dirty="0" err="1">
                <a:solidFill>
                  <a:srgbClr val="FF0000"/>
                </a:solidFill>
                <a:effectLst>
                  <a:outerShdw blurRad="38100" dist="38100" dir="2700000" algn="tl">
                    <a:srgbClr val="000000"/>
                  </a:outerShdw>
                </a:effectLst>
              </a:rPr>
              <a:t>Wabanaki</a:t>
            </a:r>
            <a:r>
              <a:rPr lang="en-US" sz="2800" dirty="0">
                <a:solidFill>
                  <a:srgbClr val="FF0000"/>
                </a:solidFill>
                <a:effectLst>
                  <a:outerShdw blurRad="38100" dist="38100" dir="2700000" algn="tl">
                    <a:srgbClr val="000000"/>
                  </a:outerShdw>
                </a:effectLst>
              </a:rPr>
              <a:t> Confederacy”</a:t>
            </a:r>
          </a:p>
          <a:p>
            <a:pPr marL="171450" indent="-171450">
              <a:spcAft>
                <a:spcPts val="800"/>
              </a:spcAft>
              <a:buFont typeface="Arial" pitchFamily="34" charset="0"/>
              <a:buChar char="•"/>
            </a:pPr>
            <a:r>
              <a:rPr lang="en-US" sz="2800" dirty="0">
                <a:solidFill>
                  <a:srgbClr val="FF0000"/>
                </a:solidFill>
                <a:effectLst>
                  <a:outerShdw blurRad="38100" dist="38100" dir="2700000" algn="tl">
                    <a:srgbClr val="000000"/>
                  </a:outerShdw>
                </a:effectLst>
              </a:rPr>
              <a:t>Consisted of Five principal </a:t>
            </a:r>
            <a:r>
              <a:rPr lang="en-US" sz="2800" dirty="0" err="1">
                <a:solidFill>
                  <a:srgbClr val="FF0000"/>
                </a:solidFill>
                <a:effectLst>
                  <a:outerShdw blurRad="38100" dist="38100" dir="2700000" algn="tl">
                    <a:srgbClr val="000000"/>
                  </a:outerShdw>
                </a:effectLst>
              </a:rPr>
              <a:t>Nations</a:t>
            </a:r>
            <a:r>
              <a:rPr lang="en-US" sz="2800" dirty="0" err="1"/>
              <a:t>:Mi'kmaq,MaliseetPassamaquoddy</a:t>
            </a:r>
            <a:r>
              <a:rPr lang="en-US" sz="2800" dirty="0"/>
              <a:t>, </a:t>
            </a:r>
            <a:r>
              <a:rPr lang="en-US" sz="2800" dirty="0" err="1"/>
              <a:t>Abenaki</a:t>
            </a:r>
            <a:r>
              <a:rPr lang="en-US" sz="2800" dirty="0"/>
              <a:t>, &amp; Penobscot tribes</a:t>
            </a:r>
          </a:p>
        </p:txBody>
      </p:sp>
      <p:sp>
        <p:nvSpPr>
          <p:cNvPr id="17" name="Rectangle 16"/>
          <p:cNvSpPr/>
          <p:nvPr/>
        </p:nvSpPr>
        <p:spPr>
          <a:xfrm>
            <a:off x="0" y="4958576"/>
            <a:ext cx="9144000" cy="1815882"/>
          </a:xfrm>
          <a:prstGeom prst="rect">
            <a:avLst/>
          </a:prstGeom>
          <a:noFill/>
        </p:spPr>
        <p:txBody>
          <a:bodyPr wrap="square">
            <a:spAutoFit/>
          </a:bodyPr>
          <a:lstStyle/>
          <a:p>
            <a:pPr marL="171450" indent="-171450">
              <a:spcAft>
                <a:spcPts val="800"/>
              </a:spcAft>
              <a:buFont typeface="Arial" pitchFamily="34" charset="0"/>
              <a:buChar char="•"/>
            </a:pPr>
            <a:r>
              <a:rPr lang="en-US" sz="2800" dirty="0"/>
              <a:t>This Confederation, and </a:t>
            </a:r>
            <a:r>
              <a:rPr lang="en-US" sz="2800" dirty="0">
                <a:solidFill>
                  <a:srgbClr val="FF0000"/>
                </a:solidFill>
                <a:effectLst>
                  <a:outerShdw blurRad="38100" dist="38100" dir="2700000" algn="tl">
                    <a:srgbClr val="000000"/>
                  </a:outerShdw>
                </a:effectLst>
              </a:rPr>
              <a:t>in particular the Mi’kmaqs</a:t>
            </a:r>
            <a:r>
              <a:rPr lang="en-US" sz="2800" dirty="0"/>
              <a:t>, were instrumental </a:t>
            </a:r>
            <a:r>
              <a:rPr lang="en-US" sz="2800" dirty="0">
                <a:solidFill>
                  <a:srgbClr val="FF0000"/>
                </a:solidFill>
                <a:effectLst>
                  <a:outerShdw blurRad="38100" dist="38100" dir="2700000" algn="tl">
                    <a:srgbClr val="000000"/>
                  </a:outerShdw>
                </a:effectLst>
              </a:rPr>
              <a:t>in assisting the Acadians in resisting encroachment of British </a:t>
            </a:r>
            <a:r>
              <a:rPr lang="en-US" sz="2800" dirty="0"/>
              <a:t>either from the colonies or by British military in Nova Scotia</a:t>
            </a:r>
          </a:p>
        </p:txBody>
      </p:sp>
      <p:pic>
        <p:nvPicPr>
          <p:cNvPr id="97282" name="Picture 2" descr="https://usercontent1.hubstatic.com/13251368_f520.jpg"/>
          <p:cNvPicPr>
            <a:picLocks noChangeAspect="1" noChangeArrowheads="1"/>
          </p:cNvPicPr>
          <p:nvPr/>
        </p:nvPicPr>
        <p:blipFill>
          <a:blip r:embed="rId3" cstate="print"/>
          <a:srcRect b="3797"/>
          <a:stretch>
            <a:fillRect/>
          </a:stretch>
        </p:blipFill>
        <p:spPr bwMode="auto">
          <a:xfrm>
            <a:off x="4191000" y="609600"/>
            <a:ext cx="4953000" cy="4343400"/>
          </a:xfrm>
          <a:prstGeom prst="rect">
            <a:avLst/>
          </a:prstGeom>
          <a:noFill/>
          <a:ln>
            <a:solidFill>
              <a:schemeClr val="tx1"/>
            </a:solidFill>
          </a:ln>
        </p:spPr>
      </p:pic>
      <p:pic>
        <p:nvPicPr>
          <p:cNvPr id="97284" name="Picture 4" descr="https://www.legendsofamerica.com/wp-content/uploads/2018/09/Wabanaki-ConfederacyLogo.png"/>
          <p:cNvPicPr>
            <a:picLocks noChangeAspect="1" noChangeArrowheads="1"/>
          </p:cNvPicPr>
          <p:nvPr/>
        </p:nvPicPr>
        <p:blipFill>
          <a:blip r:embed="rId4" cstate="print"/>
          <a:srcRect/>
          <a:stretch>
            <a:fillRect/>
          </a:stretch>
        </p:blipFill>
        <p:spPr bwMode="auto">
          <a:xfrm>
            <a:off x="4419600" y="609600"/>
            <a:ext cx="4435649" cy="4343400"/>
          </a:xfrm>
          <a:prstGeom prst="rect">
            <a:avLst/>
          </a:prstGeom>
          <a:noFill/>
          <a:ln>
            <a:solidFill>
              <a:schemeClr val="tx1"/>
            </a:solidFill>
          </a:ln>
        </p:spPr>
      </p:pic>
      <p:grpSp>
        <p:nvGrpSpPr>
          <p:cNvPr id="26" name="Group 25"/>
          <p:cNvGrpSpPr/>
          <p:nvPr/>
        </p:nvGrpSpPr>
        <p:grpSpPr>
          <a:xfrm>
            <a:off x="-3048000" y="1143000"/>
            <a:ext cx="3048000" cy="4352270"/>
            <a:chOff x="-3581400" y="-3352800"/>
            <a:chExt cx="3048000" cy="4352270"/>
          </a:xfrm>
        </p:grpSpPr>
        <p:pic>
          <p:nvPicPr>
            <p:cNvPr id="97288" name="Picture 8" descr="https://s-media-cache-ak0.pinimg.com/736x/a8/1a/15/a81a15757476ca7a0f60ae02f1c76293.jpg"/>
            <p:cNvPicPr>
              <a:picLocks noChangeAspect="1" noChangeArrowheads="1"/>
            </p:cNvPicPr>
            <p:nvPr/>
          </p:nvPicPr>
          <p:blipFill>
            <a:blip r:embed="rId5" cstate="print"/>
            <a:srcRect/>
            <a:stretch>
              <a:fillRect/>
            </a:stretch>
          </p:blipFill>
          <p:spPr bwMode="auto">
            <a:xfrm>
              <a:off x="-3581400" y="-3352800"/>
              <a:ext cx="3029749" cy="4343400"/>
            </a:xfrm>
            <a:prstGeom prst="rect">
              <a:avLst/>
            </a:prstGeom>
            <a:noFill/>
          </p:spPr>
        </p:pic>
        <p:sp>
          <p:nvSpPr>
            <p:cNvPr id="25" name="TextBox 24"/>
            <p:cNvSpPr txBox="1"/>
            <p:nvPr/>
          </p:nvSpPr>
          <p:spPr>
            <a:xfrm>
              <a:off x="-3581400" y="476250"/>
              <a:ext cx="3048000" cy="523220"/>
            </a:xfrm>
            <a:prstGeom prst="rect">
              <a:avLst/>
            </a:prstGeom>
            <a:solidFill>
              <a:schemeClr val="bg1"/>
            </a:solidFill>
          </p:spPr>
          <p:txBody>
            <a:bodyPr wrap="square" rtlCol="0">
              <a:spAutoFit/>
            </a:bodyPr>
            <a:lstStyle/>
            <a:p>
              <a:pPr algn="ctr"/>
              <a:r>
                <a:rPr lang="en-US" sz="2800" dirty="0" err="1"/>
                <a:t>Abenaki</a:t>
              </a:r>
              <a:r>
                <a:rPr lang="en-US" sz="2800" dirty="0"/>
                <a:t> Tribe</a:t>
              </a:r>
            </a:p>
          </p:txBody>
        </p:sp>
      </p:grpSp>
      <p:pic>
        <p:nvPicPr>
          <p:cNvPr id="97290" name="Picture 10" descr="http://www.peuplesamerindiens.com/medias/images/motewolon.jpg?fx=r_300_386"/>
          <p:cNvPicPr>
            <a:picLocks noChangeAspect="1" noChangeArrowheads="1"/>
          </p:cNvPicPr>
          <p:nvPr/>
        </p:nvPicPr>
        <p:blipFill>
          <a:blip r:embed="rId6" cstate="print"/>
          <a:srcRect/>
          <a:stretch>
            <a:fillRect/>
          </a:stretch>
        </p:blipFill>
        <p:spPr bwMode="auto">
          <a:xfrm>
            <a:off x="4953000" y="609600"/>
            <a:ext cx="3447141" cy="4343400"/>
          </a:xfrm>
          <a:prstGeom prst="rect">
            <a:avLst/>
          </a:prstGeom>
          <a:noFill/>
          <a:ln>
            <a:solidFill>
              <a:schemeClr val="tx1"/>
            </a:solidFill>
          </a:ln>
        </p:spPr>
      </p:pic>
      <p:pic>
        <p:nvPicPr>
          <p:cNvPr id="97286" name="Picture 6" descr="https://tse4.mm.bing.net/th?id=OIP.-riI-nqgCmmtWIXqWoiDvgHaC9&amp;pid=Api&amp;P=0&amp;w=442&amp;h=178"/>
          <p:cNvPicPr>
            <a:picLocks noChangeAspect="1" noChangeArrowheads="1"/>
          </p:cNvPicPr>
          <p:nvPr/>
        </p:nvPicPr>
        <p:blipFill>
          <a:blip r:embed="rId7" cstate="print"/>
          <a:srcRect/>
          <a:stretch>
            <a:fillRect/>
          </a:stretch>
        </p:blipFill>
        <p:spPr bwMode="auto">
          <a:xfrm>
            <a:off x="-13450" y="609600"/>
            <a:ext cx="9157450" cy="4352926"/>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3" name="Slide Number Placeholder 12"/>
          <p:cNvSpPr>
            <a:spLocks noGrp="1"/>
          </p:cNvSpPr>
          <p:nvPr>
            <p:ph type="sldNum" sz="quarter" idx="12"/>
          </p:nvPr>
        </p:nvSpPr>
        <p:spPr/>
        <p:txBody>
          <a:bodyPr/>
          <a:lstStyle/>
          <a:p>
            <a:pPr>
              <a:defRPr/>
            </a:pPr>
            <a:fld id="{6D98560A-1953-4F77-869E-5D1EE0598C44}" type="slidenum">
              <a:rPr lang="en-US" smtClean="0"/>
              <a:pPr>
                <a:defRPr/>
              </a:pPr>
              <a:t>27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childTnLst>
                          </p:cTn>
                        </p:par>
                        <p:par>
                          <p:cTn id="11" fill="hold">
                            <p:stCondLst>
                              <p:cond delay="1000"/>
                            </p:stCondLst>
                            <p:childTnLst>
                              <p:par>
                                <p:cTn id="12" presetID="53" presetClass="entr" presetSubtype="0" fill="hold" nodeType="afterEffect">
                                  <p:stCondLst>
                                    <p:cond delay="0"/>
                                  </p:stCondLst>
                                  <p:childTnLst>
                                    <p:set>
                                      <p:cBhvr>
                                        <p:cTn id="13" dur="1" fill="hold">
                                          <p:stCondLst>
                                            <p:cond delay="0"/>
                                          </p:stCondLst>
                                        </p:cTn>
                                        <p:tgtEl>
                                          <p:spTgt spid="97282"/>
                                        </p:tgtEl>
                                        <p:attrNameLst>
                                          <p:attrName>style.visibility</p:attrName>
                                        </p:attrNameLst>
                                      </p:cBhvr>
                                      <p:to>
                                        <p:strVal val="visible"/>
                                      </p:to>
                                    </p:set>
                                    <p:anim calcmode="lin" valueType="num">
                                      <p:cBhvr>
                                        <p:cTn id="14" dur="500" fill="hold"/>
                                        <p:tgtEl>
                                          <p:spTgt spid="97282"/>
                                        </p:tgtEl>
                                        <p:attrNameLst>
                                          <p:attrName>ppt_w</p:attrName>
                                        </p:attrNameLst>
                                      </p:cBhvr>
                                      <p:tavLst>
                                        <p:tav tm="0">
                                          <p:val>
                                            <p:fltVal val="0"/>
                                          </p:val>
                                        </p:tav>
                                        <p:tav tm="100000">
                                          <p:val>
                                            <p:strVal val="#ppt_w"/>
                                          </p:val>
                                        </p:tav>
                                      </p:tavLst>
                                    </p:anim>
                                    <p:anim calcmode="lin" valueType="num">
                                      <p:cBhvr>
                                        <p:cTn id="15" dur="500" fill="hold"/>
                                        <p:tgtEl>
                                          <p:spTgt spid="97282"/>
                                        </p:tgtEl>
                                        <p:attrNameLst>
                                          <p:attrName>ppt_h</p:attrName>
                                        </p:attrNameLst>
                                      </p:cBhvr>
                                      <p:tavLst>
                                        <p:tav tm="0">
                                          <p:val>
                                            <p:fltVal val="0"/>
                                          </p:val>
                                        </p:tav>
                                        <p:tav tm="100000">
                                          <p:val>
                                            <p:strVal val="#ppt_h"/>
                                          </p:val>
                                        </p:tav>
                                      </p:tavLst>
                                    </p:anim>
                                    <p:animEffect transition="in" filter="fade">
                                      <p:cBhvr>
                                        <p:cTn id="16" dur="500"/>
                                        <p:tgtEl>
                                          <p:spTgt spid="97282"/>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54">
                                            <p:txEl>
                                              <p:pRg st="0" end="0"/>
                                            </p:txEl>
                                          </p:spTgt>
                                        </p:tgtEl>
                                        <p:attrNameLst>
                                          <p:attrName>style.visibility</p:attrName>
                                        </p:attrNameLst>
                                      </p:cBhvr>
                                      <p:to>
                                        <p:strVal val="visible"/>
                                      </p:to>
                                    </p:set>
                                    <p:animEffect transition="in" filter="wipe(left)">
                                      <p:cBhvr>
                                        <p:cTn id="20" dur="1000"/>
                                        <p:tgtEl>
                                          <p:spTgt spid="5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97282"/>
                                        </p:tgtEl>
                                      </p:cBhvr>
                                    </p:animEffect>
                                    <p:set>
                                      <p:cBhvr>
                                        <p:cTn id="25" dur="1" fill="hold">
                                          <p:stCondLst>
                                            <p:cond delay="499"/>
                                          </p:stCondLst>
                                        </p:cTn>
                                        <p:tgtEl>
                                          <p:spTgt spid="97282"/>
                                        </p:tgtEl>
                                        <p:attrNameLst>
                                          <p:attrName>style.visibility</p:attrName>
                                        </p:attrNameLst>
                                      </p:cBhvr>
                                      <p:to>
                                        <p:strVal val="hidden"/>
                                      </p:to>
                                    </p:set>
                                  </p:childTnLst>
                                </p:cTn>
                              </p:par>
                              <p:par>
                                <p:cTn id="26" presetID="53" presetClass="entr" presetSubtype="0" fill="hold" nodeType="withEffect">
                                  <p:stCondLst>
                                    <p:cond delay="0"/>
                                  </p:stCondLst>
                                  <p:childTnLst>
                                    <p:set>
                                      <p:cBhvr>
                                        <p:cTn id="27" dur="1" fill="hold">
                                          <p:stCondLst>
                                            <p:cond delay="0"/>
                                          </p:stCondLst>
                                        </p:cTn>
                                        <p:tgtEl>
                                          <p:spTgt spid="97284"/>
                                        </p:tgtEl>
                                        <p:attrNameLst>
                                          <p:attrName>style.visibility</p:attrName>
                                        </p:attrNameLst>
                                      </p:cBhvr>
                                      <p:to>
                                        <p:strVal val="visible"/>
                                      </p:to>
                                    </p:set>
                                    <p:anim calcmode="lin" valueType="num">
                                      <p:cBhvr>
                                        <p:cTn id="28" dur="500" fill="hold"/>
                                        <p:tgtEl>
                                          <p:spTgt spid="97284"/>
                                        </p:tgtEl>
                                        <p:attrNameLst>
                                          <p:attrName>ppt_w</p:attrName>
                                        </p:attrNameLst>
                                      </p:cBhvr>
                                      <p:tavLst>
                                        <p:tav tm="0">
                                          <p:val>
                                            <p:fltVal val="0"/>
                                          </p:val>
                                        </p:tav>
                                        <p:tav tm="100000">
                                          <p:val>
                                            <p:strVal val="#ppt_w"/>
                                          </p:val>
                                        </p:tav>
                                      </p:tavLst>
                                    </p:anim>
                                    <p:anim calcmode="lin" valueType="num">
                                      <p:cBhvr>
                                        <p:cTn id="29" dur="500" fill="hold"/>
                                        <p:tgtEl>
                                          <p:spTgt spid="97284"/>
                                        </p:tgtEl>
                                        <p:attrNameLst>
                                          <p:attrName>ppt_h</p:attrName>
                                        </p:attrNameLst>
                                      </p:cBhvr>
                                      <p:tavLst>
                                        <p:tav tm="0">
                                          <p:val>
                                            <p:fltVal val="0"/>
                                          </p:val>
                                        </p:tav>
                                        <p:tav tm="100000">
                                          <p:val>
                                            <p:strVal val="#ppt_h"/>
                                          </p:val>
                                        </p:tav>
                                      </p:tavLst>
                                    </p:anim>
                                    <p:animEffect transition="in" filter="fade">
                                      <p:cBhvr>
                                        <p:cTn id="30" dur="500"/>
                                        <p:tgtEl>
                                          <p:spTgt spid="97284"/>
                                        </p:tgtEl>
                                      </p:cBhvr>
                                    </p:animEffect>
                                  </p:childTnLst>
                                </p:cTn>
                              </p:par>
                              <p:par>
                                <p:cTn id="31" presetID="53" presetClass="entr" presetSubtype="0" fill="hold" nodeType="withEffect">
                                  <p:stCondLst>
                                    <p:cond delay="3000"/>
                                  </p:stCondLst>
                                  <p:childTnLst>
                                    <p:set>
                                      <p:cBhvr>
                                        <p:cTn id="32" dur="1" fill="hold">
                                          <p:stCondLst>
                                            <p:cond delay="0"/>
                                          </p:stCondLst>
                                        </p:cTn>
                                        <p:tgtEl>
                                          <p:spTgt spid="97290"/>
                                        </p:tgtEl>
                                        <p:attrNameLst>
                                          <p:attrName>style.visibility</p:attrName>
                                        </p:attrNameLst>
                                      </p:cBhvr>
                                      <p:to>
                                        <p:strVal val="visible"/>
                                      </p:to>
                                    </p:set>
                                    <p:anim calcmode="lin" valueType="num">
                                      <p:cBhvr>
                                        <p:cTn id="33" dur="500" fill="hold"/>
                                        <p:tgtEl>
                                          <p:spTgt spid="97290"/>
                                        </p:tgtEl>
                                        <p:attrNameLst>
                                          <p:attrName>ppt_w</p:attrName>
                                        </p:attrNameLst>
                                      </p:cBhvr>
                                      <p:tavLst>
                                        <p:tav tm="0">
                                          <p:val>
                                            <p:fltVal val="0"/>
                                          </p:val>
                                        </p:tav>
                                        <p:tav tm="100000">
                                          <p:val>
                                            <p:strVal val="#ppt_w"/>
                                          </p:val>
                                        </p:tav>
                                      </p:tavLst>
                                    </p:anim>
                                    <p:anim calcmode="lin" valueType="num">
                                      <p:cBhvr>
                                        <p:cTn id="34" dur="500" fill="hold"/>
                                        <p:tgtEl>
                                          <p:spTgt spid="97290"/>
                                        </p:tgtEl>
                                        <p:attrNameLst>
                                          <p:attrName>ppt_h</p:attrName>
                                        </p:attrNameLst>
                                      </p:cBhvr>
                                      <p:tavLst>
                                        <p:tav tm="0">
                                          <p:val>
                                            <p:fltVal val="0"/>
                                          </p:val>
                                        </p:tav>
                                        <p:tav tm="100000">
                                          <p:val>
                                            <p:strVal val="#ppt_h"/>
                                          </p:val>
                                        </p:tav>
                                      </p:tavLst>
                                    </p:anim>
                                    <p:animEffect transition="in" filter="fade">
                                      <p:cBhvr>
                                        <p:cTn id="35" dur="500"/>
                                        <p:tgtEl>
                                          <p:spTgt spid="97290"/>
                                        </p:tgtEl>
                                      </p:cBhvr>
                                    </p:animEffect>
                                  </p:childTnLst>
                                </p:cTn>
                              </p:par>
                              <p:par>
                                <p:cTn id="36" presetID="22" presetClass="entr" presetSubtype="8" fill="hold" nodeType="withEffect">
                                  <p:stCondLst>
                                    <p:cond delay="0"/>
                                  </p:stCondLst>
                                  <p:childTnLst>
                                    <p:set>
                                      <p:cBhvr>
                                        <p:cTn id="37" dur="1" fill="hold">
                                          <p:stCondLst>
                                            <p:cond delay="0"/>
                                          </p:stCondLst>
                                        </p:cTn>
                                        <p:tgtEl>
                                          <p:spTgt spid="54">
                                            <p:txEl>
                                              <p:pRg st="1" end="1"/>
                                            </p:txEl>
                                          </p:spTgt>
                                        </p:tgtEl>
                                        <p:attrNameLst>
                                          <p:attrName>style.visibility</p:attrName>
                                        </p:attrNameLst>
                                      </p:cBhvr>
                                      <p:to>
                                        <p:strVal val="visible"/>
                                      </p:to>
                                    </p:set>
                                    <p:animEffect transition="in" filter="wipe(left)">
                                      <p:cBhvr>
                                        <p:cTn id="38" dur="1000"/>
                                        <p:tgtEl>
                                          <p:spTgt spid="54">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97284"/>
                                        </p:tgtEl>
                                      </p:cBhvr>
                                    </p:animEffect>
                                    <p:set>
                                      <p:cBhvr>
                                        <p:cTn id="43" dur="1" fill="hold">
                                          <p:stCondLst>
                                            <p:cond delay="499"/>
                                          </p:stCondLst>
                                        </p:cTn>
                                        <p:tgtEl>
                                          <p:spTgt spid="9728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97290"/>
                                        </p:tgtEl>
                                      </p:cBhvr>
                                    </p:animEffect>
                                    <p:set>
                                      <p:cBhvr>
                                        <p:cTn id="46" dur="1" fill="hold">
                                          <p:stCondLst>
                                            <p:cond delay="499"/>
                                          </p:stCondLst>
                                        </p:cTn>
                                        <p:tgtEl>
                                          <p:spTgt spid="97290"/>
                                        </p:tgtEl>
                                        <p:attrNameLst>
                                          <p:attrName>style.visibility</p:attrName>
                                        </p:attrNameLst>
                                      </p:cBhvr>
                                      <p:to>
                                        <p:strVal val="hidden"/>
                                      </p:to>
                                    </p:set>
                                  </p:childTnLst>
                                </p:cTn>
                              </p:par>
                              <p:par>
                                <p:cTn id="47" presetID="22" presetClass="entr" presetSubtype="8" fill="hold" nodeType="withEffect">
                                  <p:stCondLst>
                                    <p:cond delay="0"/>
                                  </p:stCondLst>
                                  <p:childTnLst>
                                    <p:set>
                                      <p:cBhvr>
                                        <p:cTn id="48" dur="1" fill="hold">
                                          <p:stCondLst>
                                            <p:cond delay="0"/>
                                          </p:stCondLst>
                                        </p:cTn>
                                        <p:tgtEl>
                                          <p:spTgt spid="17">
                                            <p:txEl>
                                              <p:pRg st="0" end="0"/>
                                            </p:txEl>
                                          </p:spTgt>
                                        </p:tgtEl>
                                        <p:attrNameLst>
                                          <p:attrName>style.visibility</p:attrName>
                                        </p:attrNameLst>
                                      </p:cBhvr>
                                      <p:to>
                                        <p:strVal val="visible"/>
                                      </p:to>
                                    </p:set>
                                    <p:animEffect transition="in" filter="wipe(left)">
                                      <p:cBhvr>
                                        <p:cTn id="49" dur="1000"/>
                                        <p:tgtEl>
                                          <p:spTgt spid="17">
                                            <p:txEl>
                                              <p:pRg st="0" end="0"/>
                                            </p:txEl>
                                          </p:spTgt>
                                        </p:tgtEl>
                                      </p:cBhvr>
                                    </p:animEffect>
                                  </p:childTnLst>
                                </p:cTn>
                              </p:par>
                              <p:par>
                                <p:cTn id="50" presetID="22" presetClass="entr" presetSubtype="2" fill="hold" nodeType="withEffect">
                                  <p:stCondLst>
                                    <p:cond delay="0"/>
                                  </p:stCondLst>
                                  <p:childTnLst>
                                    <p:set>
                                      <p:cBhvr>
                                        <p:cTn id="51" dur="1" fill="hold">
                                          <p:stCondLst>
                                            <p:cond delay="0"/>
                                          </p:stCondLst>
                                        </p:cTn>
                                        <p:tgtEl>
                                          <p:spTgt spid="97286"/>
                                        </p:tgtEl>
                                        <p:attrNameLst>
                                          <p:attrName>style.visibility</p:attrName>
                                        </p:attrNameLst>
                                      </p:cBhvr>
                                      <p:to>
                                        <p:strVal val="visible"/>
                                      </p:to>
                                    </p:set>
                                    <p:animEffect transition="in" filter="wipe(right)">
                                      <p:cBhvr>
                                        <p:cTn id="52" dur="2000"/>
                                        <p:tgtEl>
                                          <p:spTgt spid="97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6" descr="https://cdn.wallpapersafari.com/59/29/rPu1bn.png"/>
          <p:cNvPicPr>
            <a:picLocks noChangeAspect="1" noChangeArrowheads="1"/>
          </p:cNvPicPr>
          <p:nvPr/>
        </p:nvPicPr>
        <p:blipFill>
          <a:blip r:embed="rId3"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33400"/>
            <a:ext cx="5029200" cy="4503797"/>
          </a:xfrm>
          <a:prstGeom prst="rect">
            <a:avLst/>
          </a:prstGeom>
          <a:solidFill>
            <a:schemeClr val="tx2">
              <a:lumMod val="20000"/>
              <a:lumOff val="80000"/>
            </a:schemeClr>
          </a:solidFill>
        </p:spPr>
        <p:txBody>
          <a:bodyPr wrap="square">
            <a:spAutoFit/>
          </a:bodyPr>
          <a:lstStyle/>
          <a:p>
            <a:pPr marL="171450" indent="-171450">
              <a:spcAft>
                <a:spcPts val="800"/>
              </a:spcAft>
              <a:buFont typeface="Arial" pitchFamily="34" charset="0"/>
              <a:buChar char="•"/>
            </a:pPr>
            <a:r>
              <a:rPr lang="en-US" sz="2800" dirty="0"/>
              <a:t>Acadians, being </a:t>
            </a:r>
            <a:r>
              <a:rPr lang="en-US" sz="2800" dirty="0">
                <a:solidFill>
                  <a:srgbClr val="FF0000"/>
                </a:solidFill>
                <a:effectLst>
                  <a:outerShdw blurRad="38100" dist="38100" dir="2700000" algn="tl">
                    <a:srgbClr val="000000"/>
                  </a:outerShdw>
                </a:effectLst>
              </a:rPr>
              <a:t>subject to almost continuous warring </a:t>
            </a:r>
            <a:r>
              <a:rPr lang="en-US" sz="2800" dirty="0"/>
              <a:t>in their “backyard” over time, </a:t>
            </a:r>
            <a:r>
              <a:rPr lang="en-US" sz="2800" dirty="0">
                <a:solidFill>
                  <a:srgbClr val="FF0000"/>
                </a:solidFill>
                <a:effectLst>
                  <a:outerShdw blurRad="38100" dist="38100" dir="2700000" algn="tl">
                    <a:srgbClr val="000000"/>
                  </a:outerShdw>
                </a:effectLst>
              </a:rPr>
              <a:t>organized into militias</a:t>
            </a:r>
          </a:p>
          <a:p>
            <a:pPr marL="171450" indent="-171450">
              <a:spcAft>
                <a:spcPts val="800"/>
              </a:spcAft>
              <a:buFont typeface="Arial" pitchFamily="34" charset="0"/>
              <a:buChar char="•"/>
            </a:pPr>
            <a:r>
              <a:rPr lang="en-US" sz="2800" dirty="0"/>
              <a:t>Their militias </a:t>
            </a:r>
            <a:r>
              <a:rPr lang="en-US" sz="2800" dirty="0">
                <a:solidFill>
                  <a:srgbClr val="FF0000"/>
                </a:solidFill>
                <a:effectLst>
                  <a:outerShdw blurRad="38100" dist="38100" dir="2700000" algn="tl">
                    <a:srgbClr val="000000"/>
                  </a:outerShdw>
                </a:effectLst>
              </a:rPr>
              <a:t>are units of Acadian, part-time, soldiers </a:t>
            </a:r>
            <a:r>
              <a:rPr lang="en-US" sz="2800" dirty="0"/>
              <a:t>who fought in coordination with the </a:t>
            </a:r>
            <a:r>
              <a:rPr lang="en-US" sz="2800" dirty="0" err="1">
                <a:solidFill>
                  <a:srgbClr val="FF0000"/>
                </a:solidFill>
                <a:effectLst>
                  <a:outerShdw blurRad="38100" dist="38100" dir="2700000" algn="tl">
                    <a:srgbClr val="000000"/>
                  </a:outerShdw>
                </a:effectLst>
              </a:rPr>
              <a:t>Wabanaki</a:t>
            </a:r>
            <a:r>
              <a:rPr lang="en-US" sz="2800" dirty="0">
                <a:solidFill>
                  <a:srgbClr val="FF0000"/>
                </a:solidFill>
                <a:effectLst>
                  <a:outerShdw blurRad="38100" dist="38100" dir="2700000" algn="tl">
                    <a:srgbClr val="000000"/>
                  </a:outerShdw>
                </a:effectLst>
              </a:rPr>
              <a:t> Confederacy </a:t>
            </a:r>
            <a:r>
              <a:rPr lang="en-US" sz="2800" dirty="0"/>
              <a:t>and </a:t>
            </a:r>
            <a:r>
              <a:rPr lang="en-US" sz="2800" dirty="0">
                <a:solidFill>
                  <a:srgbClr val="FF0000"/>
                </a:solidFill>
                <a:effectLst>
                  <a:outerShdw blurRad="38100" dist="38100" dir="2700000" algn="tl">
                    <a:srgbClr val="000000"/>
                  </a:outerShdw>
                </a:effectLst>
              </a:rPr>
              <a:t>French forces </a:t>
            </a:r>
            <a:r>
              <a:rPr lang="en-US" sz="2800" dirty="0"/>
              <a:t>from Quebec or the Fortress of Louisbourg</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ET=106YRS</a:t>
            </a:r>
          </a:p>
        </p:txBody>
      </p:sp>
      <p:pic>
        <p:nvPicPr>
          <p:cNvPr id="33" name="Picture 6" descr="https://cdn.wallpapersafari.com/59/29/rPu1bn.png"/>
          <p:cNvPicPr>
            <a:picLocks noChangeAspect="1" noChangeArrowheads="1"/>
          </p:cNvPicPr>
          <p:nvPr/>
        </p:nvPicPr>
        <p:blipFill>
          <a:blip r:embed="rId3"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3"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7" name="Rectangle 16"/>
          <p:cNvSpPr/>
          <p:nvPr/>
        </p:nvSpPr>
        <p:spPr>
          <a:xfrm>
            <a:off x="0" y="5029200"/>
            <a:ext cx="9144000" cy="1918474"/>
          </a:xfrm>
          <a:prstGeom prst="rect">
            <a:avLst/>
          </a:prstGeom>
          <a:noFill/>
        </p:spPr>
        <p:txBody>
          <a:bodyPr wrap="square">
            <a:spAutoFit/>
          </a:bodyPr>
          <a:lstStyle/>
          <a:p>
            <a:pPr marL="171450" indent="-171450">
              <a:spcAft>
                <a:spcPts val="800"/>
              </a:spcAft>
              <a:buFont typeface="Arial" pitchFamily="34" charset="0"/>
              <a:buChar char="•"/>
            </a:pPr>
            <a:r>
              <a:rPr lang="en-US" sz="2800" dirty="0"/>
              <a:t>Objective is to </a:t>
            </a:r>
            <a:r>
              <a:rPr lang="en-US" sz="2800" dirty="0">
                <a:solidFill>
                  <a:srgbClr val="FF0000"/>
                </a:solidFill>
                <a:effectLst>
                  <a:outerShdw blurRad="38100" dist="38100" dir="2700000" algn="tl">
                    <a:srgbClr val="000000"/>
                  </a:outerShdw>
                </a:effectLst>
              </a:rPr>
              <a:t>defend Acadia against encroachment </a:t>
            </a:r>
            <a:r>
              <a:rPr lang="en-US" sz="2800" dirty="0"/>
              <a:t>by the English (the British after 1707) </a:t>
            </a:r>
          </a:p>
          <a:p>
            <a:pPr marL="171450" indent="-171450">
              <a:spcAft>
                <a:spcPts val="800"/>
              </a:spcAft>
              <a:buFont typeface="Arial" pitchFamily="34" charset="0"/>
              <a:buChar char="•"/>
            </a:pPr>
            <a:r>
              <a:rPr lang="en-US" sz="2800" dirty="0">
                <a:solidFill>
                  <a:srgbClr val="FF0000"/>
                </a:solidFill>
                <a:effectLst>
                  <a:outerShdw blurRad="38100" dist="38100" dir="2700000" algn="tl">
                    <a:srgbClr val="000000"/>
                  </a:outerShdw>
                </a:effectLst>
              </a:rPr>
              <a:t>Some</a:t>
            </a:r>
            <a:r>
              <a:rPr lang="en-US" sz="2800" dirty="0"/>
              <a:t> other Acadians </a:t>
            </a:r>
            <a:r>
              <a:rPr lang="en-US" sz="2800" dirty="0">
                <a:solidFill>
                  <a:srgbClr val="FF0000"/>
                </a:solidFill>
                <a:effectLst>
                  <a:outerShdw blurRad="38100" dist="38100" dir="2700000" algn="tl">
                    <a:srgbClr val="000000"/>
                  </a:outerShdw>
                </a:effectLst>
              </a:rPr>
              <a:t>provided military intelligence </a:t>
            </a:r>
            <a:r>
              <a:rPr lang="en-US" sz="2800" dirty="0"/>
              <a:t>or </a:t>
            </a:r>
            <a:r>
              <a:rPr lang="en-US" sz="2800" dirty="0">
                <a:solidFill>
                  <a:srgbClr val="FF0000"/>
                </a:solidFill>
                <a:effectLst>
                  <a:outerShdw blurRad="38100" dist="38100" dir="2700000" algn="tl">
                    <a:srgbClr val="000000"/>
                  </a:outerShdw>
                </a:effectLst>
              </a:rPr>
              <a:t>sanctuary &amp; logistical support </a:t>
            </a:r>
            <a:r>
              <a:rPr lang="en-US" sz="2800" dirty="0"/>
              <a:t>to the </a:t>
            </a:r>
            <a:r>
              <a:rPr lang="en-US" sz="2800" dirty="0">
                <a:solidFill>
                  <a:srgbClr val="FF0000"/>
                </a:solidFill>
                <a:effectLst>
                  <a:outerShdw blurRad="38100" dist="38100" dir="2700000" algn="tl">
                    <a:srgbClr val="000000"/>
                  </a:outerShdw>
                </a:effectLst>
              </a:rPr>
              <a:t>resistance movement</a:t>
            </a:r>
          </a:p>
        </p:txBody>
      </p:sp>
      <p:sp>
        <p:nvSpPr>
          <p:cNvPr id="18" name="Rectangle 17"/>
          <p:cNvSpPr/>
          <p:nvPr/>
        </p:nvSpPr>
        <p:spPr>
          <a:xfrm>
            <a:off x="-4572000" y="1524000"/>
            <a:ext cx="4572000" cy="2585323"/>
          </a:xfrm>
          <a:prstGeom prst="rect">
            <a:avLst/>
          </a:prstGeom>
        </p:spPr>
        <p:txBody>
          <a:bodyPr>
            <a:spAutoFit/>
          </a:bodyPr>
          <a:lstStyle/>
          <a:p>
            <a:r>
              <a:rPr lang="en-US" dirty="0"/>
              <a:t>Acadian </a:t>
            </a:r>
            <a:r>
              <a:rPr lang="en-US" dirty="0">
                <a:hlinkClick r:id="rId5" tooltip="Militias"/>
              </a:rPr>
              <a:t>militias</a:t>
            </a:r>
            <a:r>
              <a:rPr lang="en-US" dirty="0"/>
              <a:t> were units of </a:t>
            </a:r>
            <a:r>
              <a:rPr lang="en-US" dirty="0">
                <a:hlinkClick r:id="rId6" tooltip="Acadians"/>
              </a:rPr>
              <a:t>Acadian</a:t>
            </a:r>
            <a:r>
              <a:rPr lang="en-US" dirty="0"/>
              <a:t> part-time soldiers who fought in coordination with the </a:t>
            </a:r>
            <a:r>
              <a:rPr lang="en-US" dirty="0" err="1">
                <a:hlinkClick r:id="rId7" tooltip="Wabanaki Confederacy"/>
              </a:rPr>
              <a:t>Wabanaki</a:t>
            </a:r>
            <a:r>
              <a:rPr lang="en-US" dirty="0">
                <a:hlinkClick r:id="rId7" tooltip="Wabanaki Confederacy"/>
              </a:rPr>
              <a:t> Confederacy</a:t>
            </a:r>
            <a:r>
              <a:rPr lang="en-US" dirty="0"/>
              <a:t> (particularly the </a:t>
            </a:r>
            <a:r>
              <a:rPr lang="en-US" dirty="0">
                <a:hlinkClick r:id="rId8" tooltip="Military history of the Mi’kmaq people"/>
              </a:rPr>
              <a:t>Mi'kmaq militias</a:t>
            </a:r>
            <a:r>
              <a:rPr lang="en-US" dirty="0"/>
              <a:t>) and French forces during the colonial period, to defend </a:t>
            </a:r>
            <a:r>
              <a:rPr lang="en-US" dirty="0">
                <a:hlinkClick r:id="rId9" tooltip="Acadia"/>
              </a:rPr>
              <a:t>Acadia</a:t>
            </a:r>
            <a:r>
              <a:rPr lang="en-US" dirty="0"/>
              <a:t> against encroachment by the </a:t>
            </a:r>
            <a:r>
              <a:rPr lang="en-US" dirty="0">
                <a:hlinkClick r:id="rId10" tooltip="England"/>
              </a:rPr>
              <a:t>English</a:t>
            </a:r>
            <a:r>
              <a:rPr lang="en-US" dirty="0"/>
              <a:t> (the </a:t>
            </a:r>
            <a:r>
              <a:rPr lang="en-US" dirty="0">
                <a:hlinkClick r:id="rId11" tooltip="United Kingdom"/>
              </a:rPr>
              <a:t>British</a:t>
            </a:r>
            <a:r>
              <a:rPr lang="en-US" dirty="0"/>
              <a:t> after 1707).</a:t>
            </a:r>
            <a:r>
              <a:rPr lang="en-US" baseline="30000" dirty="0">
                <a:hlinkClick r:id="rId12"/>
              </a:rPr>
              <a:t>[a]</a:t>
            </a:r>
            <a:r>
              <a:rPr lang="en-US" dirty="0"/>
              <a:t> Some other Acadians provided military intelligence, sanctuary, and logistical support to the resistance movement.</a:t>
            </a:r>
          </a:p>
        </p:txBody>
      </p:sp>
      <p:pic>
        <p:nvPicPr>
          <p:cNvPr id="95234" name="Picture 2" descr="https://i.pinimg.com/736x/18/33/be/1833be9aa5f4bb9a0a1cdfcfb4c467d8--military-art-military-history.jpg"/>
          <p:cNvPicPr>
            <a:picLocks noChangeAspect="1" noChangeArrowheads="1"/>
          </p:cNvPicPr>
          <p:nvPr/>
        </p:nvPicPr>
        <p:blipFill>
          <a:blip r:embed="rId13" cstate="print"/>
          <a:srcRect l="2466"/>
          <a:stretch>
            <a:fillRect/>
          </a:stretch>
        </p:blipFill>
        <p:spPr bwMode="auto">
          <a:xfrm>
            <a:off x="5105400" y="609600"/>
            <a:ext cx="4038600" cy="4343400"/>
          </a:xfrm>
          <a:prstGeom prst="rect">
            <a:avLst/>
          </a:prstGeom>
          <a:noFill/>
        </p:spPr>
      </p:pic>
      <p:sp>
        <p:nvSpPr>
          <p:cNvPr id="20" name="Title 19"/>
          <p:cNvSpPr>
            <a:spLocks noGrp="1"/>
          </p:cNvSpPr>
          <p:nvPr>
            <p:ph type="title"/>
          </p:nvPr>
        </p:nvSpPr>
        <p:spPr/>
        <p:txBody>
          <a:bodyPr>
            <a:normAutofit fontScale="90000"/>
          </a:bodyPr>
          <a:lstStyle/>
          <a:p>
            <a:endParaRPr lang="en-US"/>
          </a:p>
        </p:txBody>
      </p:sp>
      <p:sp>
        <p:nvSpPr>
          <p:cNvPr id="25" name="Title 1"/>
          <p:cNvSpPr txBox="1">
            <a:spLocks/>
          </p:cNvSpPr>
          <p:nvPr/>
        </p:nvSpPr>
        <p:spPr>
          <a:xfrm>
            <a:off x="0" y="0"/>
            <a:ext cx="9144000" cy="609600"/>
          </a:xfrm>
          <a:prstGeom prst="rect">
            <a:avLst/>
          </a:prstGeom>
          <a:solidFill>
            <a:srgbClr val="FFFF00"/>
          </a:solidFill>
        </p:spPr>
        <p:txBody>
          <a:bodyPr vert="horz" lIns="91440" tIns="45720" rIns="91440" bIns="45720" rtlCol="0" anchor="ct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all" spc="0" normalizeH="0" baseline="0" noProof="0" dirty="0">
                <a:ln>
                  <a:noFill/>
                </a:ln>
                <a:solidFill>
                  <a:schemeClr val="tx1"/>
                </a:solidFill>
                <a:effectLst/>
                <a:uLnTx/>
                <a:uFillTx/>
                <a:latin typeface="+mj-lt"/>
                <a:ea typeface="+mj-ea"/>
                <a:cs typeface="+mj-cs"/>
              </a:rPr>
              <a:t>MILITARY</a:t>
            </a:r>
            <a:r>
              <a:rPr kumimoji="0" lang="en-US" sz="3600" b="1" i="0" u="none" strike="noStrike" kern="1200" cap="all" spc="0" normalizeH="0" noProof="0" dirty="0">
                <a:ln>
                  <a:noFill/>
                </a:ln>
                <a:solidFill>
                  <a:schemeClr val="tx1"/>
                </a:solidFill>
                <a:effectLst/>
                <a:uLnTx/>
                <a:uFillTx/>
                <a:latin typeface="+mj-lt"/>
                <a:ea typeface="+mj-ea"/>
                <a:cs typeface="+mj-cs"/>
              </a:rPr>
              <a:t> OVERVIEW - </a:t>
            </a:r>
            <a:r>
              <a:rPr kumimoji="0" lang="en-US" sz="3600" b="1" i="0" u="none" strike="noStrike" kern="1200" cap="all" spc="0" normalizeH="0" baseline="0" noProof="0" dirty="0">
                <a:ln>
                  <a:noFill/>
                </a:ln>
                <a:solidFill>
                  <a:schemeClr val="tx1"/>
                </a:solidFill>
                <a:effectLst/>
                <a:uLnTx/>
                <a:uFillTx/>
                <a:latin typeface="+mj-lt"/>
                <a:ea typeface="+mj-ea"/>
                <a:cs typeface="+mj-cs"/>
              </a:rPr>
              <a:t>Acadian militia</a:t>
            </a:r>
            <a:endParaRPr kumimoji="0" lang="en-US" sz="3600" b="0" i="0" u="none" strike="noStrike" kern="1200" cap="all" spc="0" normalizeH="0" baseline="0" noProof="0" dirty="0">
              <a:ln>
                <a:noFill/>
              </a:ln>
              <a:solidFill>
                <a:schemeClr val="tx1"/>
              </a:solidFill>
              <a:effectLst/>
              <a:uLnTx/>
              <a:uFillTx/>
              <a:latin typeface="+mj-lt"/>
              <a:ea typeface="+mj-ea"/>
              <a:cs typeface="+mj-cs"/>
            </a:endParaRPr>
          </a:p>
        </p:txBody>
      </p:sp>
      <p:sp>
        <p:nvSpPr>
          <p:cNvPr id="19" name="Slide Number Placeholder 18"/>
          <p:cNvSpPr>
            <a:spLocks noGrp="1"/>
          </p:cNvSpPr>
          <p:nvPr>
            <p:ph type="sldNum" sz="quarter" idx="12"/>
          </p:nvPr>
        </p:nvSpPr>
        <p:spPr/>
        <p:txBody>
          <a:bodyPr/>
          <a:lstStyle/>
          <a:p>
            <a:pPr>
              <a:defRPr/>
            </a:pPr>
            <a:fld id="{6D98560A-1953-4F77-869E-5D1EE0598C44}" type="slidenum">
              <a:rPr lang="en-US" smtClean="0"/>
              <a:pPr>
                <a:defRPr/>
              </a:pPr>
              <a:t>28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95234"/>
                                        </p:tgtEl>
                                        <p:attrNameLst>
                                          <p:attrName>style.visibility</p:attrName>
                                        </p:attrNameLst>
                                      </p:cBhvr>
                                      <p:to>
                                        <p:strVal val="visible"/>
                                      </p:to>
                                    </p:set>
                                    <p:anim calcmode="lin" valueType="num">
                                      <p:cBhvr>
                                        <p:cTn id="7" dur="500" fill="hold"/>
                                        <p:tgtEl>
                                          <p:spTgt spid="95234"/>
                                        </p:tgtEl>
                                        <p:attrNameLst>
                                          <p:attrName>ppt_w</p:attrName>
                                        </p:attrNameLst>
                                      </p:cBhvr>
                                      <p:tavLst>
                                        <p:tav tm="0">
                                          <p:val>
                                            <p:fltVal val="0"/>
                                          </p:val>
                                        </p:tav>
                                        <p:tav tm="100000">
                                          <p:val>
                                            <p:strVal val="#ppt_w"/>
                                          </p:val>
                                        </p:tav>
                                      </p:tavLst>
                                    </p:anim>
                                    <p:anim calcmode="lin" valueType="num">
                                      <p:cBhvr>
                                        <p:cTn id="8" dur="500" fill="hold"/>
                                        <p:tgtEl>
                                          <p:spTgt spid="95234"/>
                                        </p:tgtEl>
                                        <p:attrNameLst>
                                          <p:attrName>ppt_h</p:attrName>
                                        </p:attrNameLst>
                                      </p:cBhvr>
                                      <p:tavLst>
                                        <p:tav tm="0">
                                          <p:val>
                                            <p:fltVal val="0"/>
                                          </p:val>
                                        </p:tav>
                                        <p:tav tm="100000">
                                          <p:val>
                                            <p:strVal val="#ppt_h"/>
                                          </p:val>
                                        </p:tav>
                                      </p:tavLst>
                                    </p:anim>
                                    <p:animEffect transition="in" filter="fade">
                                      <p:cBhvr>
                                        <p:cTn id="9" dur="500"/>
                                        <p:tgtEl>
                                          <p:spTgt spid="95234"/>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54">
                                            <p:txEl>
                                              <p:pRg st="0" end="0"/>
                                            </p:txEl>
                                          </p:spTgt>
                                        </p:tgtEl>
                                        <p:attrNameLst>
                                          <p:attrName>style.visibility</p:attrName>
                                        </p:attrNameLst>
                                      </p:cBhvr>
                                      <p:to>
                                        <p:strVal val="visible"/>
                                      </p:to>
                                    </p:set>
                                    <p:animEffect transition="in" filter="wipe(up)">
                                      <p:cBhvr>
                                        <p:cTn id="13" dur="1000"/>
                                        <p:tgtEl>
                                          <p:spTgt spid="5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54">
                                            <p:txEl>
                                              <p:pRg st="1" end="1"/>
                                            </p:txEl>
                                          </p:spTgt>
                                        </p:tgtEl>
                                        <p:attrNameLst>
                                          <p:attrName>style.visibility</p:attrName>
                                        </p:attrNameLst>
                                      </p:cBhvr>
                                      <p:to>
                                        <p:strVal val="visible"/>
                                      </p:to>
                                    </p:set>
                                    <p:animEffect transition="in" filter="wipe(up)">
                                      <p:cBhvr>
                                        <p:cTn id="18" dur="1000"/>
                                        <p:tgtEl>
                                          <p:spTgt spid="5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animEffect transition="in" filter="wipe(up)">
                                      <p:cBhvr>
                                        <p:cTn id="23" dur="1000"/>
                                        <p:tgtEl>
                                          <p:spTgt spid="1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7">
                                            <p:txEl>
                                              <p:pRg st="1" end="1"/>
                                            </p:txEl>
                                          </p:spTgt>
                                        </p:tgtEl>
                                        <p:attrNameLst>
                                          <p:attrName>style.visibility</p:attrName>
                                        </p:attrNameLst>
                                      </p:cBhvr>
                                      <p:to>
                                        <p:strVal val="visible"/>
                                      </p:to>
                                    </p:set>
                                    <p:animEffect transition="in" filter="wipe(up)">
                                      <p:cBhvr>
                                        <p:cTn id="28" dur="10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6" descr="https://cdn.wallpapersafari.com/59/29/rPu1bn.png"/>
          <p:cNvPicPr>
            <a:picLocks noChangeAspect="1" noChangeArrowheads="1"/>
          </p:cNvPicPr>
          <p:nvPr/>
        </p:nvPicPr>
        <p:blipFill>
          <a:blip r:embed="rId3"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33400"/>
            <a:ext cx="5029200" cy="4606389"/>
          </a:xfrm>
          <a:prstGeom prst="rect">
            <a:avLst/>
          </a:prstGeom>
          <a:solidFill>
            <a:schemeClr val="tx2">
              <a:lumMod val="20000"/>
              <a:lumOff val="80000"/>
            </a:schemeClr>
          </a:solidFill>
        </p:spPr>
        <p:txBody>
          <a:bodyPr wrap="square">
            <a:spAutoFit/>
          </a:bodyPr>
          <a:lstStyle/>
          <a:p>
            <a:pPr marL="171450" indent="-171450">
              <a:spcAft>
                <a:spcPts val="800"/>
              </a:spcAft>
              <a:buFont typeface="Arial" pitchFamily="34" charset="0"/>
              <a:buChar char="•"/>
            </a:pPr>
            <a:r>
              <a:rPr lang="en-US" sz="2800" dirty="0"/>
              <a:t>Acadian militia </a:t>
            </a:r>
            <a:r>
              <a:rPr lang="en-US" sz="2800" dirty="0">
                <a:solidFill>
                  <a:srgbClr val="FF0000"/>
                </a:solidFill>
                <a:effectLst>
                  <a:outerShdw blurRad="38100" dist="38100" dir="2700000" algn="tl">
                    <a:srgbClr val="000000"/>
                  </a:outerShdw>
                </a:effectLst>
              </a:rPr>
              <a:t>almost always, but not exclusively, </a:t>
            </a:r>
            <a:r>
              <a:rPr lang="en-US" sz="2800" dirty="0"/>
              <a:t>fought side by side with the </a:t>
            </a:r>
            <a:r>
              <a:rPr lang="en-US" sz="2800" dirty="0">
                <a:solidFill>
                  <a:srgbClr val="FF0000"/>
                </a:solidFill>
                <a:effectLst>
                  <a:outerShdw blurRad="38100" dist="38100" dir="2700000" algn="tl">
                    <a:srgbClr val="000000"/>
                  </a:outerShdw>
                </a:effectLst>
              </a:rPr>
              <a:t>Mi’kmaqs</a:t>
            </a:r>
            <a:r>
              <a:rPr lang="en-US" sz="2800" dirty="0"/>
              <a:t> of the </a:t>
            </a:r>
            <a:r>
              <a:rPr lang="en-US" sz="2800" dirty="0" err="1"/>
              <a:t>Wabanaki</a:t>
            </a:r>
            <a:r>
              <a:rPr lang="en-US" sz="2800" dirty="0"/>
              <a:t> Confederacy</a:t>
            </a:r>
          </a:p>
          <a:p>
            <a:pPr marL="171450" indent="-171450">
              <a:spcAft>
                <a:spcPts val="800"/>
              </a:spcAft>
              <a:buFont typeface="Arial" pitchFamily="34" charset="0"/>
              <a:buChar char="•"/>
            </a:pPr>
            <a:r>
              <a:rPr lang="en-US" sz="2800" dirty="0"/>
              <a:t>Generally Acadians would </a:t>
            </a:r>
            <a:r>
              <a:rPr lang="en-US" sz="2800" dirty="0">
                <a:solidFill>
                  <a:srgbClr val="FF0000"/>
                </a:solidFill>
                <a:effectLst>
                  <a:outerShdw blurRad="38100" dist="38100" dir="2700000" algn="tl">
                    <a:srgbClr val="000000"/>
                  </a:outerShdw>
                </a:effectLst>
              </a:rPr>
              <a:t>only assemble their militias to defend themselves</a:t>
            </a:r>
            <a:r>
              <a:rPr lang="en-US" sz="2800" dirty="0"/>
              <a:t> as the </a:t>
            </a:r>
            <a:r>
              <a:rPr lang="en-US" sz="2800" dirty="0">
                <a:solidFill>
                  <a:srgbClr val="FF0000"/>
                </a:solidFill>
                <a:effectLst>
                  <a:outerShdw blurRad="38100" dist="38100" dir="2700000" algn="tl">
                    <a:srgbClr val="000000"/>
                  </a:outerShdw>
                </a:effectLst>
              </a:rPr>
              <a:t>bulk of Acadians pledged to stay neutral</a:t>
            </a:r>
          </a:p>
          <a:p>
            <a:pPr marL="171450" indent="-171450">
              <a:spcAft>
                <a:spcPts val="800"/>
              </a:spcAft>
              <a:buFont typeface="Arial" pitchFamily="34" charset="0"/>
              <a:buChar char="•"/>
            </a:pPr>
            <a:r>
              <a:rPr lang="en-US" sz="2800" dirty="0"/>
              <a:t>However, </a:t>
            </a:r>
            <a:r>
              <a:rPr lang="en-US" sz="2800" dirty="0">
                <a:solidFill>
                  <a:srgbClr val="FF0000"/>
                </a:solidFill>
                <a:effectLst>
                  <a:outerShdw blurRad="38100" dist="38100" dir="2700000" algn="tl">
                    <a:srgbClr val="000000"/>
                  </a:outerShdw>
                </a:effectLst>
              </a:rPr>
              <a:t>certain times </a:t>
            </a:r>
            <a:r>
              <a:rPr lang="en-US" sz="2800" dirty="0"/>
              <a:t>required</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ET=106YRS</a:t>
            </a:r>
          </a:p>
        </p:txBody>
      </p:sp>
      <p:pic>
        <p:nvPicPr>
          <p:cNvPr id="33" name="Picture 6" descr="https://cdn.wallpapersafari.com/59/29/rPu1bn.png"/>
          <p:cNvPicPr>
            <a:picLocks noChangeAspect="1" noChangeArrowheads="1"/>
          </p:cNvPicPr>
          <p:nvPr/>
        </p:nvPicPr>
        <p:blipFill>
          <a:blip r:embed="rId3"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3"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7" name="Rectangle 16"/>
          <p:cNvSpPr/>
          <p:nvPr/>
        </p:nvSpPr>
        <p:spPr>
          <a:xfrm>
            <a:off x="0" y="4953000"/>
            <a:ext cx="9144000" cy="1918474"/>
          </a:xfrm>
          <a:prstGeom prst="rect">
            <a:avLst/>
          </a:prstGeom>
          <a:noFill/>
        </p:spPr>
        <p:txBody>
          <a:bodyPr wrap="square">
            <a:spAutoFit/>
          </a:bodyPr>
          <a:lstStyle/>
          <a:p>
            <a:pPr marL="171450" indent="-171450">
              <a:spcAft>
                <a:spcPts val="800"/>
              </a:spcAft>
            </a:pPr>
            <a:r>
              <a:rPr lang="en-US" sz="2800" dirty="0"/>
              <a:t>	Acadian actions that went beyond their pledge.  These were </a:t>
            </a:r>
            <a:r>
              <a:rPr lang="en-US" sz="2800" dirty="0">
                <a:solidFill>
                  <a:srgbClr val="FF0000"/>
                </a:solidFill>
                <a:effectLst>
                  <a:outerShdw blurRad="38100" dist="38100" dir="2700000" algn="tl">
                    <a:srgbClr val="000000"/>
                  </a:outerShdw>
                </a:effectLst>
              </a:rPr>
              <a:t>times of perceived “fight for survival”</a:t>
            </a:r>
          </a:p>
          <a:p>
            <a:pPr marL="171450" indent="-171450">
              <a:spcAft>
                <a:spcPts val="800"/>
              </a:spcAft>
              <a:buFont typeface="Arial" pitchFamily="34" charset="0"/>
              <a:buChar char="•"/>
            </a:pPr>
            <a:r>
              <a:rPr lang="en-US" sz="2800" dirty="0"/>
              <a:t>It was at those times that </a:t>
            </a:r>
            <a:r>
              <a:rPr lang="en-US" sz="2800" dirty="0">
                <a:solidFill>
                  <a:srgbClr val="FF0000"/>
                </a:solidFill>
                <a:effectLst>
                  <a:outerShdw blurRad="38100" dist="38100" dir="2700000" algn="tl">
                    <a:srgbClr val="000000"/>
                  </a:outerShdw>
                </a:effectLst>
              </a:rPr>
              <a:t>some Acadians</a:t>
            </a:r>
            <a:r>
              <a:rPr lang="en-US" sz="2800" dirty="0"/>
              <a:t>, because of their small numbers, </a:t>
            </a:r>
            <a:r>
              <a:rPr lang="en-US" sz="2800" dirty="0">
                <a:solidFill>
                  <a:srgbClr val="FF0000"/>
                </a:solidFill>
                <a:effectLst>
                  <a:outerShdw blurRad="38100" dist="38100" dir="2700000" algn="tl">
                    <a:srgbClr val="000000"/>
                  </a:outerShdw>
                </a:effectLst>
              </a:rPr>
              <a:t>took to guerrilla warfare </a:t>
            </a:r>
            <a:r>
              <a:rPr lang="en-US" sz="2800" dirty="0"/>
              <a:t>to fight the British</a:t>
            </a:r>
          </a:p>
        </p:txBody>
      </p:sp>
      <p:pic>
        <p:nvPicPr>
          <p:cNvPr id="95234" name="Picture 2" descr="https://i.pinimg.com/736x/18/33/be/1833be9aa5f4bb9a0a1cdfcfb4c467d8--military-art-military-history.jpg"/>
          <p:cNvPicPr>
            <a:picLocks noChangeAspect="1" noChangeArrowheads="1"/>
          </p:cNvPicPr>
          <p:nvPr/>
        </p:nvPicPr>
        <p:blipFill>
          <a:blip r:embed="rId5" cstate="print"/>
          <a:srcRect l="2466"/>
          <a:stretch>
            <a:fillRect/>
          </a:stretch>
        </p:blipFill>
        <p:spPr bwMode="auto">
          <a:xfrm>
            <a:off x="5105400" y="609600"/>
            <a:ext cx="4038600" cy="4343400"/>
          </a:xfrm>
          <a:prstGeom prst="rect">
            <a:avLst/>
          </a:prstGeom>
          <a:noFill/>
        </p:spPr>
      </p:pic>
      <p:sp>
        <p:nvSpPr>
          <p:cNvPr id="20" name="Title 19"/>
          <p:cNvSpPr>
            <a:spLocks noGrp="1"/>
          </p:cNvSpPr>
          <p:nvPr>
            <p:ph type="title"/>
          </p:nvPr>
        </p:nvSpPr>
        <p:spPr/>
        <p:txBody>
          <a:bodyPr>
            <a:normAutofit fontScale="90000"/>
          </a:bodyPr>
          <a:lstStyle/>
          <a:p>
            <a:endParaRPr lang="en-US"/>
          </a:p>
        </p:txBody>
      </p:sp>
      <p:sp>
        <p:nvSpPr>
          <p:cNvPr id="25" name="Title 1"/>
          <p:cNvSpPr txBox="1">
            <a:spLocks/>
          </p:cNvSpPr>
          <p:nvPr/>
        </p:nvSpPr>
        <p:spPr>
          <a:xfrm>
            <a:off x="0" y="0"/>
            <a:ext cx="9144000" cy="609600"/>
          </a:xfrm>
          <a:prstGeom prst="rect">
            <a:avLst/>
          </a:prstGeom>
          <a:solidFill>
            <a:srgbClr val="FFFF00"/>
          </a:solidFill>
        </p:spPr>
        <p:txBody>
          <a:bodyPr vert="horz" lIns="91440" tIns="45720" rIns="91440" bIns="45720" rtlCol="0" anchor="ct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all" spc="0" normalizeH="0" baseline="0" noProof="0" dirty="0">
                <a:ln>
                  <a:noFill/>
                </a:ln>
                <a:solidFill>
                  <a:schemeClr val="tx1"/>
                </a:solidFill>
                <a:effectLst/>
                <a:uLnTx/>
                <a:uFillTx/>
                <a:latin typeface="+mj-lt"/>
                <a:ea typeface="+mj-ea"/>
                <a:cs typeface="+mj-cs"/>
              </a:rPr>
              <a:t>MILITARY</a:t>
            </a:r>
            <a:r>
              <a:rPr kumimoji="0" lang="en-US" sz="3600" b="1" i="0" u="none" strike="noStrike" kern="1200" cap="all" spc="0" normalizeH="0" noProof="0" dirty="0">
                <a:ln>
                  <a:noFill/>
                </a:ln>
                <a:solidFill>
                  <a:schemeClr val="tx1"/>
                </a:solidFill>
                <a:effectLst/>
                <a:uLnTx/>
                <a:uFillTx/>
                <a:latin typeface="+mj-lt"/>
                <a:ea typeface="+mj-ea"/>
                <a:cs typeface="+mj-cs"/>
              </a:rPr>
              <a:t> OVERVIEW - </a:t>
            </a:r>
            <a:r>
              <a:rPr kumimoji="0" lang="en-US" sz="3600" b="1" i="0" u="none" strike="noStrike" kern="1200" cap="all" spc="0" normalizeH="0" baseline="0" noProof="0" dirty="0">
                <a:ln>
                  <a:noFill/>
                </a:ln>
                <a:solidFill>
                  <a:schemeClr val="tx1"/>
                </a:solidFill>
                <a:effectLst/>
                <a:uLnTx/>
                <a:uFillTx/>
                <a:latin typeface="+mj-lt"/>
                <a:ea typeface="+mj-ea"/>
                <a:cs typeface="+mj-cs"/>
              </a:rPr>
              <a:t>Acadian militia</a:t>
            </a:r>
            <a:endParaRPr kumimoji="0" lang="en-US" sz="3600" b="0" i="0" u="none" strike="noStrike" kern="1200" cap="all" spc="0" normalizeH="0" baseline="0" noProof="0" dirty="0">
              <a:ln>
                <a:noFill/>
              </a:ln>
              <a:solidFill>
                <a:schemeClr val="tx1"/>
              </a:solidFill>
              <a:effectLst/>
              <a:uLnTx/>
              <a:uFillTx/>
              <a:latin typeface="+mj-lt"/>
              <a:ea typeface="+mj-ea"/>
              <a:cs typeface="+mj-cs"/>
            </a:endParaRPr>
          </a:p>
        </p:txBody>
      </p:sp>
      <p:pic>
        <p:nvPicPr>
          <p:cNvPr id="19" name="Picture 4"/>
          <p:cNvPicPr>
            <a:picLocks noChangeAspect="1" noChangeArrowheads="1"/>
          </p:cNvPicPr>
          <p:nvPr/>
        </p:nvPicPr>
        <p:blipFill>
          <a:blip r:embed="rId6" cstate="print"/>
          <a:srcRect/>
          <a:stretch>
            <a:fillRect/>
          </a:stretch>
        </p:blipFill>
        <p:spPr bwMode="auto">
          <a:xfrm>
            <a:off x="5867400" y="634314"/>
            <a:ext cx="3048000" cy="4324864"/>
          </a:xfrm>
          <a:prstGeom prst="rect">
            <a:avLst/>
          </a:prstGeom>
          <a:noFill/>
          <a:ln w="9525">
            <a:noFill/>
            <a:miter lim="800000"/>
            <a:headEnd/>
            <a:tailEnd/>
          </a:ln>
        </p:spPr>
      </p:pic>
      <p:sp>
        <p:nvSpPr>
          <p:cNvPr id="21" name="Rectangle 20"/>
          <p:cNvSpPr/>
          <p:nvPr/>
        </p:nvSpPr>
        <p:spPr>
          <a:xfrm>
            <a:off x="-1905000" y="1676400"/>
            <a:ext cx="1905000" cy="2585323"/>
          </a:xfrm>
          <a:prstGeom prst="rect">
            <a:avLst/>
          </a:prstGeom>
        </p:spPr>
        <p:txBody>
          <a:bodyPr wrap="square">
            <a:spAutoFit/>
          </a:bodyPr>
          <a:lstStyle/>
          <a:p>
            <a:r>
              <a:rPr lang="en-US" dirty="0"/>
              <a:t>The Acadian militias achieved effective resistance for more than 75 years and through six wars before their eventual demise</a:t>
            </a:r>
          </a:p>
        </p:txBody>
      </p:sp>
      <p:sp>
        <p:nvSpPr>
          <p:cNvPr id="26" name="Rectangle 25"/>
          <p:cNvSpPr/>
          <p:nvPr/>
        </p:nvSpPr>
        <p:spPr>
          <a:xfrm>
            <a:off x="1066800" y="1305342"/>
            <a:ext cx="7010400" cy="4247317"/>
          </a:xfrm>
          <a:prstGeom prst="rect">
            <a:avLst/>
          </a:prstGeom>
          <a:solidFill>
            <a:srgbClr val="FFC000"/>
          </a:solidFill>
          <a:ln w="3175">
            <a:solidFill>
              <a:schemeClr val="tx1"/>
            </a:solidFill>
          </a:ln>
        </p:spPr>
        <p:txBody>
          <a:bodyPr wrap="square">
            <a:spAutoFit/>
          </a:bodyPr>
          <a:lstStyle/>
          <a:p>
            <a:pPr algn="ctr"/>
            <a:r>
              <a:rPr lang="en-US" sz="3600" dirty="0"/>
              <a:t>Because of the strength of  Acadian militia and Mi'kmaq militia, </a:t>
            </a:r>
          </a:p>
          <a:p>
            <a:pPr algn="ctr"/>
            <a:r>
              <a:rPr lang="en-US" sz="3600" dirty="0"/>
              <a:t>British officer John Knox wrote:</a:t>
            </a:r>
          </a:p>
          <a:p>
            <a:pPr algn="ctr"/>
            <a:r>
              <a:rPr lang="en-US" dirty="0"/>
              <a:t> </a:t>
            </a:r>
          </a:p>
          <a:p>
            <a:pPr algn="ctr"/>
            <a:r>
              <a:rPr lang="en-US" sz="3600" dirty="0"/>
              <a:t>"In the year 1757 we were said to be Masters of the province of Nova Scotia, or Acadia, which, however, </a:t>
            </a:r>
            <a:r>
              <a:rPr lang="en-US" sz="3600" u="sng" dirty="0"/>
              <a:t>was only an imaginary possession</a:t>
            </a:r>
            <a:r>
              <a:rPr lang="en-US" sz="3600" dirty="0"/>
              <a:t>."</a:t>
            </a:r>
          </a:p>
        </p:txBody>
      </p:sp>
      <p:sp>
        <p:nvSpPr>
          <p:cNvPr id="18" name="Slide Number Placeholder 17"/>
          <p:cNvSpPr>
            <a:spLocks noGrp="1"/>
          </p:cNvSpPr>
          <p:nvPr>
            <p:ph type="sldNum" sz="quarter" idx="12"/>
          </p:nvPr>
        </p:nvSpPr>
        <p:spPr/>
        <p:txBody>
          <a:bodyPr/>
          <a:lstStyle/>
          <a:p>
            <a:pPr>
              <a:defRPr/>
            </a:pPr>
            <a:fld id="{6D98560A-1953-4F77-869E-5D1EE0598C44}" type="slidenum">
              <a:rPr lang="en-US" smtClean="0"/>
              <a:pPr>
                <a:defRPr/>
              </a:pPr>
              <a:t>29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animEffect transition="in" filter="wipe(up)">
                                      <p:cBhvr>
                                        <p:cTn id="7" dur="1000"/>
                                        <p:tgtEl>
                                          <p:spTgt spid="54">
                                            <p:txEl>
                                              <p:pRg st="0" end="0"/>
                                            </p:txEl>
                                          </p:spTgt>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0"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1000" fill="hold"/>
                                        <p:tgtEl>
                                          <p:spTgt spid="26"/>
                                        </p:tgtEl>
                                        <p:attrNameLst>
                                          <p:attrName>ppt_w</p:attrName>
                                        </p:attrNameLst>
                                      </p:cBhvr>
                                      <p:tavLst>
                                        <p:tav tm="0">
                                          <p:val>
                                            <p:fltVal val="0"/>
                                          </p:val>
                                        </p:tav>
                                        <p:tav tm="100000">
                                          <p:val>
                                            <p:strVal val="#ppt_w"/>
                                          </p:val>
                                        </p:tav>
                                      </p:tavLst>
                                    </p:anim>
                                    <p:anim calcmode="lin" valueType="num">
                                      <p:cBhvr>
                                        <p:cTn id="17" dur="1000" fill="hold"/>
                                        <p:tgtEl>
                                          <p:spTgt spid="26"/>
                                        </p:tgtEl>
                                        <p:attrNameLst>
                                          <p:attrName>ppt_h</p:attrName>
                                        </p:attrNameLst>
                                      </p:cBhvr>
                                      <p:tavLst>
                                        <p:tav tm="0">
                                          <p:val>
                                            <p:fltVal val="0"/>
                                          </p:val>
                                        </p:tav>
                                        <p:tav tm="100000">
                                          <p:val>
                                            <p:strVal val="#ppt_h"/>
                                          </p:val>
                                        </p:tav>
                                      </p:tavLst>
                                    </p:anim>
                                    <p:animEffect transition="in" filter="fade">
                                      <p:cBhvr>
                                        <p:cTn id="18" dur="10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6"/>
                                        </p:tgtEl>
                                      </p:cBhvr>
                                    </p:animEffect>
                                    <p:set>
                                      <p:cBhvr>
                                        <p:cTn id="23" dur="1" fill="hold">
                                          <p:stCondLst>
                                            <p:cond delay="499"/>
                                          </p:stCondLst>
                                        </p:cTn>
                                        <p:tgtEl>
                                          <p:spTgt spid="2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54">
                                            <p:txEl>
                                              <p:pRg st="1" end="1"/>
                                            </p:txEl>
                                          </p:spTgt>
                                        </p:tgtEl>
                                        <p:attrNameLst>
                                          <p:attrName>style.visibility</p:attrName>
                                        </p:attrNameLst>
                                      </p:cBhvr>
                                      <p:to>
                                        <p:strVal val="visible"/>
                                      </p:to>
                                    </p:set>
                                    <p:animEffect transition="in" filter="wipe(up)">
                                      <p:cBhvr>
                                        <p:cTn id="28" dur="1000"/>
                                        <p:tgtEl>
                                          <p:spTgt spid="5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54">
                                            <p:txEl>
                                              <p:pRg st="2" end="2"/>
                                            </p:txEl>
                                          </p:spTgt>
                                        </p:tgtEl>
                                        <p:attrNameLst>
                                          <p:attrName>style.visibility</p:attrName>
                                        </p:attrNameLst>
                                      </p:cBhvr>
                                      <p:to>
                                        <p:strVal val="visible"/>
                                      </p:to>
                                    </p:set>
                                    <p:animEffect transition="in" filter="wipe(up)">
                                      <p:cBhvr>
                                        <p:cTn id="33" dur="1000"/>
                                        <p:tgtEl>
                                          <p:spTgt spid="54">
                                            <p:txEl>
                                              <p:pRg st="2" end="2"/>
                                            </p:txEl>
                                          </p:spTgt>
                                        </p:tgtEl>
                                      </p:cBhvr>
                                    </p:animEffect>
                                  </p:childTnLst>
                                </p:cTn>
                              </p:par>
                            </p:childTnLst>
                          </p:cTn>
                        </p:par>
                        <p:par>
                          <p:cTn id="34" fill="hold">
                            <p:stCondLst>
                              <p:cond delay="1000"/>
                            </p:stCondLst>
                            <p:childTnLst>
                              <p:par>
                                <p:cTn id="35" presetID="22" presetClass="entr" presetSubtype="1" fill="hold" nodeType="after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wipe(up)">
                                      <p:cBhvr>
                                        <p:cTn id="37" dur="1000"/>
                                        <p:tgtEl>
                                          <p:spTgt spid="1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7">
                                            <p:txEl>
                                              <p:pRg st="1" end="1"/>
                                            </p:txEl>
                                          </p:spTgt>
                                        </p:tgtEl>
                                        <p:attrNameLst>
                                          <p:attrName>style.visibility</p:attrName>
                                        </p:attrNameLst>
                                      </p:cBhvr>
                                      <p:to>
                                        <p:strVal val="visible"/>
                                      </p:to>
                                    </p:set>
                                    <p:animEffect transition="in" filter="wipe(up)">
                                      <p:cBhvr>
                                        <p:cTn id="42" dur="10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10"/>
          <p:cNvGrpSpPr/>
          <p:nvPr/>
        </p:nvGrpSpPr>
        <p:grpSpPr>
          <a:xfrm>
            <a:off x="0" y="748116"/>
            <a:ext cx="9144000" cy="6109884"/>
            <a:chOff x="0" y="803274"/>
            <a:chExt cx="9144000" cy="6109884"/>
          </a:xfrm>
        </p:grpSpPr>
        <p:pic>
          <p:nvPicPr>
            <p:cNvPr id="4" name="Picture 1"/>
            <p:cNvPicPr>
              <a:picLocks noChangeAspect="1" noChangeArrowheads="1"/>
            </p:cNvPicPr>
            <p:nvPr/>
          </p:nvPicPr>
          <p:blipFill>
            <a:blip r:embed="rId3" cstate="print"/>
            <a:srcRect/>
            <a:stretch>
              <a:fillRect/>
            </a:stretch>
          </p:blipFill>
          <p:spPr bwMode="auto">
            <a:xfrm>
              <a:off x="0" y="803274"/>
              <a:ext cx="9144000" cy="6109884"/>
            </a:xfrm>
            <a:prstGeom prst="rect">
              <a:avLst/>
            </a:prstGeom>
            <a:noFill/>
            <a:ln w="9525">
              <a:noFill/>
              <a:miter lim="800000"/>
              <a:headEnd/>
              <a:tailEnd/>
            </a:ln>
            <a:effectLst/>
          </p:spPr>
        </p:pic>
        <p:grpSp>
          <p:nvGrpSpPr>
            <p:cNvPr id="7" name="Group 8"/>
            <p:cNvGrpSpPr/>
            <p:nvPr/>
          </p:nvGrpSpPr>
          <p:grpSpPr>
            <a:xfrm>
              <a:off x="2779776" y="2885902"/>
              <a:ext cx="4723845" cy="3670346"/>
              <a:chOff x="2779776" y="2885902"/>
              <a:chExt cx="4723845" cy="3670346"/>
            </a:xfrm>
          </p:grpSpPr>
          <p:sp>
            <p:nvSpPr>
              <p:cNvPr id="5" name="Freeform 4"/>
              <p:cNvSpPr/>
              <p:nvPr/>
            </p:nvSpPr>
            <p:spPr>
              <a:xfrm>
                <a:off x="6248400" y="2885902"/>
                <a:ext cx="1255221" cy="847898"/>
              </a:xfrm>
              <a:custGeom>
                <a:avLst/>
                <a:gdLst>
                  <a:gd name="connsiteX0" fmla="*/ 13854 w 1255221"/>
                  <a:gd name="connsiteY0" fmla="*/ 99753 h 847898"/>
                  <a:gd name="connsiteX1" fmla="*/ 163483 w 1255221"/>
                  <a:gd name="connsiteY1" fmla="*/ 149629 h 847898"/>
                  <a:gd name="connsiteX2" fmla="*/ 146857 w 1255221"/>
                  <a:gd name="connsiteY2" fmla="*/ 315884 h 847898"/>
                  <a:gd name="connsiteX3" fmla="*/ 213359 w 1255221"/>
                  <a:gd name="connsiteY3" fmla="*/ 432262 h 847898"/>
                  <a:gd name="connsiteX4" fmla="*/ 313112 w 1255221"/>
                  <a:gd name="connsiteY4" fmla="*/ 515389 h 847898"/>
                  <a:gd name="connsiteX5" fmla="*/ 362988 w 1255221"/>
                  <a:gd name="connsiteY5" fmla="*/ 498764 h 847898"/>
                  <a:gd name="connsiteX6" fmla="*/ 529243 w 1255221"/>
                  <a:gd name="connsiteY6" fmla="*/ 515389 h 847898"/>
                  <a:gd name="connsiteX7" fmla="*/ 595745 w 1255221"/>
                  <a:gd name="connsiteY7" fmla="*/ 432262 h 847898"/>
                  <a:gd name="connsiteX8" fmla="*/ 778625 w 1255221"/>
                  <a:gd name="connsiteY8" fmla="*/ 498764 h 847898"/>
                  <a:gd name="connsiteX9" fmla="*/ 612370 w 1255221"/>
                  <a:gd name="connsiteY9" fmla="*/ 548640 h 847898"/>
                  <a:gd name="connsiteX10" fmla="*/ 495992 w 1255221"/>
                  <a:gd name="connsiteY10" fmla="*/ 615142 h 847898"/>
                  <a:gd name="connsiteX11" fmla="*/ 479367 w 1255221"/>
                  <a:gd name="connsiteY11" fmla="*/ 731520 h 847898"/>
                  <a:gd name="connsiteX12" fmla="*/ 562494 w 1255221"/>
                  <a:gd name="connsiteY12" fmla="*/ 847898 h 847898"/>
                  <a:gd name="connsiteX13" fmla="*/ 695497 w 1255221"/>
                  <a:gd name="connsiteY13" fmla="*/ 731520 h 847898"/>
                  <a:gd name="connsiteX14" fmla="*/ 845127 w 1255221"/>
                  <a:gd name="connsiteY14" fmla="*/ 631767 h 847898"/>
                  <a:gd name="connsiteX15" fmla="*/ 961505 w 1255221"/>
                  <a:gd name="connsiteY15" fmla="*/ 598517 h 847898"/>
                  <a:gd name="connsiteX16" fmla="*/ 1094508 w 1255221"/>
                  <a:gd name="connsiteY16" fmla="*/ 498764 h 847898"/>
                  <a:gd name="connsiteX17" fmla="*/ 1210887 w 1255221"/>
                  <a:gd name="connsiteY17" fmla="*/ 432262 h 847898"/>
                  <a:gd name="connsiteX18" fmla="*/ 1244137 w 1255221"/>
                  <a:gd name="connsiteY18" fmla="*/ 332509 h 847898"/>
                  <a:gd name="connsiteX19" fmla="*/ 1144385 w 1255221"/>
                  <a:gd name="connsiteY19" fmla="*/ 315884 h 847898"/>
                  <a:gd name="connsiteX20" fmla="*/ 1177636 w 1255221"/>
                  <a:gd name="connsiteY20" fmla="*/ 199506 h 847898"/>
                  <a:gd name="connsiteX21" fmla="*/ 1127759 w 1255221"/>
                  <a:gd name="connsiteY21" fmla="*/ 199506 h 847898"/>
                  <a:gd name="connsiteX22" fmla="*/ 1094508 w 1255221"/>
                  <a:gd name="connsiteY22" fmla="*/ 332509 h 847898"/>
                  <a:gd name="connsiteX23" fmla="*/ 978130 w 1255221"/>
                  <a:gd name="connsiteY23" fmla="*/ 415637 h 847898"/>
                  <a:gd name="connsiteX24" fmla="*/ 878377 w 1255221"/>
                  <a:gd name="connsiteY24" fmla="*/ 399011 h 847898"/>
                  <a:gd name="connsiteX25" fmla="*/ 778625 w 1255221"/>
                  <a:gd name="connsiteY25" fmla="*/ 382386 h 847898"/>
                  <a:gd name="connsiteX26" fmla="*/ 612370 w 1255221"/>
                  <a:gd name="connsiteY26" fmla="*/ 315884 h 847898"/>
                  <a:gd name="connsiteX27" fmla="*/ 529243 w 1255221"/>
                  <a:gd name="connsiteY27" fmla="*/ 232757 h 847898"/>
                  <a:gd name="connsiteX28" fmla="*/ 495992 w 1255221"/>
                  <a:gd name="connsiteY28" fmla="*/ 182880 h 847898"/>
                  <a:gd name="connsiteX29" fmla="*/ 545868 w 1255221"/>
                  <a:gd name="connsiteY29" fmla="*/ 49877 h 847898"/>
                  <a:gd name="connsiteX30" fmla="*/ 495992 w 1255221"/>
                  <a:gd name="connsiteY30" fmla="*/ 49877 h 847898"/>
                  <a:gd name="connsiteX31" fmla="*/ 379614 w 1255221"/>
                  <a:gd name="connsiteY31" fmla="*/ 16626 h 847898"/>
                  <a:gd name="connsiteX32" fmla="*/ 329737 w 1255221"/>
                  <a:gd name="connsiteY32" fmla="*/ 0 h 847898"/>
                  <a:gd name="connsiteX33" fmla="*/ 246610 w 1255221"/>
                  <a:gd name="connsiteY33" fmla="*/ 16626 h 847898"/>
                  <a:gd name="connsiteX34" fmla="*/ 96981 w 1255221"/>
                  <a:gd name="connsiteY34" fmla="*/ 33251 h 847898"/>
                  <a:gd name="connsiteX35" fmla="*/ 80356 w 1255221"/>
                  <a:gd name="connsiteY35" fmla="*/ 16626 h 847898"/>
                  <a:gd name="connsiteX36" fmla="*/ 13854 w 1255221"/>
                  <a:gd name="connsiteY36" fmla="*/ 99753 h 84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5221" h="847898">
                    <a:moveTo>
                      <a:pt x="13854" y="99753"/>
                    </a:moveTo>
                    <a:cubicBezTo>
                      <a:pt x="27708" y="121920"/>
                      <a:pt x="141316" y="113607"/>
                      <a:pt x="163483" y="149629"/>
                    </a:cubicBezTo>
                    <a:cubicBezTo>
                      <a:pt x="185650" y="185651"/>
                      <a:pt x="138544" y="268779"/>
                      <a:pt x="146857" y="315884"/>
                    </a:cubicBezTo>
                    <a:cubicBezTo>
                      <a:pt x="155170" y="362989"/>
                      <a:pt x="185650" y="399011"/>
                      <a:pt x="213359" y="432262"/>
                    </a:cubicBezTo>
                    <a:cubicBezTo>
                      <a:pt x="241068" y="465513"/>
                      <a:pt x="288174" y="504305"/>
                      <a:pt x="313112" y="515389"/>
                    </a:cubicBezTo>
                    <a:cubicBezTo>
                      <a:pt x="338050" y="526473"/>
                      <a:pt x="326966" y="498764"/>
                      <a:pt x="362988" y="498764"/>
                    </a:cubicBezTo>
                    <a:cubicBezTo>
                      <a:pt x="399010" y="498764"/>
                      <a:pt x="490450" y="526473"/>
                      <a:pt x="529243" y="515389"/>
                    </a:cubicBezTo>
                    <a:cubicBezTo>
                      <a:pt x="568036" y="504305"/>
                      <a:pt x="554181" y="435033"/>
                      <a:pt x="595745" y="432262"/>
                    </a:cubicBezTo>
                    <a:cubicBezTo>
                      <a:pt x="637309" y="429491"/>
                      <a:pt x="775854" y="479368"/>
                      <a:pt x="778625" y="498764"/>
                    </a:cubicBezTo>
                    <a:cubicBezTo>
                      <a:pt x="781396" y="518160"/>
                      <a:pt x="659475" y="529244"/>
                      <a:pt x="612370" y="548640"/>
                    </a:cubicBezTo>
                    <a:cubicBezTo>
                      <a:pt x="565265" y="568036"/>
                      <a:pt x="518159" y="584662"/>
                      <a:pt x="495992" y="615142"/>
                    </a:cubicBezTo>
                    <a:cubicBezTo>
                      <a:pt x="473825" y="645622"/>
                      <a:pt x="468283" y="692727"/>
                      <a:pt x="479367" y="731520"/>
                    </a:cubicBezTo>
                    <a:cubicBezTo>
                      <a:pt x="490451" y="770313"/>
                      <a:pt x="526472" y="847898"/>
                      <a:pt x="562494" y="847898"/>
                    </a:cubicBezTo>
                    <a:cubicBezTo>
                      <a:pt x="598516" y="847898"/>
                      <a:pt x="648392" y="767542"/>
                      <a:pt x="695497" y="731520"/>
                    </a:cubicBezTo>
                    <a:cubicBezTo>
                      <a:pt x="742602" y="695498"/>
                      <a:pt x="800792" y="653934"/>
                      <a:pt x="845127" y="631767"/>
                    </a:cubicBezTo>
                    <a:cubicBezTo>
                      <a:pt x="889462" y="609600"/>
                      <a:pt x="919942" y="620684"/>
                      <a:pt x="961505" y="598517"/>
                    </a:cubicBezTo>
                    <a:cubicBezTo>
                      <a:pt x="1003068" y="576350"/>
                      <a:pt x="1052944" y="526473"/>
                      <a:pt x="1094508" y="498764"/>
                    </a:cubicBezTo>
                    <a:cubicBezTo>
                      <a:pt x="1136072" y="471055"/>
                      <a:pt x="1185949" y="459971"/>
                      <a:pt x="1210887" y="432262"/>
                    </a:cubicBezTo>
                    <a:cubicBezTo>
                      <a:pt x="1235825" y="404553"/>
                      <a:pt x="1255221" y="351905"/>
                      <a:pt x="1244137" y="332509"/>
                    </a:cubicBezTo>
                    <a:cubicBezTo>
                      <a:pt x="1233053" y="313113"/>
                      <a:pt x="1155468" y="338051"/>
                      <a:pt x="1144385" y="315884"/>
                    </a:cubicBezTo>
                    <a:cubicBezTo>
                      <a:pt x="1133302" y="293717"/>
                      <a:pt x="1180407" y="218902"/>
                      <a:pt x="1177636" y="199506"/>
                    </a:cubicBezTo>
                    <a:cubicBezTo>
                      <a:pt x="1174865" y="180110"/>
                      <a:pt x="1141614" y="177339"/>
                      <a:pt x="1127759" y="199506"/>
                    </a:cubicBezTo>
                    <a:cubicBezTo>
                      <a:pt x="1113904" y="221673"/>
                      <a:pt x="1119446" y="296487"/>
                      <a:pt x="1094508" y="332509"/>
                    </a:cubicBezTo>
                    <a:cubicBezTo>
                      <a:pt x="1069570" y="368531"/>
                      <a:pt x="1014152" y="404553"/>
                      <a:pt x="978130" y="415637"/>
                    </a:cubicBezTo>
                    <a:cubicBezTo>
                      <a:pt x="942108" y="426721"/>
                      <a:pt x="878377" y="399011"/>
                      <a:pt x="878377" y="399011"/>
                    </a:cubicBezTo>
                    <a:cubicBezTo>
                      <a:pt x="845126" y="393469"/>
                      <a:pt x="822960" y="396241"/>
                      <a:pt x="778625" y="382386"/>
                    </a:cubicBezTo>
                    <a:cubicBezTo>
                      <a:pt x="734291" y="368532"/>
                      <a:pt x="653934" y="340822"/>
                      <a:pt x="612370" y="315884"/>
                    </a:cubicBezTo>
                    <a:cubicBezTo>
                      <a:pt x="570806" y="290946"/>
                      <a:pt x="548639" y="254924"/>
                      <a:pt x="529243" y="232757"/>
                    </a:cubicBezTo>
                    <a:cubicBezTo>
                      <a:pt x="509847" y="210590"/>
                      <a:pt x="493221" y="213360"/>
                      <a:pt x="495992" y="182880"/>
                    </a:cubicBezTo>
                    <a:cubicBezTo>
                      <a:pt x="498763" y="152400"/>
                      <a:pt x="545868" y="72044"/>
                      <a:pt x="545868" y="49877"/>
                    </a:cubicBezTo>
                    <a:cubicBezTo>
                      <a:pt x="545868" y="27710"/>
                      <a:pt x="523701" y="55419"/>
                      <a:pt x="495992" y="49877"/>
                    </a:cubicBezTo>
                    <a:cubicBezTo>
                      <a:pt x="468283" y="44335"/>
                      <a:pt x="407323" y="24939"/>
                      <a:pt x="379614" y="16626"/>
                    </a:cubicBezTo>
                    <a:cubicBezTo>
                      <a:pt x="351905" y="8313"/>
                      <a:pt x="351904" y="0"/>
                      <a:pt x="329737" y="0"/>
                    </a:cubicBezTo>
                    <a:cubicBezTo>
                      <a:pt x="307570" y="0"/>
                      <a:pt x="285403" y="11084"/>
                      <a:pt x="246610" y="16626"/>
                    </a:cubicBezTo>
                    <a:cubicBezTo>
                      <a:pt x="207817" y="22168"/>
                      <a:pt x="124690" y="33251"/>
                      <a:pt x="96981" y="33251"/>
                    </a:cubicBezTo>
                    <a:cubicBezTo>
                      <a:pt x="69272" y="33251"/>
                      <a:pt x="88669" y="8313"/>
                      <a:pt x="80356" y="16626"/>
                    </a:cubicBezTo>
                    <a:cubicBezTo>
                      <a:pt x="72043" y="24939"/>
                      <a:pt x="0" y="77586"/>
                      <a:pt x="13854" y="99753"/>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Freeform 5"/>
              <p:cNvSpPr/>
              <p:nvPr/>
            </p:nvSpPr>
            <p:spPr>
              <a:xfrm>
                <a:off x="2779776" y="6030468"/>
                <a:ext cx="774192" cy="525780"/>
              </a:xfrm>
              <a:custGeom>
                <a:avLst/>
                <a:gdLst>
                  <a:gd name="connsiteX0" fmla="*/ 9144 w 774192"/>
                  <a:gd name="connsiteY0" fmla="*/ 324612 h 525780"/>
                  <a:gd name="connsiteX1" fmla="*/ 36576 w 774192"/>
                  <a:gd name="connsiteY1" fmla="*/ 187452 h 525780"/>
                  <a:gd name="connsiteX2" fmla="*/ 18288 w 774192"/>
                  <a:gd name="connsiteY2" fmla="*/ 68580 h 525780"/>
                  <a:gd name="connsiteX3" fmla="*/ 137160 w 774192"/>
                  <a:gd name="connsiteY3" fmla="*/ 4572 h 525780"/>
                  <a:gd name="connsiteX4" fmla="*/ 301752 w 774192"/>
                  <a:gd name="connsiteY4" fmla="*/ 96012 h 525780"/>
                  <a:gd name="connsiteX5" fmla="*/ 448056 w 774192"/>
                  <a:gd name="connsiteY5" fmla="*/ 141732 h 525780"/>
                  <a:gd name="connsiteX6" fmla="*/ 530352 w 774192"/>
                  <a:gd name="connsiteY6" fmla="*/ 242316 h 525780"/>
                  <a:gd name="connsiteX7" fmla="*/ 612648 w 774192"/>
                  <a:gd name="connsiteY7" fmla="*/ 306324 h 525780"/>
                  <a:gd name="connsiteX8" fmla="*/ 676656 w 774192"/>
                  <a:gd name="connsiteY8" fmla="*/ 315468 h 525780"/>
                  <a:gd name="connsiteX9" fmla="*/ 649224 w 774192"/>
                  <a:gd name="connsiteY9" fmla="*/ 370332 h 525780"/>
                  <a:gd name="connsiteX10" fmla="*/ 758952 w 774192"/>
                  <a:gd name="connsiteY10" fmla="*/ 443484 h 525780"/>
                  <a:gd name="connsiteX11" fmla="*/ 740664 w 774192"/>
                  <a:gd name="connsiteY11" fmla="*/ 525780 h 525780"/>
                  <a:gd name="connsiteX12" fmla="*/ 640080 w 774192"/>
                  <a:gd name="connsiteY12" fmla="*/ 443484 h 525780"/>
                  <a:gd name="connsiteX13" fmla="*/ 576072 w 774192"/>
                  <a:gd name="connsiteY13" fmla="*/ 489204 h 525780"/>
                  <a:gd name="connsiteX14" fmla="*/ 402336 w 774192"/>
                  <a:gd name="connsiteY14" fmla="*/ 489204 h 525780"/>
                  <a:gd name="connsiteX15" fmla="*/ 320040 w 774192"/>
                  <a:gd name="connsiteY15" fmla="*/ 361188 h 525780"/>
                  <a:gd name="connsiteX16" fmla="*/ 192024 w 774192"/>
                  <a:gd name="connsiteY16" fmla="*/ 379476 h 525780"/>
                  <a:gd name="connsiteX17" fmla="*/ 91440 w 774192"/>
                  <a:gd name="connsiteY17" fmla="*/ 379476 h 525780"/>
                  <a:gd name="connsiteX18" fmla="*/ 9144 w 774192"/>
                  <a:gd name="connsiteY18" fmla="*/ 324612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4192" h="525780">
                    <a:moveTo>
                      <a:pt x="9144" y="324612"/>
                    </a:moveTo>
                    <a:cubicBezTo>
                      <a:pt x="0" y="292608"/>
                      <a:pt x="35052" y="230124"/>
                      <a:pt x="36576" y="187452"/>
                    </a:cubicBezTo>
                    <a:cubicBezTo>
                      <a:pt x="38100" y="144780"/>
                      <a:pt x="1524" y="99060"/>
                      <a:pt x="18288" y="68580"/>
                    </a:cubicBezTo>
                    <a:cubicBezTo>
                      <a:pt x="35052" y="38100"/>
                      <a:pt x="89916" y="0"/>
                      <a:pt x="137160" y="4572"/>
                    </a:cubicBezTo>
                    <a:cubicBezTo>
                      <a:pt x="184404" y="9144"/>
                      <a:pt x="249936" y="73152"/>
                      <a:pt x="301752" y="96012"/>
                    </a:cubicBezTo>
                    <a:cubicBezTo>
                      <a:pt x="353568" y="118872"/>
                      <a:pt x="409956" y="117348"/>
                      <a:pt x="448056" y="141732"/>
                    </a:cubicBezTo>
                    <a:cubicBezTo>
                      <a:pt x="486156" y="166116"/>
                      <a:pt x="502920" y="214884"/>
                      <a:pt x="530352" y="242316"/>
                    </a:cubicBezTo>
                    <a:cubicBezTo>
                      <a:pt x="557784" y="269748"/>
                      <a:pt x="588264" y="294132"/>
                      <a:pt x="612648" y="306324"/>
                    </a:cubicBezTo>
                    <a:cubicBezTo>
                      <a:pt x="637032" y="318516"/>
                      <a:pt x="670560" y="304800"/>
                      <a:pt x="676656" y="315468"/>
                    </a:cubicBezTo>
                    <a:cubicBezTo>
                      <a:pt x="682752" y="326136"/>
                      <a:pt x="635508" y="348996"/>
                      <a:pt x="649224" y="370332"/>
                    </a:cubicBezTo>
                    <a:cubicBezTo>
                      <a:pt x="662940" y="391668"/>
                      <a:pt x="743712" y="417576"/>
                      <a:pt x="758952" y="443484"/>
                    </a:cubicBezTo>
                    <a:cubicBezTo>
                      <a:pt x="774192" y="469392"/>
                      <a:pt x="760476" y="525780"/>
                      <a:pt x="740664" y="525780"/>
                    </a:cubicBezTo>
                    <a:cubicBezTo>
                      <a:pt x="720852" y="525780"/>
                      <a:pt x="667512" y="449580"/>
                      <a:pt x="640080" y="443484"/>
                    </a:cubicBezTo>
                    <a:cubicBezTo>
                      <a:pt x="612648" y="437388"/>
                      <a:pt x="615696" y="481584"/>
                      <a:pt x="576072" y="489204"/>
                    </a:cubicBezTo>
                    <a:cubicBezTo>
                      <a:pt x="536448" y="496824"/>
                      <a:pt x="445008" y="510540"/>
                      <a:pt x="402336" y="489204"/>
                    </a:cubicBezTo>
                    <a:cubicBezTo>
                      <a:pt x="359664" y="467868"/>
                      <a:pt x="355092" y="379476"/>
                      <a:pt x="320040" y="361188"/>
                    </a:cubicBezTo>
                    <a:cubicBezTo>
                      <a:pt x="284988" y="342900"/>
                      <a:pt x="230124" y="376428"/>
                      <a:pt x="192024" y="379476"/>
                    </a:cubicBezTo>
                    <a:cubicBezTo>
                      <a:pt x="153924" y="382524"/>
                      <a:pt x="120396" y="384048"/>
                      <a:pt x="91440" y="379476"/>
                    </a:cubicBezTo>
                    <a:cubicBezTo>
                      <a:pt x="62484" y="374904"/>
                      <a:pt x="18288" y="356616"/>
                      <a:pt x="9144" y="324612"/>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10" name="Rectangle 9"/>
          <p:cNvSpPr/>
          <p:nvPr/>
        </p:nvSpPr>
        <p:spPr>
          <a:xfrm>
            <a:off x="0" y="838200"/>
            <a:ext cx="9144000" cy="6019800"/>
          </a:xfrm>
          <a:prstGeom prst="rect">
            <a:avLst/>
          </a:prstGeom>
          <a:solidFill>
            <a:schemeClr val="tx2">
              <a:lumMod val="20000"/>
              <a:lumOff val="80000"/>
              <a:alpha val="5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extBox 1"/>
          <p:cNvSpPr txBox="1"/>
          <p:nvPr/>
        </p:nvSpPr>
        <p:spPr>
          <a:xfrm>
            <a:off x="161592" y="1447800"/>
            <a:ext cx="9134808" cy="4524315"/>
          </a:xfrm>
          <a:prstGeom prst="rect">
            <a:avLst/>
          </a:prstGeom>
          <a:noFill/>
        </p:spPr>
        <p:txBody>
          <a:bodyPr wrap="none" rtlCol="0">
            <a:spAutoFit/>
          </a:bodyPr>
          <a:lstStyle/>
          <a:p>
            <a:pPr>
              <a:lnSpc>
                <a:spcPct val="150000"/>
              </a:lnSpc>
            </a:pPr>
            <a:r>
              <a:rPr lang="en-US" sz="3200" b="1" dirty="0"/>
              <a:t>Week 1  Setting the Stage: Before 1600</a:t>
            </a:r>
          </a:p>
          <a:p>
            <a:pPr>
              <a:lnSpc>
                <a:spcPct val="150000"/>
              </a:lnSpc>
            </a:pPr>
            <a:r>
              <a:rPr lang="en-US" sz="3200" b="1" dirty="0"/>
              <a:t>Week 2  French Migration to Acadie:  1600-1717</a:t>
            </a:r>
          </a:p>
          <a:p>
            <a:pPr>
              <a:lnSpc>
                <a:spcPct val="150000"/>
              </a:lnSpc>
            </a:pPr>
            <a:r>
              <a:rPr lang="en-US" sz="3200" b="1" dirty="0"/>
              <a:t>Week 3  Le Grand Dérangement: 1717-1755</a:t>
            </a:r>
          </a:p>
          <a:p>
            <a:pPr>
              <a:lnSpc>
                <a:spcPct val="150000"/>
              </a:lnSpc>
            </a:pPr>
            <a:r>
              <a:rPr lang="en-US" sz="3200" b="1" dirty="0"/>
              <a:t>Week 4  The </a:t>
            </a:r>
            <a:r>
              <a:rPr lang="en-US" sz="3200" b="1" dirty="0" err="1"/>
              <a:t>Acadien</a:t>
            </a:r>
            <a:r>
              <a:rPr lang="en-US" sz="3200" b="1" dirty="0"/>
              <a:t> Diaspora: 1755-1800</a:t>
            </a:r>
          </a:p>
          <a:p>
            <a:pPr>
              <a:lnSpc>
                <a:spcPct val="150000"/>
              </a:lnSpc>
            </a:pPr>
            <a:r>
              <a:rPr lang="en-US" sz="3200" b="1" dirty="0"/>
              <a:t>Week 5  Acadians of Canada &amp; Louisiana: 1800-1950</a:t>
            </a:r>
          </a:p>
          <a:p>
            <a:pPr>
              <a:lnSpc>
                <a:spcPct val="150000"/>
              </a:lnSpc>
            </a:pPr>
            <a:r>
              <a:rPr lang="en-US" sz="3200" b="1" dirty="0"/>
              <a:t>Week 6  Acadians Today:  1950-today</a:t>
            </a:r>
          </a:p>
        </p:txBody>
      </p:sp>
      <p:sp>
        <p:nvSpPr>
          <p:cNvPr id="8" name="TextBox 5"/>
          <p:cNvSpPr txBox="1"/>
          <p:nvPr/>
        </p:nvSpPr>
        <p:spPr>
          <a:xfrm>
            <a:off x="0" y="-152400"/>
            <a:ext cx="9220200" cy="101566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6000" b="1" dirty="0">
                <a:solidFill>
                  <a:srgbClr val="002060"/>
                </a:solidFill>
              </a:rPr>
              <a:t>The Acadians</a:t>
            </a:r>
          </a:p>
        </p:txBody>
      </p:sp>
      <p:sp>
        <p:nvSpPr>
          <p:cNvPr id="11" name="Slide Number Placeholder 10"/>
          <p:cNvSpPr>
            <a:spLocks noGrp="1"/>
          </p:cNvSpPr>
          <p:nvPr>
            <p:ph type="sldNum" sz="quarter" idx="12"/>
          </p:nvPr>
        </p:nvSpPr>
        <p:spPr/>
        <p:txBody>
          <a:bodyPr/>
          <a:lstStyle/>
          <a:p>
            <a:fld id="{20BEC8AB-F95D-4C3E-99A3-CB9DFD4C2F2D}" type="slidenum">
              <a:rPr lang="en-US" smtClean="0"/>
              <a:pPr/>
              <a:t>3</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10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10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10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10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1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6" descr="https://cdn.wallpapersafari.com/59/29/rPu1bn.png"/>
          <p:cNvPicPr>
            <a:picLocks noChangeAspect="1" noChangeArrowheads="1"/>
          </p:cNvPicPr>
          <p:nvPr/>
        </p:nvPicPr>
        <p:blipFill>
          <a:blip r:embed="rId3"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33400"/>
            <a:ext cx="5029200" cy="4708981"/>
          </a:xfrm>
          <a:prstGeom prst="rect">
            <a:avLst/>
          </a:prstGeom>
          <a:solidFill>
            <a:schemeClr val="tx2">
              <a:lumMod val="20000"/>
              <a:lumOff val="80000"/>
            </a:schemeClr>
          </a:solidFill>
        </p:spPr>
        <p:txBody>
          <a:bodyPr wrap="square">
            <a:spAutoFit/>
          </a:bodyPr>
          <a:lstStyle/>
          <a:p>
            <a:pPr marL="171450" indent="-171450">
              <a:spcAft>
                <a:spcPts val="800"/>
              </a:spcAft>
            </a:pPr>
            <a:r>
              <a:rPr lang="en-US" sz="2800" b="1" dirty="0" err="1"/>
              <a:t>Sébastien</a:t>
            </a:r>
            <a:r>
              <a:rPr lang="en-US" sz="2800" b="1" dirty="0"/>
              <a:t> </a:t>
            </a:r>
            <a:r>
              <a:rPr lang="en-US" sz="2800" b="1" dirty="0" err="1"/>
              <a:t>Rale</a:t>
            </a:r>
            <a:r>
              <a:rPr lang="en-US" sz="2800" dirty="0"/>
              <a:t> (January 20, 1657 – August 23, 1724) </a:t>
            </a:r>
          </a:p>
          <a:p>
            <a:pPr marL="171450" indent="-171450">
              <a:spcAft>
                <a:spcPts val="800"/>
              </a:spcAft>
              <a:buFont typeface="Arial" pitchFamily="34" charset="0"/>
              <a:buChar char="•"/>
            </a:pPr>
            <a:r>
              <a:rPr lang="en-US" sz="2800" dirty="0">
                <a:solidFill>
                  <a:srgbClr val="FF0000"/>
                </a:solidFill>
                <a:effectLst>
                  <a:outerShdw blurRad="38100" dist="38100" dir="2700000" algn="tl">
                    <a:srgbClr val="000000"/>
                  </a:outerShdw>
                </a:effectLst>
              </a:rPr>
              <a:t>Jesuit</a:t>
            </a:r>
            <a:r>
              <a:rPr lang="en-US" sz="2800" dirty="0"/>
              <a:t> missionary</a:t>
            </a:r>
          </a:p>
          <a:p>
            <a:pPr marL="171450" indent="-171450">
              <a:spcAft>
                <a:spcPts val="800"/>
              </a:spcAft>
              <a:buFont typeface="Arial" pitchFamily="34" charset="0"/>
              <a:buChar char="•"/>
            </a:pPr>
            <a:r>
              <a:rPr lang="en-US" sz="2800" dirty="0">
                <a:solidFill>
                  <a:srgbClr val="FF0000"/>
                </a:solidFill>
                <a:effectLst>
                  <a:outerShdw blurRad="38100" dist="38100" dir="2700000" algn="tl">
                    <a:srgbClr val="000000"/>
                  </a:outerShdw>
                </a:effectLst>
              </a:rPr>
              <a:t>Started in the Ohio valley </a:t>
            </a:r>
            <a:r>
              <a:rPr lang="en-US" sz="2800" dirty="0"/>
              <a:t>where he </a:t>
            </a:r>
            <a:r>
              <a:rPr lang="en-US" sz="2800" dirty="0">
                <a:solidFill>
                  <a:srgbClr val="FF0000"/>
                </a:solidFill>
                <a:effectLst>
                  <a:outerShdw blurRad="38100" dist="38100" dir="2700000" algn="tl">
                    <a:srgbClr val="000000"/>
                  </a:outerShdw>
                </a:effectLst>
              </a:rPr>
              <a:t>learned the </a:t>
            </a:r>
            <a:r>
              <a:rPr lang="en-US" sz="2800" dirty="0" err="1">
                <a:solidFill>
                  <a:srgbClr val="FF0000"/>
                </a:solidFill>
                <a:effectLst>
                  <a:outerShdw blurRad="38100" dist="38100" dir="2700000" algn="tl">
                    <a:srgbClr val="000000"/>
                  </a:outerShdw>
                </a:effectLst>
              </a:rPr>
              <a:t>Abenaki</a:t>
            </a:r>
            <a:r>
              <a:rPr lang="en-US" sz="2800" dirty="0">
                <a:solidFill>
                  <a:srgbClr val="FF0000"/>
                </a:solidFill>
                <a:effectLst>
                  <a:outerShdw blurRad="38100" dist="38100" dir="2700000" algn="tl">
                    <a:srgbClr val="000000"/>
                  </a:outerShdw>
                </a:effectLst>
              </a:rPr>
              <a:t> language</a:t>
            </a:r>
            <a:r>
              <a:rPr lang="en-US" sz="2800" dirty="0"/>
              <a:t> &amp; developed a </a:t>
            </a:r>
            <a:r>
              <a:rPr lang="en-US" sz="2800" dirty="0">
                <a:solidFill>
                  <a:srgbClr val="FF0000"/>
                </a:solidFill>
                <a:effectLst>
                  <a:outerShdw blurRad="38100" dist="38100" dir="2700000" algn="tl">
                    <a:srgbClr val="000000"/>
                  </a:outerShdw>
                </a:effectLst>
              </a:rPr>
              <a:t>French- </a:t>
            </a:r>
            <a:r>
              <a:rPr lang="en-US" sz="2800" dirty="0" err="1">
                <a:solidFill>
                  <a:srgbClr val="FF0000"/>
                </a:solidFill>
                <a:effectLst>
                  <a:outerShdw blurRad="38100" dist="38100" dir="2700000" algn="tl">
                    <a:srgbClr val="000000"/>
                  </a:outerShdw>
                </a:effectLst>
              </a:rPr>
              <a:t>Abenaki</a:t>
            </a:r>
            <a:r>
              <a:rPr lang="en-US" sz="2800" dirty="0">
                <a:solidFill>
                  <a:srgbClr val="FF0000"/>
                </a:solidFill>
                <a:effectLst>
                  <a:outerShdw blurRad="38100" dist="38100" dir="2700000" algn="tl">
                    <a:srgbClr val="000000"/>
                  </a:outerShdw>
                </a:effectLst>
              </a:rPr>
              <a:t> dictionary*</a:t>
            </a:r>
          </a:p>
          <a:p>
            <a:pPr marL="171450" indent="-171450">
              <a:spcAft>
                <a:spcPts val="800"/>
              </a:spcAft>
              <a:buFont typeface="Arial" pitchFamily="34" charset="0"/>
              <a:buChar char="•"/>
            </a:pPr>
            <a:r>
              <a:rPr lang="en-US" sz="2800" dirty="0"/>
              <a:t>Next assignment was </a:t>
            </a:r>
            <a:r>
              <a:rPr lang="en-US" sz="2800" dirty="0">
                <a:solidFill>
                  <a:srgbClr val="FF0000"/>
                </a:solidFill>
                <a:effectLst>
                  <a:outerShdw blurRad="38100" dist="38100" dir="2700000" algn="tl">
                    <a:srgbClr val="000000"/>
                  </a:outerShdw>
                </a:effectLst>
              </a:rPr>
              <a:t>on border of Acadia and New England</a:t>
            </a:r>
            <a:r>
              <a:rPr lang="en-US" sz="2800" dirty="0"/>
              <a:t>, the Kennebec River</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ET=106YRS</a:t>
            </a:r>
          </a:p>
        </p:txBody>
      </p:sp>
      <p:pic>
        <p:nvPicPr>
          <p:cNvPr id="33" name="Picture 6" descr="https://cdn.wallpapersafari.com/59/29/rPu1bn.png"/>
          <p:cNvPicPr>
            <a:picLocks noChangeAspect="1" noChangeArrowheads="1"/>
          </p:cNvPicPr>
          <p:nvPr/>
        </p:nvPicPr>
        <p:blipFill>
          <a:blip r:embed="rId3"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3"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7" name="Rectangle 16"/>
          <p:cNvSpPr/>
          <p:nvPr/>
        </p:nvSpPr>
        <p:spPr>
          <a:xfrm>
            <a:off x="0" y="5181600"/>
            <a:ext cx="9144000" cy="1384995"/>
          </a:xfrm>
          <a:prstGeom prst="rect">
            <a:avLst/>
          </a:prstGeom>
          <a:noFill/>
        </p:spPr>
        <p:txBody>
          <a:bodyPr wrap="square">
            <a:spAutoFit/>
          </a:bodyPr>
          <a:lstStyle/>
          <a:p>
            <a:pPr marL="171450" indent="-171450">
              <a:spcAft>
                <a:spcPts val="800"/>
              </a:spcAft>
              <a:buFont typeface="Arial" pitchFamily="34" charset="0"/>
              <a:buChar char="•"/>
            </a:pPr>
            <a:r>
              <a:rPr lang="en-US" sz="2800" dirty="0"/>
              <a:t>1694 On behalf of the French, he </a:t>
            </a:r>
            <a:r>
              <a:rPr lang="en-US" sz="2800" dirty="0">
                <a:solidFill>
                  <a:srgbClr val="FF0000"/>
                </a:solidFill>
                <a:effectLst>
                  <a:outerShdw blurRad="38100" dist="38100" dir="2700000" algn="tl">
                    <a:srgbClr val="000000"/>
                  </a:outerShdw>
                </a:effectLst>
              </a:rPr>
              <a:t>founded a mission to the Abenakis</a:t>
            </a:r>
            <a:r>
              <a:rPr lang="en-US" sz="2800" dirty="0"/>
              <a:t> at Norridgewock (ME) &amp; </a:t>
            </a:r>
            <a:r>
              <a:rPr lang="en-US" sz="2800" dirty="0">
                <a:solidFill>
                  <a:srgbClr val="FF0000"/>
                </a:solidFill>
                <a:effectLst>
                  <a:outerShdw blurRad="38100" dist="38100" dir="2700000" algn="tl">
                    <a:srgbClr val="000000"/>
                  </a:outerShdw>
                </a:effectLst>
              </a:rPr>
              <a:t>attended to eastern </a:t>
            </a:r>
            <a:r>
              <a:rPr lang="en-US" sz="2800" dirty="0" err="1">
                <a:solidFill>
                  <a:srgbClr val="FF0000"/>
                </a:solidFill>
                <a:effectLst>
                  <a:outerShdw blurRad="38100" dist="38100" dir="2700000" algn="tl">
                    <a:srgbClr val="000000"/>
                  </a:outerShdw>
                </a:effectLst>
              </a:rPr>
              <a:t>Abenaki</a:t>
            </a:r>
            <a:r>
              <a:rPr lang="en-US" sz="2800" dirty="0">
                <a:solidFill>
                  <a:srgbClr val="FF0000"/>
                </a:solidFill>
                <a:effectLst>
                  <a:outerShdw blurRad="38100" dist="38100" dir="2700000" algn="tl">
                    <a:srgbClr val="000000"/>
                  </a:outerShdw>
                </a:effectLst>
              </a:rPr>
              <a:t> 1st people</a:t>
            </a:r>
          </a:p>
        </p:txBody>
      </p:sp>
      <p:sp>
        <p:nvSpPr>
          <p:cNvPr id="20" name="Title 19"/>
          <p:cNvSpPr>
            <a:spLocks noGrp="1"/>
          </p:cNvSpPr>
          <p:nvPr>
            <p:ph type="title"/>
          </p:nvPr>
        </p:nvSpPr>
        <p:spPr/>
        <p:txBody>
          <a:bodyPr>
            <a:normAutofit fontScale="90000"/>
          </a:bodyPr>
          <a:lstStyle/>
          <a:p>
            <a:endParaRPr lang="en-US"/>
          </a:p>
        </p:txBody>
      </p:sp>
      <p:sp>
        <p:nvSpPr>
          <p:cNvPr id="25" name="Title 1"/>
          <p:cNvSpPr txBox="1">
            <a:spLocks/>
          </p:cNvSpPr>
          <p:nvPr/>
        </p:nvSpPr>
        <p:spPr>
          <a:xfrm>
            <a:off x="0" y="0"/>
            <a:ext cx="9144000" cy="609600"/>
          </a:xfrm>
          <a:prstGeom prst="rect">
            <a:avLst/>
          </a:prstGeom>
          <a:solidFill>
            <a:srgbClr val="FFFF00"/>
          </a:solidFill>
        </p:spPr>
        <p:txBody>
          <a:bodyPr vert="horz" lIns="91440" tIns="45720" rIns="91440" bIns="45720" rtlCol="0" anchor="ctr">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all" spc="0" normalizeH="0" baseline="0" noProof="0" dirty="0">
                <a:ln>
                  <a:noFill/>
                </a:ln>
                <a:solidFill>
                  <a:schemeClr val="tx1"/>
                </a:solidFill>
                <a:effectLst/>
                <a:uLnTx/>
                <a:uFillTx/>
                <a:latin typeface="+mj-lt"/>
                <a:ea typeface="+mj-ea"/>
                <a:cs typeface="+mj-cs"/>
              </a:rPr>
              <a:t>MILITARY</a:t>
            </a:r>
            <a:r>
              <a:rPr kumimoji="0" lang="en-US" sz="3600" b="1" i="0" u="none" strike="noStrike" kern="1200" cap="all" spc="0" normalizeH="0" noProof="0" dirty="0">
                <a:ln>
                  <a:noFill/>
                </a:ln>
                <a:solidFill>
                  <a:schemeClr val="tx1"/>
                </a:solidFill>
                <a:effectLst/>
                <a:uLnTx/>
                <a:uFillTx/>
                <a:latin typeface="+mj-lt"/>
                <a:ea typeface="+mj-ea"/>
                <a:cs typeface="+mj-cs"/>
              </a:rPr>
              <a:t> OVERVIEW – </a:t>
            </a:r>
            <a:r>
              <a:rPr kumimoji="0" lang="en-US" sz="3600" b="1" i="0" u="none" strike="noStrike" kern="1200" cap="all" spc="0" normalizeH="0" baseline="0" noProof="0" dirty="0" err="1">
                <a:ln>
                  <a:noFill/>
                </a:ln>
                <a:solidFill>
                  <a:schemeClr val="tx1"/>
                </a:solidFill>
                <a:effectLst/>
                <a:uLnTx/>
                <a:uFillTx/>
                <a:latin typeface="+mj-lt"/>
                <a:ea typeface="+mj-ea"/>
                <a:cs typeface="+mj-cs"/>
              </a:rPr>
              <a:t>french</a:t>
            </a:r>
            <a:r>
              <a:rPr kumimoji="0" lang="en-US" sz="3600" b="1" i="0" u="none" strike="noStrike" kern="1200" cap="all" spc="0" normalizeH="0" baseline="0" noProof="0" dirty="0">
                <a:ln>
                  <a:noFill/>
                </a:ln>
                <a:solidFill>
                  <a:schemeClr val="tx1"/>
                </a:solidFill>
                <a:effectLst/>
                <a:uLnTx/>
                <a:uFillTx/>
                <a:latin typeface="+mj-lt"/>
                <a:ea typeface="+mj-ea"/>
                <a:cs typeface="+mj-cs"/>
              </a:rPr>
              <a:t> priest leadership</a:t>
            </a:r>
            <a:endParaRPr kumimoji="0" lang="en-US" sz="3600" b="0" i="0" u="none" strike="noStrike" kern="1200" cap="all" spc="0" normalizeH="0" baseline="0" noProof="0" dirty="0">
              <a:ln>
                <a:noFill/>
              </a:ln>
              <a:solidFill>
                <a:schemeClr val="tx1"/>
              </a:solidFill>
              <a:effectLst/>
              <a:uLnTx/>
              <a:uFillTx/>
              <a:latin typeface="+mj-lt"/>
              <a:ea typeface="+mj-ea"/>
              <a:cs typeface="+mj-cs"/>
            </a:endParaRPr>
          </a:p>
        </p:txBody>
      </p:sp>
      <p:pic>
        <p:nvPicPr>
          <p:cNvPr id="133122" name="Picture 2" descr="https://upload.wikimedia.org/wikipedia/commons/thumb/a/a5/Athanasius_Kircher.jpg/120px-Athanasius_Kircher.jpg"/>
          <p:cNvPicPr>
            <a:picLocks noChangeAspect="1" noChangeArrowheads="1"/>
          </p:cNvPicPr>
          <p:nvPr/>
        </p:nvPicPr>
        <p:blipFill>
          <a:blip r:embed="rId5" cstate="print"/>
          <a:srcRect b="14936"/>
          <a:stretch>
            <a:fillRect/>
          </a:stretch>
        </p:blipFill>
        <p:spPr bwMode="auto">
          <a:xfrm>
            <a:off x="5410200" y="609600"/>
            <a:ext cx="3276600" cy="4343400"/>
          </a:xfrm>
          <a:prstGeom prst="rect">
            <a:avLst/>
          </a:prstGeom>
          <a:noFill/>
        </p:spPr>
      </p:pic>
      <p:sp>
        <p:nvSpPr>
          <p:cNvPr id="19" name="Rectangle 18"/>
          <p:cNvSpPr/>
          <p:nvPr/>
        </p:nvSpPr>
        <p:spPr>
          <a:xfrm>
            <a:off x="1066800" y="609600"/>
            <a:ext cx="7010400" cy="5632311"/>
          </a:xfrm>
          <a:prstGeom prst="rect">
            <a:avLst/>
          </a:prstGeom>
          <a:solidFill>
            <a:srgbClr val="FFC000"/>
          </a:solidFill>
          <a:ln w="3175">
            <a:solidFill>
              <a:schemeClr val="tx1"/>
            </a:solidFill>
          </a:ln>
        </p:spPr>
        <p:txBody>
          <a:bodyPr wrap="square">
            <a:spAutoFit/>
          </a:bodyPr>
          <a:lstStyle/>
          <a:p>
            <a:pPr algn="ctr"/>
            <a:r>
              <a:rPr lang="en-US" sz="3600" dirty="0"/>
              <a:t>Catholic priests who were brought over to the New World didn’t only proselytize &amp; comfort the sick, they were, in some instances, de-facto Guerrilla Fighters!</a:t>
            </a:r>
          </a:p>
          <a:p>
            <a:pPr algn="ctr"/>
            <a:endParaRPr lang="en-US" sz="3600" dirty="0"/>
          </a:p>
          <a:p>
            <a:pPr algn="ctr"/>
            <a:r>
              <a:rPr lang="en-US" sz="3600" dirty="0"/>
              <a:t>Two best examples are </a:t>
            </a:r>
          </a:p>
          <a:p>
            <a:pPr algn="ctr"/>
            <a:r>
              <a:rPr lang="en-US" sz="3600" b="1" dirty="0"/>
              <a:t>Fr. Jean-Louis La Tour </a:t>
            </a:r>
            <a:r>
              <a:rPr lang="en-US" sz="3600" dirty="0"/>
              <a:t>&amp; </a:t>
            </a:r>
          </a:p>
          <a:p>
            <a:pPr algn="ctr"/>
            <a:r>
              <a:rPr lang="en-US" sz="3600" b="1" dirty="0"/>
              <a:t>Fr. </a:t>
            </a:r>
            <a:r>
              <a:rPr lang="en-US" sz="3600" b="1" dirty="0" err="1"/>
              <a:t>Sébastien</a:t>
            </a:r>
            <a:r>
              <a:rPr lang="en-US" sz="3600" b="1" dirty="0"/>
              <a:t> </a:t>
            </a:r>
            <a:r>
              <a:rPr lang="en-US" sz="3600" b="1" dirty="0" err="1"/>
              <a:t>Rale</a:t>
            </a:r>
            <a:endParaRPr lang="en-US" sz="3600" b="1" dirty="0"/>
          </a:p>
          <a:p>
            <a:pPr algn="ctr"/>
            <a:r>
              <a:rPr lang="en-US" sz="3600" u="sng" dirty="0"/>
              <a:t>Let’s take a look at Fr. </a:t>
            </a:r>
            <a:r>
              <a:rPr lang="en-US" sz="3600" u="sng" dirty="0" err="1"/>
              <a:t>Rale</a:t>
            </a:r>
            <a:r>
              <a:rPr lang="en-US" sz="3600" u="sng" dirty="0"/>
              <a:t> </a:t>
            </a:r>
          </a:p>
        </p:txBody>
      </p:sp>
      <p:sp>
        <p:nvSpPr>
          <p:cNvPr id="18" name="Slide Number Placeholder 17"/>
          <p:cNvSpPr>
            <a:spLocks noGrp="1"/>
          </p:cNvSpPr>
          <p:nvPr>
            <p:ph type="sldNum" sz="quarter" idx="12"/>
          </p:nvPr>
        </p:nvSpPr>
        <p:spPr/>
        <p:txBody>
          <a:bodyPr/>
          <a:lstStyle/>
          <a:p>
            <a:pPr>
              <a:defRPr/>
            </a:pPr>
            <a:fld id="{6D98560A-1953-4F77-869E-5D1EE0598C44}" type="slidenum">
              <a:rPr lang="en-US" smtClean="0"/>
              <a:pPr>
                <a:defRPr/>
              </a:pPr>
              <a:t>30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from="(-#ppt_w/2)" to="(#ppt_x)" calcmode="lin" valueType="num">
                                      <p:cBhvr>
                                        <p:cTn id="7" dur="600" fill="hold">
                                          <p:stCondLst>
                                            <p:cond delay="0"/>
                                          </p:stCondLst>
                                        </p:cTn>
                                        <p:tgtEl>
                                          <p:spTgt spid="25"/>
                                        </p:tgtEl>
                                        <p:attrNameLst>
                                          <p:attrName>ppt_x</p:attrName>
                                        </p:attrNameLst>
                                      </p:cBhvr>
                                    </p:anim>
                                    <p:anim from="0" to="-1.0" calcmode="lin" valueType="num">
                                      <p:cBhvr>
                                        <p:cTn id="8" dur="200" decel="50000" autoRev="1" fill="hold">
                                          <p:stCondLst>
                                            <p:cond delay="600"/>
                                          </p:stCondLst>
                                        </p:cTn>
                                        <p:tgtEl>
                                          <p:spTgt spid="25"/>
                                        </p:tgtEl>
                                        <p:attrNameLst>
                                          <p:attrName>xshear</p:attrName>
                                        </p:attrNameLst>
                                      </p:cBhvr>
                                    </p:anim>
                                    <p:animScale>
                                      <p:cBhvr>
                                        <p:cTn id="9" dur="200" decel="100000" autoRev="1" fill="hold">
                                          <p:stCondLst>
                                            <p:cond delay="600"/>
                                          </p:stCondLst>
                                        </p:cTn>
                                        <p:tgtEl>
                                          <p:spTgt spid="25"/>
                                        </p:tgtEl>
                                      </p:cBhvr>
                                      <p:from x="100000" y="100000"/>
                                      <p:to x="80000" y="100000"/>
                                    </p:animScale>
                                    <p:anim by="(#ppt_h/3+#ppt_w*0.1)" calcmode="lin" valueType="num">
                                      <p:cBhvr additive="sum">
                                        <p:cTn id="10" dur="200" decel="100000" autoRev="1" fill="hold">
                                          <p:stCondLst>
                                            <p:cond delay="600"/>
                                          </p:stCondLst>
                                        </p:cTn>
                                        <p:tgtEl>
                                          <p:spTgt spid="25"/>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1000" fill="hold"/>
                                        <p:tgtEl>
                                          <p:spTgt spid="19"/>
                                        </p:tgtEl>
                                        <p:attrNameLst>
                                          <p:attrName>ppt_w</p:attrName>
                                        </p:attrNameLst>
                                      </p:cBhvr>
                                      <p:tavLst>
                                        <p:tav tm="0">
                                          <p:val>
                                            <p:fltVal val="0"/>
                                          </p:val>
                                        </p:tav>
                                        <p:tav tm="100000">
                                          <p:val>
                                            <p:strVal val="#ppt_w"/>
                                          </p:val>
                                        </p:tav>
                                      </p:tavLst>
                                    </p:anim>
                                    <p:anim calcmode="lin" valueType="num">
                                      <p:cBhvr>
                                        <p:cTn id="16" dur="1000" fill="hold"/>
                                        <p:tgtEl>
                                          <p:spTgt spid="19"/>
                                        </p:tgtEl>
                                        <p:attrNameLst>
                                          <p:attrName>ppt_h</p:attrName>
                                        </p:attrNameLst>
                                      </p:cBhvr>
                                      <p:tavLst>
                                        <p:tav tm="0">
                                          <p:val>
                                            <p:fltVal val="0"/>
                                          </p:val>
                                        </p:tav>
                                        <p:tav tm="100000">
                                          <p:val>
                                            <p:strVal val="#ppt_h"/>
                                          </p:val>
                                        </p:tav>
                                      </p:tavLst>
                                    </p:anim>
                                    <p:animEffect transition="in" filter="fade">
                                      <p:cBhvr>
                                        <p:cTn id="17" dur="1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par>
                                <p:cTn id="23" presetID="22" presetClass="entr" presetSubtype="8" fill="hold" nodeType="withEffect">
                                  <p:stCondLst>
                                    <p:cond delay="0"/>
                                  </p:stCondLst>
                                  <p:childTnLst>
                                    <p:set>
                                      <p:cBhvr>
                                        <p:cTn id="24" dur="1" fill="hold">
                                          <p:stCondLst>
                                            <p:cond delay="0"/>
                                          </p:stCondLst>
                                        </p:cTn>
                                        <p:tgtEl>
                                          <p:spTgt spid="54">
                                            <p:txEl>
                                              <p:pRg st="0" end="0"/>
                                            </p:txEl>
                                          </p:spTgt>
                                        </p:tgtEl>
                                        <p:attrNameLst>
                                          <p:attrName>style.visibility</p:attrName>
                                        </p:attrNameLst>
                                      </p:cBhvr>
                                      <p:to>
                                        <p:strVal val="visible"/>
                                      </p:to>
                                    </p:set>
                                    <p:animEffect transition="in" filter="wipe(left)">
                                      <p:cBhvr>
                                        <p:cTn id="25" dur="1000"/>
                                        <p:tgtEl>
                                          <p:spTgt spid="54">
                                            <p:txEl>
                                              <p:pRg st="0" end="0"/>
                                            </p:txEl>
                                          </p:spTgt>
                                        </p:tgtEl>
                                      </p:cBhvr>
                                    </p:animEffect>
                                  </p:childTnLst>
                                </p:cTn>
                              </p:par>
                              <p:par>
                                <p:cTn id="26" presetID="53" presetClass="entr" presetSubtype="0" fill="hold" nodeType="withEffect">
                                  <p:stCondLst>
                                    <p:cond delay="0"/>
                                  </p:stCondLst>
                                  <p:childTnLst>
                                    <p:set>
                                      <p:cBhvr>
                                        <p:cTn id="27" dur="1" fill="hold">
                                          <p:stCondLst>
                                            <p:cond delay="0"/>
                                          </p:stCondLst>
                                        </p:cTn>
                                        <p:tgtEl>
                                          <p:spTgt spid="133122"/>
                                        </p:tgtEl>
                                        <p:attrNameLst>
                                          <p:attrName>style.visibility</p:attrName>
                                        </p:attrNameLst>
                                      </p:cBhvr>
                                      <p:to>
                                        <p:strVal val="visible"/>
                                      </p:to>
                                    </p:set>
                                    <p:anim calcmode="lin" valueType="num">
                                      <p:cBhvr>
                                        <p:cTn id="28" dur="500" fill="hold"/>
                                        <p:tgtEl>
                                          <p:spTgt spid="133122"/>
                                        </p:tgtEl>
                                        <p:attrNameLst>
                                          <p:attrName>ppt_w</p:attrName>
                                        </p:attrNameLst>
                                      </p:cBhvr>
                                      <p:tavLst>
                                        <p:tav tm="0">
                                          <p:val>
                                            <p:fltVal val="0"/>
                                          </p:val>
                                        </p:tav>
                                        <p:tav tm="100000">
                                          <p:val>
                                            <p:strVal val="#ppt_w"/>
                                          </p:val>
                                        </p:tav>
                                      </p:tavLst>
                                    </p:anim>
                                    <p:anim calcmode="lin" valueType="num">
                                      <p:cBhvr>
                                        <p:cTn id="29" dur="500" fill="hold"/>
                                        <p:tgtEl>
                                          <p:spTgt spid="133122"/>
                                        </p:tgtEl>
                                        <p:attrNameLst>
                                          <p:attrName>ppt_h</p:attrName>
                                        </p:attrNameLst>
                                      </p:cBhvr>
                                      <p:tavLst>
                                        <p:tav tm="0">
                                          <p:val>
                                            <p:fltVal val="0"/>
                                          </p:val>
                                        </p:tav>
                                        <p:tav tm="100000">
                                          <p:val>
                                            <p:strVal val="#ppt_h"/>
                                          </p:val>
                                        </p:tav>
                                      </p:tavLst>
                                    </p:anim>
                                    <p:animEffect transition="in" filter="fade">
                                      <p:cBhvr>
                                        <p:cTn id="30" dur="500"/>
                                        <p:tgtEl>
                                          <p:spTgt spid="13312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4">
                                            <p:txEl>
                                              <p:pRg st="1" end="1"/>
                                            </p:txEl>
                                          </p:spTgt>
                                        </p:tgtEl>
                                        <p:attrNameLst>
                                          <p:attrName>style.visibility</p:attrName>
                                        </p:attrNameLst>
                                      </p:cBhvr>
                                      <p:to>
                                        <p:strVal val="visible"/>
                                      </p:to>
                                    </p:set>
                                    <p:animEffect transition="in" filter="wipe(left)">
                                      <p:cBhvr>
                                        <p:cTn id="35" dur="1000"/>
                                        <p:tgtEl>
                                          <p:spTgt spid="54">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54">
                                            <p:txEl>
                                              <p:pRg st="2" end="2"/>
                                            </p:txEl>
                                          </p:spTgt>
                                        </p:tgtEl>
                                        <p:attrNameLst>
                                          <p:attrName>style.visibility</p:attrName>
                                        </p:attrNameLst>
                                      </p:cBhvr>
                                      <p:to>
                                        <p:strVal val="visible"/>
                                      </p:to>
                                    </p:set>
                                    <p:animEffect transition="in" filter="wipe(left)">
                                      <p:cBhvr>
                                        <p:cTn id="40" dur="1000"/>
                                        <p:tgtEl>
                                          <p:spTgt spid="54">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54">
                                            <p:txEl>
                                              <p:pRg st="3" end="3"/>
                                            </p:txEl>
                                          </p:spTgt>
                                        </p:tgtEl>
                                        <p:attrNameLst>
                                          <p:attrName>style.visibility</p:attrName>
                                        </p:attrNameLst>
                                      </p:cBhvr>
                                      <p:to>
                                        <p:strVal val="visible"/>
                                      </p:to>
                                    </p:set>
                                    <p:animEffect transition="in" filter="wipe(left)">
                                      <p:cBhvr>
                                        <p:cTn id="45" dur="1000"/>
                                        <p:tgtEl>
                                          <p:spTgt spid="54">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Effect transition="in" filter="wipe(left)">
                                      <p:cBhvr>
                                        <p:cTn id="50" dur="1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9" grpId="0" animBg="1"/>
      <p:bldP spid="19"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6" descr="https://cdn.wallpapersafari.com/59/29/rPu1bn.png"/>
          <p:cNvPicPr>
            <a:picLocks noChangeAspect="1" noChangeArrowheads="1"/>
          </p:cNvPicPr>
          <p:nvPr/>
        </p:nvPicPr>
        <p:blipFill>
          <a:blip r:embed="rId3"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33400"/>
            <a:ext cx="5029200" cy="4708981"/>
          </a:xfrm>
          <a:prstGeom prst="rect">
            <a:avLst/>
          </a:prstGeom>
          <a:solidFill>
            <a:schemeClr val="tx2">
              <a:lumMod val="20000"/>
              <a:lumOff val="80000"/>
            </a:schemeClr>
          </a:solidFill>
        </p:spPr>
        <p:txBody>
          <a:bodyPr wrap="square">
            <a:spAutoFit/>
          </a:bodyPr>
          <a:lstStyle/>
          <a:p>
            <a:pPr marL="171450" indent="-171450">
              <a:spcAft>
                <a:spcPts val="800"/>
              </a:spcAft>
              <a:buFont typeface="Arial" pitchFamily="34" charset="0"/>
              <a:buChar char="•"/>
            </a:pPr>
            <a:r>
              <a:rPr lang="en-US" sz="2800" dirty="0">
                <a:solidFill>
                  <a:srgbClr val="FF0000"/>
                </a:solidFill>
                <a:effectLst>
                  <a:outerShdw blurRad="38100" dist="38100" dir="2700000" algn="tl">
                    <a:srgbClr val="000000"/>
                  </a:outerShdw>
                </a:effectLst>
              </a:rPr>
              <a:t>Abenakis trade with English</a:t>
            </a:r>
            <a:r>
              <a:rPr lang="en-US" sz="2800" dirty="0"/>
              <a:t>, who are situated closer to them than are the French </a:t>
            </a:r>
          </a:p>
          <a:p>
            <a:pPr marL="171450" indent="-171450">
              <a:spcAft>
                <a:spcPts val="800"/>
              </a:spcAft>
              <a:buFont typeface="Arial" pitchFamily="34" charset="0"/>
              <a:buChar char="•"/>
            </a:pPr>
            <a:r>
              <a:rPr lang="en-US" sz="2800" dirty="0"/>
              <a:t>But </a:t>
            </a:r>
            <a:r>
              <a:rPr lang="en-US" sz="2800" dirty="0">
                <a:solidFill>
                  <a:srgbClr val="FF0000"/>
                </a:solidFill>
                <a:effectLst>
                  <a:outerShdw blurRad="38100" dist="38100" dir="2700000" algn="tl">
                    <a:srgbClr val="000000"/>
                  </a:outerShdw>
                </a:effectLst>
              </a:rPr>
              <a:t>Abenakis remain attached to the French </a:t>
            </a:r>
            <a:r>
              <a:rPr lang="en-US" sz="2800" dirty="0"/>
              <a:t>through their </a:t>
            </a:r>
            <a:r>
              <a:rPr lang="en-US" sz="2800" dirty="0">
                <a:solidFill>
                  <a:srgbClr val="FF0000"/>
                </a:solidFill>
                <a:effectLst>
                  <a:outerShdw blurRad="38100" dist="38100" dir="2700000" algn="tl">
                    <a:srgbClr val="000000"/>
                  </a:outerShdw>
                </a:effectLst>
              </a:rPr>
              <a:t>Catholic religious </a:t>
            </a:r>
            <a:r>
              <a:rPr lang="en-US" sz="2800" dirty="0"/>
              <a:t>bonds </a:t>
            </a:r>
          </a:p>
          <a:p>
            <a:pPr marL="171450" indent="-171450">
              <a:spcAft>
                <a:spcPts val="800"/>
              </a:spcAft>
              <a:buFont typeface="Arial" pitchFamily="34" charset="0"/>
              <a:buChar char="•"/>
            </a:pPr>
            <a:r>
              <a:rPr lang="en-US" sz="2800" dirty="0">
                <a:solidFill>
                  <a:srgbClr val="FF0000"/>
                </a:solidFill>
                <a:effectLst>
                  <a:outerShdw blurRad="38100" dist="38100" dir="2700000" algn="tl">
                    <a:srgbClr val="000000"/>
                  </a:outerShdw>
                </a:effectLst>
              </a:rPr>
              <a:t>War</a:t>
            </a:r>
            <a:r>
              <a:rPr lang="en-US" sz="2800" dirty="0"/>
              <a:t> of the Spanish Succession breaks out in </a:t>
            </a:r>
            <a:r>
              <a:rPr lang="en-US" sz="2800" dirty="0">
                <a:solidFill>
                  <a:srgbClr val="FF0000"/>
                </a:solidFill>
                <a:effectLst>
                  <a:outerShdw blurRad="38100" dist="38100" dir="2700000" algn="tl">
                    <a:srgbClr val="000000"/>
                  </a:outerShdw>
                </a:effectLst>
              </a:rPr>
              <a:t>Europe</a:t>
            </a:r>
            <a:r>
              <a:rPr lang="en-US" sz="2800" dirty="0"/>
              <a:t> and </a:t>
            </a:r>
            <a:r>
              <a:rPr lang="en-US" sz="2800" dirty="0">
                <a:solidFill>
                  <a:srgbClr val="FF0000"/>
                </a:solidFill>
                <a:effectLst>
                  <a:outerShdw blurRad="38100" dist="38100" dir="2700000" algn="tl">
                    <a:srgbClr val="000000"/>
                  </a:outerShdw>
                </a:effectLst>
              </a:rPr>
              <a:t>spreads</a:t>
            </a:r>
            <a:r>
              <a:rPr lang="en-US" sz="2800" dirty="0"/>
              <a:t> </a:t>
            </a:r>
            <a:r>
              <a:rPr lang="en-US" sz="2800" dirty="0">
                <a:solidFill>
                  <a:srgbClr val="FF0000"/>
                </a:solidFill>
                <a:effectLst>
                  <a:outerShdw blurRad="38100" dist="38100" dir="2700000" algn="tl">
                    <a:srgbClr val="000000"/>
                  </a:outerShdw>
                </a:effectLst>
              </a:rPr>
              <a:t>to Acadia </a:t>
            </a:r>
          </a:p>
          <a:p>
            <a:pPr marL="171450" indent="-171450">
              <a:spcAft>
                <a:spcPts val="800"/>
              </a:spcAft>
              <a:buFont typeface="Arial" pitchFamily="34" charset="0"/>
              <a:buChar char="•"/>
            </a:pPr>
            <a:r>
              <a:rPr lang="en-US" sz="2800" dirty="0">
                <a:solidFill>
                  <a:srgbClr val="FF0000"/>
                </a:solidFill>
                <a:effectLst>
                  <a:outerShdw blurRad="38100" dist="38100" dir="2700000" algn="tl">
                    <a:srgbClr val="000000"/>
                  </a:outerShdw>
                </a:effectLst>
              </a:rPr>
              <a:t>Governor of Boston </a:t>
            </a:r>
            <a:r>
              <a:rPr lang="en-US" sz="2800" dirty="0"/>
              <a:t>calls the</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ET=106YRS</a:t>
            </a:r>
          </a:p>
        </p:txBody>
      </p:sp>
      <p:pic>
        <p:nvPicPr>
          <p:cNvPr id="33" name="Picture 6" descr="https://cdn.wallpapersafari.com/59/29/rPu1bn.png"/>
          <p:cNvPicPr>
            <a:picLocks noChangeAspect="1" noChangeArrowheads="1"/>
          </p:cNvPicPr>
          <p:nvPr/>
        </p:nvPicPr>
        <p:blipFill>
          <a:blip r:embed="rId3"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3"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7" name="Rectangle 16"/>
          <p:cNvSpPr/>
          <p:nvPr/>
        </p:nvSpPr>
        <p:spPr>
          <a:xfrm>
            <a:off x="0" y="5105400"/>
            <a:ext cx="9144000" cy="1487587"/>
          </a:xfrm>
          <a:prstGeom prst="rect">
            <a:avLst/>
          </a:prstGeom>
          <a:noFill/>
        </p:spPr>
        <p:txBody>
          <a:bodyPr wrap="square">
            <a:spAutoFit/>
          </a:bodyPr>
          <a:lstStyle/>
          <a:p>
            <a:pPr marL="171450" indent="-171450">
              <a:spcAft>
                <a:spcPts val="800"/>
              </a:spcAft>
            </a:pPr>
            <a:r>
              <a:rPr lang="en-US" sz="2800" dirty="0"/>
              <a:t>	Abenakis together at Casco Bay in 1703 and </a:t>
            </a:r>
            <a:r>
              <a:rPr lang="en-US" sz="2800" dirty="0">
                <a:solidFill>
                  <a:srgbClr val="FF0000"/>
                </a:solidFill>
                <a:effectLst>
                  <a:outerShdw blurRad="38100" dist="38100" dir="2700000" algn="tl">
                    <a:srgbClr val="000000"/>
                  </a:outerShdw>
                </a:effectLst>
              </a:rPr>
              <a:t>proposes to them that they remain neutral in this conflict</a:t>
            </a:r>
          </a:p>
          <a:p>
            <a:pPr marL="171450" indent="-171450">
              <a:spcAft>
                <a:spcPts val="800"/>
              </a:spcAft>
              <a:buFont typeface="Arial" pitchFamily="34" charset="0"/>
              <a:buChar char="•"/>
            </a:pPr>
            <a:r>
              <a:rPr lang="en-US" sz="2800" dirty="0">
                <a:solidFill>
                  <a:srgbClr val="FF0000"/>
                </a:solidFill>
                <a:effectLst>
                  <a:outerShdw blurRad="38100" dist="38100" dir="2700000" algn="tl">
                    <a:srgbClr val="000000"/>
                  </a:outerShdw>
                </a:effectLst>
              </a:rPr>
              <a:t>Fr. </a:t>
            </a:r>
            <a:r>
              <a:rPr lang="en-US" sz="2800" dirty="0" err="1">
                <a:solidFill>
                  <a:srgbClr val="FF0000"/>
                </a:solidFill>
                <a:effectLst>
                  <a:outerShdw blurRad="38100" dist="38100" dir="2700000" algn="tl">
                    <a:srgbClr val="000000"/>
                  </a:outerShdw>
                </a:effectLst>
              </a:rPr>
              <a:t>Rale</a:t>
            </a:r>
            <a:r>
              <a:rPr lang="en-US" sz="2800" dirty="0">
                <a:solidFill>
                  <a:srgbClr val="FF0000"/>
                </a:solidFill>
                <a:effectLst>
                  <a:outerShdw blurRad="38100" dist="38100" dir="2700000" algn="tl">
                    <a:srgbClr val="000000"/>
                  </a:outerShdw>
                </a:effectLst>
              </a:rPr>
              <a:t> </a:t>
            </a:r>
            <a:r>
              <a:rPr lang="en-US" sz="2800" dirty="0"/>
              <a:t>said “I will give them only </a:t>
            </a:r>
            <a:r>
              <a:rPr lang="en-US" sz="2800" dirty="0">
                <a:solidFill>
                  <a:srgbClr val="FF0000"/>
                </a:solidFill>
                <a:effectLst>
                  <a:outerShdw blurRad="38100" dist="38100" dir="2700000" algn="tl">
                    <a:srgbClr val="000000"/>
                  </a:outerShdw>
                </a:effectLst>
              </a:rPr>
              <a:t>exhortations to peace</a:t>
            </a:r>
            <a:r>
              <a:rPr lang="en-US" sz="2800" dirty="0"/>
              <a:t>”</a:t>
            </a:r>
          </a:p>
        </p:txBody>
      </p:sp>
      <p:sp>
        <p:nvSpPr>
          <p:cNvPr id="20" name="Title 19"/>
          <p:cNvSpPr>
            <a:spLocks noGrp="1"/>
          </p:cNvSpPr>
          <p:nvPr>
            <p:ph type="title"/>
          </p:nvPr>
        </p:nvSpPr>
        <p:spPr/>
        <p:txBody>
          <a:bodyPr>
            <a:normAutofit fontScale="90000"/>
          </a:bodyPr>
          <a:lstStyle/>
          <a:p>
            <a:endParaRPr lang="en-US"/>
          </a:p>
        </p:txBody>
      </p:sp>
      <p:sp>
        <p:nvSpPr>
          <p:cNvPr id="25" name="Title 1"/>
          <p:cNvSpPr txBox="1">
            <a:spLocks/>
          </p:cNvSpPr>
          <p:nvPr/>
        </p:nvSpPr>
        <p:spPr>
          <a:xfrm>
            <a:off x="0" y="0"/>
            <a:ext cx="9144000" cy="609600"/>
          </a:xfrm>
          <a:prstGeom prst="rect">
            <a:avLst/>
          </a:prstGeom>
          <a:solidFill>
            <a:srgbClr val="FFFF00"/>
          </a:solidFill>
        </p:spPr>
        <p:txBody>
          <a:bodyPr vert="horz" lIns="91440" tIns="45720" rIns="91440" bIns="45720" rtlCol="0" anchor="ctr">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all" spc="0" normalizeH="0" baseline="0" noProof="0" dirty="0">
                <a:ln>
                  <a:noFill/>
                </a:ln>
                <a:solidFill>
                  <a:schemeClr val="tx1"/>
                </a:solidFill>
                <a:effectLst/>
                <a:uLnTx/>
                <a:uFillTx/>
                <a:latin typeface="+mj-lt"/>
                <a:ea typeface="+mj-ea"/>
                <a:cs typeface="+mj-cs"/>
              </a:rPr>
              <a:t>MILITARY</a:t>
            </a:r>
            <a:r>
              <a:rPr kumimoji="0" lang="en-US" sz="3600" b="1" i="0" u="none" strike="noStrike" kern="1200" cap="all" spc="0" normalizeH="0" noProof="0" dirty="0">
                <a:ln>
                  <a:noFill/>
                </a:ln>
                <a:solidFill>
                  <a:schemeClr val="tx1"/>
                </a:solidFill>
                <a:effectLst/>
                <a:uLnTx/>
                <a:uFillTx/>
                <a:latin typeface="+mj-lt"/>
                <a:ea typeface="+mj-ea"/>
                <a:cs typeface="+mj-cs"/>
              </a:rPr>
              <a:t> OVERVIEW – </a:t>
            </a:r>
            <a:r>
              <a:rPr kumimoji="0" lang="en-US" sz="3600" b="1" i="0" u="none" strike="noStrike" kern="1200" cap="all" spc="0" normalizeH="0" baseline="0" noProof="0" dirty="0" err="1">
                <a:ln>
                  <a:noFill/>
                </a:ln>
                <a:solidFill>
                  <a:schemeClr val="tx1"/>
                </a:solidFill>
                <a:effectLst/>
                <a:uLnTx/>
                <a:uFillTx/>
                <a:latin typeface="+mj-lt"/>
                <a:ea typeface="+mj-ea"/>
                <a:cs typeface="+mj-cs"/>
              </a:rPr>
              <a:t>french</a:t>
            </a:r>
            <a:r>
              <a:rPr kumimoji="0" lang="en-US" sz="3600" b="1" i="0" u="none" strike="noStrike" kern="1200" cap="all" spc="0" normalizeH="0" baseline="0" noProof="0" dirty="0">
                <a:ln>
                  <a:noFill/>
                </a:ln>
                <a:solidFill>
                  <a:schemeClr val="tx1"/>
                </a:solidFill>
                <a:effectLst/>
                <a:uLnTx/>
                <a:uFillTx/>
                <a:latin typeface="+mj-lt"/>
                <a:ea typeface="+mj-ea"/>
                <a:cs typeface="+mj-cs"/>
              </a:rPr>
              <a:t> priest leadership</a:t>
            </a:r>
            <a:endParaRPr kumimoji="0" lang="en-US" sz="3600" b="0" i="0" u="none" strike="noStrike" kern="1200" cap="all" spc="0" normalizeH="0" baseline="0" noProof="0" dirty="0">
              <a:ln>
                <a:noFill/>
              </a:ln>
              <a:solidFill>
                <a:schemeClr val="tx1"/>
              </a:solidFill>
              <a:effectLst/>
              <a:uLnTx/>
              <a:uFillTx/>
              <a:latin typeface="+mj-lt"/>
              <a:ea typeface="+mj-ea"/>
              <a:cs typeface="+mj-cs"/>
            </a:endParaRPr>
          </a:p>
        </p:txBody>
      </p:sp>
      <p:grpSp>
        <p:nvGrpSpPr>
          <p:cNvPr id="26" name="Group 25"/>
          <p:cNvGrpSpPr/>
          <p:nvPr/>
        </p:nvGrpSpPr>
        <p:grpSpPr>
          <a:xfrm>
            <a:off x="5029200" y="630382"/>
            <a:ext cx="4114800" cy="4495800"/>
            <a:chOff x="5029200" y="609600"/>
            <a:chExt cx="4114800" cy="4495800"/>
          </a:xfrm>
        </p:grpSpPr>
        <p:pic>
          <p:nvPicPr>
            <p:cNvPr id="131077" name="Picture 5" descr="https://i.pinimg.com/originals/41/94/66/41946643b0c57c1867f9101467e4b5cb.gif"/>
            <p:cNvPicPr>
              <a:picLocks noChangeAspect="1" noChangeArrowheads="1"/>
            </p:cNvPicPr>
            <p:nvPr/>
          </p:nvPicPr>
          <p:blipFill>
            <a:blip r:embed="rId5" cstate="print"/>
            <a:srcRect t="18655" b="2730"/>
            <a:stretch>
              <a:fillRect/>
            </a:stretch>
          </p:blipFill>
          <p:spPr bwMode="auto">
            <a:xfrm>
              <a:off x="5029200" y="609600"/>
              <a:ext cx="4114800" cy="4495800"/>
            </a:xfrm>
            <a:prstGeom prst="rect">
              <a:avLst/>
            </a:prstGeom>
            <a:noFill/>
          </p:spPr>
        </p:pic>
        <p:sp>
          <p:nvSpPr>
            <p:cNvPr id="21" name="TextBox 20"/>
            <p:cNvSpPr txBox="1"/>
            <p:nvPr/>
          </p:nvSpPr>
          <p:spPr>
            <a:xfrm>
              <a:off x="7162800" y="3886200"/>
              <a:ext cx="1981200" cy="646331"/>
            </a:xfrm>
            <a:prstGeom prst="rect">
              <a:avLst/>
            </a:prstGeom>
            <a:solidFill>
              <a:schemeClr val="bg1"/>
            </a:solidFill>
          </p:spPr>
          <p:txBody>
            <a:bodyPr wrap="square" rtlCol="0">
              <a:spAutoFit/>
            </a:bodyPr>
            <a:lstStyle/>
            <a:p>
              <a:pPr algn="ctr"/>
              <a:r>
                <a:rPr lang="en-US" dirty="0"/>
                <a:t>EASTERN </a:t>
              </a:r>
              <a:r>
                <a:rPr lang="en-US" dirty="0" err="1"/>
                <a:t>ABENAKI</a:t>
              </a:r>
              <a:r>
                <a:rPr lang="en-US" dirty="0"/>
                <a:t> TERRITORY</a:t>
              </a:r>
            </a:p>
          </p:txBody>
        </p:sp>
      </p:grpSp>
      <p:grpSp>
        <p:nvGrpSpPr>
          <p:cNvPr id="35" name="Group 34"/>
          <p:cNvGrpSpPr/>
          <p:nvPr/>
        </p:nvGrpSpPr>
        <p:grpSpPr>
          <a:xfrm>
            <a:off x="5034628" y="640773"/>
            <a:ext cx="4109372" cy="4495800"/>
            <a:chOff x="5034628" y="609600"/>
            <a:chExt cx="4109372" cy="4495800"/>
          </a:xfrm>
        </p:grpSpPr>
        <p:pic>
          <p:nvPicPr>
            <p:cNvPr id="131075" name="Picture 3"/>
            <p:cNvPicPr>
              <a:picLocks noChangeAspect="1" noChangeArrowheads="1"/>
            </p:cNvPicPr>
            <p:nvPr/>
          </p:nvPicPr>
          <p:blipFill>
            <a:blip r:embed="rId6" cstate="print"/>
            <a:srcRect/>
            <a:stretch>
              <a:fillRect/>
            </a:stretch>
          </p:blipFill>
          <p:spPr bwMode="auto">
            <a:xfrm>
              <a:off x="5034628" y="609600"/>
              <a:ext cx="4109372" cy="4495800"/>
            </a:xfrm>
            <a:prstGeom prst="rect">
              <a:avLst/>
            </a:prstGeom>
            <a:noFill/>
            <a:ln w="9525">
              <a:solidFill>
                <a:schemeClr val="tx1"/>
              </a:solidFill>
              <a:miter lim="800000"/>
              <a:headEnd/>
              <a:tailEnd/>
            </a:ln>
          </p:spPr>
        </p:pic>
        <p:cxnSp>
          <p:nvCxnSpPr>
            <p:cNvPr id="28" name="Straight Arrow Connector 27"/>
            <p:cNvCxnSpPr/>
            <p:nvPr/>
          </p:nvCxnSpPr>
          <p:spPr>
            <a:xfrm flipH="1">
              <a:off x="5791200" y="2514600"/>
              <a:ext cx="152400" cy="609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5943600" y="2514600"/>
              <a:ext cx="1905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131074" name="Picture 2" descr="https://4.bp.blogspot.com/-cjJIMUeNItw/VCY_yj27ODI/AAAAAAAAdcw/SR4PucywKQ4/s1600/9_27_St_Vincent_de_Paul_best.jpg"/>
          <p:cNvPicPr>
            <a:picLocks noChangeAspect="1" noChangeArrowheads="1"/>
          </p:cNvPicPr>
          <p:nvPr/>
        </p:nvPicPr>
        <p:blipFill>
          <a:blip r:embed="rId7" cstate="print"/>
          <a:srcRect b="13761"/>
          <a:stretch>
            <a:fillRect/>
          </a:stretch>
        </p:blipFill>
        <p:spPr bwMode="auto">
          <a:xfrm>
            <a:off x="5029200" y="609600"/>
            <a:ext cx="4114800" cy="4495800"/>
          </a:xfrm>
          <a:prstGeom prst="rect">
            <a:avLst/>
          </a:prstGeom>
          <a:noFill/>
        </p:spPr>
      </p:pic>
      <p:sp>
        <p:nvSpPr>
          <p:cNvPr id="27" name="Slide Number Placeholder 26"/>
          <p:cNvSpPr>
            <a:spLocks noGrp="1"/>
          </p:cNvSpPr>
          <p:nvPr>
            <p:ph type="sldNum" sz="quarter" idx="12"/>
          </p:nvPr>
        </p:nvSpPr>
        <p:spPr/>
        <p:txBody>
          <a:bodyPr/>
          <a:lstStyle/>
          <a:p>
            <a:pPr>
              <a:defRPr/>
            </a:pPr>
            <a:fld id="{6D98560A-1953-4F77-869E-5D1EE0598C44}" type="slidenum">
              <a:rPr lang="en-US" smtClean="0"/>
              <a:pPr>
                <a:defRPr/>
              </a:pPr>
              <a:t>31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animEffect transition="in" filter="wipe(left)">
                                      <p:cBhvr>
                                        <p:cTn id="7" dur="1000"/>
                                        <p:tgtEl>
                                          <p:spTgt spid="54">
                                            <p:txEl>
                                              <p:pRg st="0" end="0"/>
                                            </p:txEl>
                                          </p:spTgt>
                                        </p:tgtEl>
                                      </p:cBhvr>
                                    </p:animEffect>
                                  </p:childTnLst>
                                </p:cTn>
                              </p:par>
                              <p:par>
                                <p:cTn id="8" presetID="53"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animEffect transition="in" filter="fade">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4">
                                            <p:txEl>
                                              <p:pRg st="1" end="1"/>
                                            </p:txEl>
                                          </p:spTgt>
                                        </p:tgtEl>
                                        <p:attrNameLst>
                                          <p:attrName>style.visibility</p:attrName>
                                        </p:attrNameLst>
                                      </p:cBhvr>
                                      <p:to>
                                        <p:strVal val="visible"/>
                                      </p:to>
                                    </p:set>
                                    <p:animEffect transition="in" filter="wipe(left)">
                                      <p:cBhvr>
                                        <p:cTn id="24" dur="1000"/>
                                        <p:tgtEl>
                                          <p:spTgt spid="54">
                                            <p:txEl>
                                              <p:pRg st="1" end="1"/>
                                            </p:txEl>
                                          </p:spTgt>
                                        </p:tgtEl>
                                      </p:cBhvr>
                                    </p:animEffect>
                                  </p:childTnLst>
                                </p:cTn>
                              </p:par>
                              <p:par>
                                <p:cTn id="25" presetID="53" presetClass="entr" presetSubtype="0" fill="hold" nodeType="withEffect">
                                  <p:stCondLst>
                                    <p:cond delay="0"/>
                                  </p:stCondLst>
                                  <p:childTnLst>
                                    <p:set>
                                      <p:cBhvr>
                                        <p:cTn id="26" dur="1" fill="hold">
                                          <p:stCondLst>
                                            <p:cond delay="0"/>
                                          </p:stCondLst>
                                        </p:cTn>
                                        <p:tgtEl>
                                          <p:spTgt spid="131074"/>
                                        </p:tgtEl>
                                        <p:attrNameLst>
                                          <p:attrName>style.visibility</p:attrName>
                                        </p:attrNameLst>
                                      </p:cBhvr>
                                      <p:to>
                                        <p:strVal val="visible"/>
                                      </p:to>
                                    </p:set>
                                    <p:anim calcmode="lin" valueType="num">
                                      <p:cBhvr>
                                        <p:cTn id="27" dur="500" fill="hold"/>
                                        <p:tgtEl>
                                          <p:spTgt spid="131074"/>
                                        </p:tgtEl>
                                        <p:attrNameLst>
                                          <p:attrName>ppt_w</p:attrName>
                                        </p:attrNameLst>
                                      </p:cBhvr>
                                      <p:tavLst>
                                        <p:tav tm="0">
                                          <p:val>
                                            <p:fltVal val="0"/>
                                          </p:val>
                                        </p:tav>
                                        <p:tav tm="100000">
                                          <p:val>
                                            <p:strVal val="#ppt_w"/>
                                          </p:val>
                                        </p:tav>
                                      </p:tavLst>
                                    </p:anim>
                                    <p:anim calcmode="lin" valueType="num">
                                      <p:cBhvr>
                                        <p:cTn id="28" dur="500" fill="hold"/>
                                        <p:tgtEl>
                                          <p:spTgt spid="131074"/>
                                        </p:tgtEl>
                                        <p:attrNameLst>
                                          <p:attrName>ppt_h</p:attrName>
                                        </p:attrNameLst>
                                      </p:cBhvr>
                                      <p:tavLst>
                                        <p:tav tm="0">
                                          <p:val>
                                            <p:fltVal val="0"/>
                                          </p:val>
                                        </p:tav>
                                        <p:tav tm="100000">
                                          <p:val>
                                            <p:strVal val="#ppt_h"/>
                                          </p:val>
                                        </p:tav>
                                      </p:tavLst>
                                    </p:anim>
                                    <p:animEffect transition="in" filter="fade">
                                      <p:cBhvr>
                                        <p:cTn id="29" dur="500"/>
                                        <p:tgtEl>
                                          <p:spTgt spid="13107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54">
                                            <p:txEl>
                                              <p:pRg st="2" end="2"/>
                                            </p:txEl>
                                          </p:spTgt>
                                        </p:tgtEl>
                                        <p:attrNameLst>
                                          <p:attrName>style.visibility</p:attrName>
                                        </p:attrNameLst>
                                      </p:cBhvr>
                                      <p:to>
                                        <p:strVal val="visible"/>
                                      </p:to>
                                    </p:set>
                                    <p:animEffect transition="in" filter="wipe(left)">
                                      <p:cBhvr>
                                        <p:cTn id="34" dur="1000"/>
                                        <p:tgtEl>
                                          <p:spTgt spid="5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4">
                                            <p:txEl>
                                              <p:pRg st="3" end="3"/>
                                            </p:txEl>
                                          </p:spTgt>
                                        </p:tgtEl>
                                        <p:attrNameLst>
                                          <p:attrName>style.visibility</p:attrName>
                                        </p:attrNameLst>
                                      </p:cBhvr>
                                      <p:to>
                                        <p:strVal val="visible"/>
                                      </p:to>
                                    </p:set>
                                    <p:animEffect transition="in" filter="wipe(left)">
                                      <p:cBhvr>
                                        <p:cTn id="39" dur="500"/>
                                        <p:tgtEl>
                                          <p:spTgt spid="54">
                                            <p:txEl>
                                              <p:pRg st="3" end="3"/>
                                            </p:txEl>
                                          </p:spTgt>
                                        </p:tgtEl>
                                      </p:cBhvr>
                                    </p:animEffect>
                                  </p:childTnLst>
                                </p:cTn>
                              </p:par>
                              <p:par>
                                <p:cTn id="40" presetID="22" presetClass="entr" presetSubtype="8" fill="hold" nodeType="withEffect">
                                  <p:stCondLst>
                                    <p:cond delay="0"/>
                                  </p:stCondLst>
                                  <p:childTnLst>
                                    <p:set>
                                      <p:cBhvr>
                                        <p:cTn id="41" dur="1" fill="hold">
                                          <p:stCondLst>
                                            <p:cond delay="0"/>
                                          </p:stCondLst>
                                        </p:cTn>
                                        <p:tgtEl>
                                          <p:spTgt spid="17">
                                            <p:txEl>
                                              <p:pRg st="0" end="0"/>
                                            </p:txEl>
                                          </p:spTgt>
                                        </p:tgtEl>
                                        <p:attrNameLst>
                                          <p:attrName>style.visibility</p:attrName>
                                        </p:attrNameLst>
                                      </p:cBhvr>
                                      <p:to>
                                        <p:strVal val="visible"/>
                                      </p:to>
                                    </p:set>
                                    <p:animEffect transition="in" filter="wipe(left)">
                                      <p:cBhvr>
                                        <p:cTn id="42" dur="1000"/>
                                        <p:tgtEl>
                                          <p:spTgt spid="1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7">
                                            <p:txEl>
                                              <p:pRg st="1" end="1"/>
                                            </p:txEl>
                                          </p:spTgt>
                                        </p:tgtEl>
                                        <p:attrNameLst>
                                          <p:attrName>style.visibility</p:attrName>
                                        </p:attrNameLst>
                                      </p:cBhvr>
                                      <p:to>
                                        <p:strVal val="visible"/>
                                      </p:to>
                                    </p:set>
                                    <p:animEffect transition="in" filter="wipe(left)">
                                      <p:cBhvr>
                                        <p:cTn id="47" dur="10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6" descr="https://cdn.wallpapersafari.com/59/29/rPu1bn.png"/>
          <p:cNvPicPr>
            <a:picLocks noChangeAspect="1" noChangeArrowheads="1"/>
          </p:cNvPicPr>
          <p:nvPr/>
        </p:nvPicPr>
        <p:blipFill>
          <a:blip r:embed="rId3"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33400"/>
            <a:ext cx="5029200" cy="4606389"/>
          </a:xfrm>
          <a:prstGeom prst="rect">
            <a:avLst/>
          </a:prstGeom>
          <a:solidFill>
            <a:schemeClr val="tx2">
              <a:lumMod val="20000"/>
              <a:lumOff val="80000"/>
            </a:schemeClr>
          </a:solidFill>
        </p:spPr>
        <p:txBody>
          <a:bodyPr wrap="square">
            <a:spAutoFit/>
          </a:bodyPr>
          <a:lstStyle/>
          <a:p>
            <a:pPr marL="171450" indent="-171450">
              <a:spcAft>
                <a:spcPts val="800"/>
              </a:spcAft>
              <a:buFont typeface="Arial" pitchFamily="34" charset="0"/>
              <a:buChar char="•"/>
            </a:pPr>
            <a:r>
              <a:rPr lang="en-US" sz="2800" dirty="0">
                <a:solidFill>
                  <a:srgbClr val="FF0000"/>
                </a:solidFill>
                <a:effectLst>
                  <a:outerShdw blurRad="38100" dist="38100" dir="2700000" algn="tl">
                    <a:srgbClr val="000000"/>
                  </a:outerShdw>
                </a:effectLst>
              </a:rPr>
              <a:t>New England Colonists continue to settle in </a:t>
            </a:r>
            <a:r>
              <a:rPr lang="en-US" sz="2800" dirty="0" err="1">
                <a:solidFill>
                  <a:srgbClr val="FF0000"/>
                </a:solidFill>
                <a:effectLst>
                  <a:outerShdw blurRad="38100" dist="38100" dir="2700000" algn="tl">
                    <a:srgbClr val="000000"/>
                  </a:outerShdw>
                </a:effectLst>
              </a:rPr>
              <a:t>Wabanaki</a:t>
            </a:r>
            <a:r>
              <a:rPr lang="en-US" sz="2800" dirty="0">
                <a:solidFill>
                  <a:srgbClr val="FF0000"/>
                </a:solidFill>
                <a:effectLst>
                  <a:outerShdw blurRad="38100" dist="38100" dir="2700000" algn="tl">
                    <a:srgbClr val="000000"/>
                  </a:outerShdw>
                </a:effectLst>
              </a:rPr>
              <a:t> lands </a:t>
            </a:r>
            <a:r>
              <a:rPr lang="en-US" sz="2800" dirty="0"/>
              <a:t>east of the Kennebec River, and the </a:t>
            </a:r>
            <a:r>
              <a:rPr lang="en-US" sz="2800" dirty="0" err="1">
                <a:solidFill>
                  <a:srgbClr val="FF0000"/>
                </a:solidFill>
                <a:effectLst>
                  <a:outerShdw blurRad="38100" dist="38100" dir="2700000" algn="tl">
                    <a:srgbClr val="000000"/>
                  </a:outerShdw>
                </a:effectLst>
              </a:rPr>
              <a:t>Wabanakis</a:t>
            </a:r>
            <a:r>
              <a:rPr lang="en-US" sz="2800" dirty="0">
                <a:solidFill>
                  <a:srgbClr val="FF0000"/>
                </a:solidFill>
                <a:effectLst>
                  <a:outerShdw blurRad="38100" dist="38100" dir="2700000" algn="tl">
                    <a:srgbClr val="000000"/>
                  </a:outerShdw>
                </a:effectLst>
              </a:rPr>
              <a:t> respond by stealing livestock</a:t>
            </a:r>
          </a:p>
          <a:p>
            <a:pPr marL="171450" indent="-171450">
              <a:spcAft>
                <a:spcPts val="800"/>
              </a:spcAft>
              <a:buFont typeface="Arial" pitchFamily="34" charset="0"/>
              <a:buChar char="•"/>
            </a:pPr>
            <a:r>
              <a:rPr lang="en-US" sz="2800" dirty="0"/>
              <a:t>This </a:t>
            </a:r>
            <a:r>
              <a:rPr lang="en-US" sz="2800" dirty="0">
                <a:solidFill>
                  <a:srgbClr val="FF0000"/>
                </a:solidFill>
                <a:effectLst>
                  <a:outerShdw blurRad="38100" dist="38100" dir="2700000" algn="tl">
                    <a:srgbClr val="000000"/>
                  </a:outerShdw>
                </a:effectLst>
              </a:rPr>
              <a:t>leads to an undeclared war</a:t>
            </a:r>
            <a:r>
              <a:rPr lang="en-US" sz="2800" dirty="0"/>
              <a:t> (</a:t>
            </a:r>
            <a:r>
              <a:rPr lang="en-US" sz="2800" dirty="0">
                <a:solidFill>
                  <a:srgbClr val="FF0000"/>
                </a:solidFill>
                <a:effectLst>
                  <a:outerShdw blurRad="38100" dist="38100" dir="2700000" algn="tl">
                    <a:srgbClr val="000000"/>
                  </a:outerShdw>
                </a:effectLst>
              </a:rPr>
              <a:t>Father Rale’s War </a:t>
            </a:r>
            <a:r>
              <a:rPr lang="en-US" sz="2800" dirty="0"/>
              <a:t>as it became known)</a:t>
            </a:r>
          </a:p>
          <a:p>
            <a:pPr marL="171450" indent="-171450">
              <a:spcAft>
                <a:spcPts val="800"/>
              </a:spcAft>
              <a:buFont typeface="Arial" pitchFamily="34" charset="0"/>
              <a:buChar char="•"/>
            </a:pPr>
            <a:r>
              <a:rPr lang="en-US" sz="2800" dirty="0">
                <a:solidFill>
                  <a:srgbClr val="FF0000"/>
                </a:solidFill>
                <a:effectLst>
                  <a:outerShdw blurRad="38100" dist="38100" dir="2700000" algn="tl">
                    <a:srgbClr val="000000"/>
                  </a:outerShdw>
                </a:effectLst>
              </a:rPr>
              <a:t>British Gov. </a:t>
            </a:r>
            <a:r>
              <a:rPr lang="en-US" sz="2800" dirty="0"/>
              <a:t>of Maine &amp; Vermont claim </a:t>
            </a:r>
            <a:r>
              <a:rPr lang="en-US" sz="2800" dirty="0">
                <a:solidFill>
                  <a:srgbClr val="FF0000"/>
                </a:solidFill>
                <a:effectLst>
                  <a:outerShdw blurRad="38100" dist="38100" dir="2700000" algn="tl">
                    <a:srgbClr val="000000"/>
                  </a:outerShdw>
                </a:effectLst>
              </a:rPr>
              <a:t>Fr. </a:t>
            </a:r>
            <a:r>
              <a:rPr lang="en-US" sz="2800" dirty="0" err="1">
                <a:solidFill>
                  <a:srgbClr val="FF0000"/>
                </a:solidFill>
                <a:effectLst>
                  <a:outerShdw blurRad="38100" dist="38100" dir="2700000" algn="tl">
                    <a:srgbClr val="000000"/>
                  </a:outerShdw>
                </a:effectLst>
              </a:rPr>
              <a:t>Rale</a:t>
            </a:r>
            <a:r>
              <a:rPr lang="en-US" sz="2800" dirty="0">
                <a:solidFill>
                  <a:srgbClr val="FF0000"/>
                </a:solidFill>
                <a:effectLst>
                  <a:outerShdw blurRad="38100" dist="38100" dir="2700000" algn="tl">
                    <a:srgbClr val="000000"/>
                  </a:outerShdw>
                </a:effectLst>
              </a:rPr>
              <a:t> </a:t>
            </a:r>
            <a:r>
              <a:rPr lang="en-US" sz="2800" dirty="0"/>
              <a:t>was </a:t>
            </a:r>
            <a:endParaRPr lang="en-US" sz="2800" dirty="0">
              <a:solidFill>
                <a:srgbClr val="FF0000"/>
              </a:solidFill>
              <a:effectLst>
                <a:outerShdw blurRad="38100" dist="38100" dir="2700000" algn="tl">
                  <a:srgbClr val="000000"/>
                </a:outerShdw>
              </a:effectLst>
            </a:endParaRP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ET=106YRS</a:t>
            </a:r>
          </a:p>
        </p:txBody>
      </p:sp>
      <p:pic>
        <p:nvPicPr>
          <p:cNvPr id="33" name="Picture 6" descr="https://cdn.wallpapersafari.com/59/29/rPu1bn.png"/>
          <p:cNvPicPr>
            <a:picLocks noChangeAspect="1" noChangeArrowheads="1"/>
          </p:cNvPicPr>
          <p:nvPr/>
        </p:nvPicPr>
        <p:blipFill>
          <a:blip r:embed="rId3"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3"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7" name="Rectangle 16"/>
          <p:cNvSpPr/>
          <p:nvPr/>
        </p:nvSpPr>
        <p:spPr>
          <a:xfrm>
            <a:off x="0" y="5042118"/>
            <a:ext cx="9144000" cy="1487587"/>
          </a:xfrm>
          <a:prstGeom prst="rect">
            <a:avLst/>
          </a:prstGeom>
          <a:noFill/>
        </p:spPr>
        <p:txBody>
          <a:bodyPr wrap="square">
            <a:spAutoFit/>
          </a:bodyPr>
          <a:lstStyle/>
          <a:p>
            <a:pPr marL="171450" indent="-171450">
              <a:spcAft>
                <a:spcPts val="800"/>
              </a:spcAft>
            </a:pPr>
            <a:r>
              <a:rPr lang="en-US" sz="2800" dirty="0">
                <a:solidFill>
                  <a:srgbClr val="FF0000"/>
                </a:solidFill>
                <a:effectLst>
                  <a:outerShdw blurRad="38100" dist="38100" dir="2700000" algn="tl">
                    <a:srgbClr val="000000"/>
                  </a:outerShdw>
                </a:effectLst>
              </a:rPr>
              <a:t>	behind the </a:t>
            </a:r>
            <a:r>
              <a:rPr lang="en-US" sz="2800" dirty="0" err="1">
                <a:solidFill>
                  <a:srgbClr val="FF0000"/>
                </a:solidFill>
                <a:effectLst>
                  <a:outerShdw blurRad="38100" dist="38100" dir="2700000" algn="tl">
                    <a:srgbClr val="000000"/>
                  </a:outerShdw>
                </a:effectLst>
              </a:rPr>
              <a:t>Wabanakis</a:t>
            </a:r>
            <a:r>
              <a:rPr lang="en-US" sz="2800" dirty="0">
                <a:solidFill>
                  <a:srgbClr val="FF0000"/>
                </a:solidFill>
                <a:effectLst>
                  <a:outerShdw blurRad="38100" dist="38100" dir="2700000" algn="tl">
                    <a:srgbClr val="000000"/>
                  </a:outerShdw>
                </a:effectLst>
              </a:rPr>
              <a:t> attacks</a:t>
            </a:r>
          </a:p>
          <a:p>
            <a:pPr marL="171450" indent="-171450">
              <a:spcAft>
                <a:spcPts val="800"/>
              </a:spcAft>
              <a:buFont typeface="Arial" pitchFamily="34" charset="0"/>
              <a:buChar char="•"/>
            </a:pPr>
            <a:r>
              <a:rPr lang="en-US" sz="2800" dirty="0"/>
              <a:t>Gov </a:t>
            </a:r>
            <a:r>
              <a:rPr lang="en-US" sz="2800" dirty="0">
                <a:solidFill>
                  <a:srgbClr val="FF0000"/>
                </a:solidFill>
                <a:effectLst>
                  <a:outerShdw blurRad="38100" dist="38100" dir="2700000" algn="tl">
                    <a:srgbClr val="000000"/>
                  </a:outerShdw>
                </a:effectLst>
              </a:rPr>
              <a:t>sends 300 troops </a:t>
            </a:r>
            <a:r>
              <a:rPr lang="en-US" sz="2800" dirty="0"/>
              <a:t>to the </a:t>
            </a:r>
            <a:r>
              <a:rPr lang="en-US" sz="2800" dirty="0" err="1"/>
              <a:t>Abenaki</a:t>
            </a:r>
            <a:r>
              <a:rPr lang="en-US" sz="2800" dirty="0"/>
              <a:t> mission to </a:t>
            </a:r>
            <a:r>
              <a:rPr lang="en-US" sz="2800" dirty="0">
                <a:solidFill>
                  <a:srgbClr val="FF0000"/>
                </a:solidFill>
                <a:effectLst>
                  <a:outerShdw blurRad="38100" dist="38100" dir="2700000" algn="tl">
                    <a:srgbClr val="000000"/>
                  </a:outerShdw>
                </a:effectLst>
              </a:rPr>
              <a:t>capture     Fr. </a:t>
            </a:r>
            <a:r>
              <a:rPr lang="en-US" sz="2800" dirty="0" err="1">
                <a:solidFill>
                  <a:srgbClr val="FF0000"/>
                </a:solidFill>
                <a:effectLst>
                  <a:outerShdw blurRad="38100" dist="38100" dir="2700000" algn="tl">
                    <a:srgbClr val="000000"/>
                  </a:outerShdw>
                </a:effectLst>
              </a:rPr>
              <a:t>Rale</a:t>
            </a:r>
            <a:r>
              <a:rPr lang="en-US" sz="2800" dirty="0"/>
              <a:t>. During the war, </a:t>
            </a:r>
            <a:r>
              <a:rPr lang="en-US" sz="2800" dirty="0">
                <a:solidFill>
                  <a:srgbClr val="FF0000"/>
                </a:solidFill>
                <a:effectLst>
                  <a:outerShdw blurRad="38100" dist="38100" dir="2700000" algn="tl">
                    <a:srgbClr val="000000"/>
                  </a:outerShdw>
                </a:effectLst>
              </a:rPr>
              <a:t>Father </a:t>
            </a:r>
            <a:r>
              <a:rPr lang="en-US" sz="2800" dirty="0" err="1">
                <a:solidFill>
                  <a:srgbClr val="FF0000"/>
                </a:solidFill>
                <a:effectLst>
                  <a:outerShdw blurRad="38100" dist="38100" dir="2700000" algn="tl">
                    <a:srgbClr val="000000"/>
                  </a:outerShdw>
                </a:effectLst>
              </a:rPr>
              <a:t>Rale</a:t>
            </a:r>
            <a:r>
              <a:rPr lang="en-US" sz="2800" dirty="0">
                <a:solidFill>
                  <a:srgbClr val="FF0000"/>
                </a:solidFill>
                <a:effectLst>
                  <a:outerShdw blurRad="38100" dist="38100" dir="2700000" algn="tl">
                    <a:srgbClr val="000000"/>
                  </a:outerShdw>
                </a:effectLst>
              </a:rPr>
              <a:t> is killed </a:t>
            </a:r>
            <a:r>
              <a:rPr lang="en-US" sz="2800" dirty="0"/>
              <a:t>by the British</a:t>
            </a:r>
          </a:p>
        </p:txBody>
      </p:sp>
      <p:sp>
        <p:nvSpPr>
          <p:cNvPr id="20" name="Title 19"/>
          <p:cNvSpPr>
            <a:spLocks noGrp="1"/>
          </p:cNvSpPr>
          <p:nvPr>
            <p:ph type="title"/>
          </p:nvPr>
        </p:nvSpPr>
        <p:spPr/>
        <p:txBody>
          <a:bodyPr>
            <a:normAutofit fontScale="90000"/>
          </a:bodyPr>
          <a:lstStyle/>
          <a:p>
            <a:endParaRPr lang="en-US"/>
          </a:p>
        </p:txBody>
      </p:sp>
      <p:sp>
        <p:nvSpPr>
          <p:cNvPr id="25" name="Title 1"/>
          <p:cNvSpPr txBox="1">
            <a:spLocks/>
          </p:cNvSpPr>
          <p:nvPr/>
        </p:nvSpPr>
        <p:spPr>
          <a:xfrm>
            <a:off x="0" y="0"/>
            <a:ext cx="9144000" cy="609600"/>
          </a:xfrm>
          <a:prstGeom prst="rect">
            <a:avLst/>
          </a:prstGeom>
          <a:solidFill>
            <a:srgbClr val="FFFF00"/>
          </a:solidFill>
        </p:spPr>
        <p:txBody>
          <a:bodyPr vert="horz" lIns="91440" tIns="45720" rIns="91440" bIns="45720" rtlCol="0" anchor="ctr">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all" spc="0" normalizeH="0" baseline="0" noProof="0" dirty="0">
                <a:ln>
                  <a:noFill/>
                </a:ln>
                <a:solidFill>
                  <a:schemeClr val="tx1"/>
                </a:solidFill>
                <a:effectLst/>
                <a:uLnTx/>
                <a:uFillTx/>
                <a:latin typeface="+mj-lt"/>
                <a:ea typeface="+mj-ea"/>
                <a:cs typeface="+mj-cs"/>
              </a:rPr>
              <a:t>MILITARY</a:t>
            </a:r>
            <a:r>
              <a:rPr kumimoji="0" lang="en-US" sz="3600" b="1" i="0" u="none" strike="noStrike" kern="1200" cap="all" spc="0" normalizeH="0" noProof="0" dirty="0">
                <a:ln>
                  <a:noFill/>
                </a:ln>
                <a:solidFill>
                  <a:schemeClr val="tx1"/>
                </a:solidFill>
                <a:effectLst/>
                <a:uLnTx/>
                <a:uFillTx/>
                <a:latin typeface="+mj-lt"/>
                <a:ea typeface="+mj-ea"/>
                <a:cs typeface="+mj-cs"/>
              </a:rPr>
              <a:t> OVERVIEW – </a:t>
            </a:r>
            <a:r>
              <a:rPr kumimoji="0" lang="en-US" sz="3600" b="1" i="0" u="none" strike="noStrike" kern="1200" cap="all" spc="0" normalizeH="0" baseline="0" noProof="0" dirty="0" err="1">
                <a:ln>
                  <a:noFill/>
                </a:ln>
                <a:solidFill>
                  <a:schemeClr val="tx1"/>
                </a:solidFill>
                <a:effectLst/>
                <a:uLnTx/>
                <a:uFillTx/>
                <a:latin typeface="+mj-lt"/>
                <a:ea typeface="+mj-ea"/>
                <a:cs typeface="+mj-cs"/>
              </a:rPr>
              <a:t>french</a:t>
            </a:r>
            <a:r>
              <a:rPr kumimoji="0" lang="en-US" sz="3600" b="1" i="0" u="none" strike="noStrike" kern="1200" cap="all" spc="0" normalizeH="0" baseline="0" noProof="0" dirty="0">
                <a:ln>
                  <a:noFill/>
                </a:ln>
                <a:solidFill>
                  <a:schemeClr val="tx1"/>
                </a:solidFill>
                <a:effectLst/>
                <a:uLnTx/>
                <a:uFillTx/>
                <a:latin typeface="+mj-lt"/>
                <a:ea typeface="+mj-ea"/>
                <a:cs typeface="+mj-cs"/>
              </a:rPr>
              <a:t> priest leadership</a:t>
            </a:r>
            <a:endParaRPr kumimoji="0" lang="en-US" sz="3600" b="0" i="0" u="none" strike="noStrike" kern="1200" cap="all" spc="0" normalizeH="0" baseline="0" noProof="0" dirty="0">
              <a:ln>
                <a:noFill/>
              </a:ln>
              <a:solidFill>
                <a:schemeClr val="tx1"/>
              </a:solidFill>
              <a:effectLst/>
              <a:uLnTx/>
              <a:uFillTx/>
              <a:latin typeface="+mj-lt"/>
              <a:ea typeface="+mj-ea"/>
              <a:cs typeface="+mj-cs"/>
            </a:endParaRPr>
          </a:p>
        </p:txBody>
      </p:sp>
      <p:grpSp>
        <p:nvGrpSpPr>
          <p:cNvPr id="31" name="Group 30"/>
          <p:cNvGrpSpPr/>
          <p:nvPr/>
        </p:nvGrpSpPr>
        <p:grpSpPr>
          <a:xfrm>
            <a:off x="5019040" y="609600"/>
            <a:ext cx="4124960" cy="4866620"/>
            <a:chOff x="5019040" y="609600"/>
            <a:chExt cx="4124960" cy="4866620"/>
          </a:xfrm>
        </p:grpSpPr>
        <p:grpSp>
          <p:nvGrpSpPr>
            <p:cNvPr id="26" name="Group 25"/>
            <p:cNvGrpSpPr/>
            <p:nvPr/>
          </p:nvGrpSpPr>
          <p:grpSpPr>
            <a:xfrm>
              <a:off x="5029200" y="609600"/>
              <a:ext cx="4114800" cy="4857750"/>
              <a:chOff x="5029200" y="609600"/>
              <a:chExt cx="4114800" cy="4857750"/>
            </a:xfrm>
          </p:grpSpPr>
          <p:pic>
            <p:nvPicPr>
              <p:cNvPr id="129025" name="Picture 1"/>
              <p:cNvPicPr>
                <a:picLocks noChangeAspect="1" noChangeArrowheads="1"/>
              </p:cNvPicPr>
              <p:nvPr/>
            </p:nvPicPr>
            <p:blipFill>
              <a:blip r:embed="rId5" cstate="print"/>
              <a:srcRect l="7463" r="11940"/>
              <a:stretch>
                <a:fillRect/>
              </a:stretch>
            </p:blipFill>
            <p:spPr bwMode="auto">
              <a:xfrm>
                <a:off x="5029200" y="609600"/>
                <a:ext cx="4114800" cy="4857750"/>
              </a:xfrm>
              <a:prstGeom prst="rect">
                <a:avLst/>
              </a:prstGeom>
              <a:noFill/>
              <a:ln w="9525">
                <a:solidFill>
                  <a:schemeClr val="tx1"/>
                </a:solidFill>
                <a:miter lim="800000"/>
                <a:headEnd/>
                <a:tailEnd/>
              </a:ln>
            </p:spPr>
          </p:pic>
          <p:sp>
            <p:nvSpPr>
              <p:cNvPr id="19" name="Freeform 18"/>
              <p:cNvSpPr/>
              <p:nvPr/>
            </p:nvSpPr>
            <p:spPr>
              <a:xfrm>
                <a:off x="5943600" y="2709333"/>
                <a:ext cx="372533" cy="2353734"/>
              </a:xfrm>
              <a:custGeom>
                <a:avLst/>
                <a:gdLst>
                  <a:gd name="connsiteX0" fmla="*/ 0 w 372533"/>
                  <a:gd name="connsiteY0" fmla="*/ 2353734 h 2353734"/>
                  <a:gd name="connsiteX1" fmla="*/ 237067 w 372533"/>
                  <a:gd name="connsiteY1" fmla="*/ 1862667 h 2353734"/>
                  <a:gd name="connsiteX2" fmla="*/ 287867 w 372533"/>
                  <a:gd name="connsiteY2" fmla="*/ 1591734 h 2353734"/>
                  <a:gd name="connsiteX3" fmla="*/ 372533 w 372533"/>
                  <a:gd name="connsiteY3" fmla="*/ 1168400 h 2353734"/>
                  <a:gd name="connsiteX4" fmla="*/ 287867 w 372533"/>
                  <a:gd name="connsiteY4" fmla="*/ 931334 h 2353734"/>
                  <a:gd name="connsiteX5" fmla="*/ 338667 w 372533"/>
                  <a:gd name="connsiteY5" fmla="*/ 524934 h 2353734"/>
                  <a:gd name="connsiteX6" fmla="*/ 372533 w 372533"/>
                  <a:gd name="connsiteY6" fmla="*/ 355600 h 2353734"/>
                  <a:gd name="connsiteX7" fmla="*/ 270933 w 372533"/>
                  <a:gd name="connsiteY7" fmla="*/ 0 h 235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2533" h="2353734">
                    <a:moveTo>
                      <a:pt x="0" y="2353734"/>
                    </a:moveTo>
                    <a:lnTo>
                      <a:pt x="237067" y="1862667"/>
                    </a:lnTo>
                    <a:lnTo>
                      <a:pt x="287867" y="1591734"/>
                    </a:lnTo>
                    <a:lnTo>
                      <a:pt x="372533" y="1168400"/>
                    </a:lnTo>
                    <a:lnTo>
                      <a:pt x="287867" y="931334"/>
                    </a:lnTo>
                    <a:lnTo>
                      <a:pt x="338667" y="524934"/>
                    </a:lnTo>
                    <a:lnTo>
                      <a:pt x="372533" y="355600"/>
                    </a:lnTo>
                    <a:lnTo>
                      <a:pt x="270933" y="0"/>
                    </a:ln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7" name="Freeform 26"/>
            <p:cNvSpPr/>
            <p:nvPr/>
          </p:nvSpPr>
          <p:spPr>
            <a:xfrm>
              <a:off x="5019040" y="619760"/>
              <a:ext cx="3667760" cy="3383280"/>
            </a:xfrm>
            <a:custGeom>
              <a:avLst/>
              <a:gdLst>
                <a:gd name="connsiteX0" fmla="*/ 0 w 3667760"/>
                <a:gd name="connsiteY0" fmla="*/ 2773680 h 3383280"/>
                <a:gd name="connsiteX1" fmla="*/ 0 w 3667760"/>
                <a:gd name="connsiteY1" fmla="*/ 2773680 h 3383280"/>
                <a:gd name="connsiteX2" fmla="*/ 325120 w 3667760"/>
                <a:gd name="connsiteY2" fmla="*/ 2631440 h 3383280"/>
                <a:gd name="connsiteX3" fmla="*/ 457200 w 3667760"/>
                <a:gd name="connsiteY3" fmla="*/ 2357120 h 3383280"/>
                <a:gd name="connsiteX4" fmla="*/ 599440 w 3667760"/>
                <a:gd name="connsiteY4" fmla="*/ 2113280 h 3383280"/>
                <a:gd name="connsiteX5" fmla="*/ 731520 w 3667760"/>
                <a:gd name="connsiteY5" fmla="*/ 1920240 h 3383280"/>
                <a:gd name="connsiteX6" fmla="*/ 762000 w 3667760"/>
                <a:gd name="connsiteY6" fmla="*/ 1828800 h 3383280"/>
                <a:gd name="connsiteX7" fmla="*/ 772160 w 3667760"/>
                <a:gd name="connsiteY7" fmla="*/ 1788160 h 3383280"/>
                <a:gd name="connsiteX8" fmla="*/ 782320 w 3667760"/>
                <a:gd name="connsiteY8" fmla="*/ 1757680 h 3383280"/>
                <a:gd name="connsiteX9" fmla="*/ 792480 w 3667760"/>
                <a:gd name="connsiteY9" fmla="*/ 1554480 h 3383280"/>
                <a:gd name="connsiteX10" fmla="*/ 833120 w 3667760"/>
                <a:gd name="connsiteY10" fmla="*/ 1473200 h 3383280"/>
                <a:gd name="connsiteX11" fmla="*/ 1005840 w 3667760"/>
                <a:gd name="connsiteY11" fmla="*/ 1300480 h 3383280"/>
                <a:gd name="connsiteX12" fmla="*/ 1016000 w 3667760"/>
                <a:gd name="connsiteY12" fmla="*/ 1036320 h 3383280"/>
                <a:gd name="connsiteX13" fmla="*/ 1310640 w 3667760"/>
                <a:gd name="connsiteY13" fmla="*/ 467360 h 3383280"/>
                <a:gd name="connsiteX14" fmla="*/ 1676400 w 3667760"/>
                <a:gd name="connsiteY14" fmla="*/ 0 h 3383280"/>
                <a:gd name="connsiteX15" fmla="*/ 1838960 w 3667760"/>
                <a:gd name="connsiteY15" fmla="*/ 91440 h 3383280"/>
                <a:gd name="connsiteX16" fmla="*/ 1828800 w 3667760"/>
                <a:gd name="connsiteY16" fmla="*/ 213360 h 3383280"/>
                <a:gd name="connsiteX17" fmla="*/ 1971040 w 3667760"/>
                <a:gd name="connsiteY17" fmla="*/ 314960 h 3383280"/>
                <a:gd name="connsiteX18" fmla="*/ 2428240 w 3667760"/>
                <a:gd name="connsiteY18" fmla="*/ 142240 h 3383280"/>
                <a:gd name="connsiteX19" fmla="*/ 2926080 w 3667760"/>
                <a:gd name="connsiteY19" fmla="*/ 579120 h 3383280"/>
                <a:gd name="connsiteX20" fmla="*/ 2915920 w 3667760"/>
                <a:gd name="connsiteY20" fmla="*/ 2225040 h 3383280"/>
                <a:gd name="connsiteX21" fmla="*/ 3210560 w 3667760"/>
                <a:gd name="connsiteY21" fmla="*/ 2407920 h 3383280"/>
                <a:gd name="connsiteX22" fmla="*/ 3169920 w 3667760"/>
                <a:gd name="connsiteY22" fmla="*/ 2733040 h 3383280"/>
                <a:gd name="connsiteX23" fmla="*/ 3291840 w 3667760"/>
                <a:gd name="connsiteY23" fmla="*/ 2956560 h 3383280"/>
                <a:gd name="connsiteX24" fmla="*/ 3434080 w 3667760"/>
                <a:gd name="connsiteY24" fmla="*/ 2905760 h 3383280"/>
                <a:gd name="connsiteX25" fmla="*/ 3667760 w 3667760"/>
                <a:gd name="connsiteY25" fmla="*/ 3383280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67760" h="3383280">
                  <a:moveTo>
                    <a:pt x="0" y="2773680"/>
                  </a:moveTo>
                  <a:lnTo>
                    <a:pt x="0" y="2773680"/>
                  </a:lnTo>
                  <a:lnTo>
                    <a:pt x="325120" y="2631440"/>
                  </a:lnTo>
                  <a:lnTo>
                    <a:pt x="457200" y="2357120"/>
                  </a:lnTo>
                  <a:lnTo>
                    <a:pt x="599440" y="2113280"/>
                  </a:lnTo>
                  <a:lnTo>
                    <a:pt x="731520" y="1920240"/>
                  </a:lnTo>
                  <a:cubicBezTo>
                    <a:pt x="741680" y="1889760"/>
                    <a:pt x="752551" y="1859508"/>
                    <a:pt x="762000" y="1828800"/>
                  </a:cubicBezTo>
                  <a:cubicBezTo>
                    <a:pt x="766106" y="1815454"/>
                    <a:pt x="768324" y="1801586"/>
                    <a:pt x="772160" y="1788160"/>
                  </a:cubicBezTo>
                  <a:cubicBezTo>
                    <a:pt x="775102" y="1777862"/>
                    <a:pt x="782320" y="1757680"/>
                    <a:pt x="782320" y="1757680"/>
                  </a:cubicBezTo>
                  <a:lnTo>
                    <a:pt x="792480" y="1554480"/>
                  </a:lnTo>
                  <a:lnTo>
                    <a:pt x="833120" y="1473200"/>
                  </a:lnTo>
                  <a:lnTo>
                    <a:pt x="1005840" y="1300480"/>
                  </a:lnTo>
                  <a:lnTo>
                    <a:pt x="1016000" y="1036320"/>
                  </a:lnTo>
                  <a:lnTo>
                    <a:pt x="1310640" y="467360"/>
                  </a:lnTo>
                  <a:lnTo>
                    <a:pt x="1676400" y="0"/>
                  </a:lnTo>
                  <a:lnTo>
                    <a:pt x="1838960" y="91440"/>
                  </a:lnTo>
                  <a:lnTo>
                    <a:pt x="1828800" y="213360"/>
                  </a:lnTo>
                  <a:lnTo>
                    <a:pt x="1971040" y="314960"/>
                  </a:lnTo>
                  <a:lnTo>
                    <a:pt x="2428240" y="142240"/>
                  </a:lnTo>
                  <a:lnTo>
                    <a:pt x="2926080" y="579120"/>
                  </a:lnTo>
                  <a:cubicBezTo>
                    <a:pt x="2922693" y="1127760"/>
                    <a:pt x="2919307" y="1676400"/>
                    <a:pt x="2915920" y="2225040"/>
                  </a:cubicBezTo>
                  <a:lnTo>
                    <a:pt x="3210560" y="2407920"/>
                  </a:lnTo>
                  <a:lnTo>
                    <a:pt x="3169920" y="2733040"/>
                  </a:lnTo>
                  <a:lnTo>
                    <a:pt x="3291840" y="2956560"/>
                  </a:lnTo>
                  <a:lnTo>
                    <a:pt x="3434080" y="2905760"/>
                  </a:lnTo>
                  <a:lnTo>
                    <a:pt x="3667760" y="3383280"/>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p:cNvSpPr txBox="1"/>
            <p:nvPr/>
          </p:nvSpPr>
          <p:spPr>
            <a:xfrm>
              <a:off x="5486400" y="4953000"/>
              <a:ext cx="3657600" cy="523220"/>
            </a:xfrm>
            <a:prstGeom prst="rect">
              <a:avLst/>
            </a:prstGeom>
            <a:noFill/>
          </p:spPr>
          <p:txBody>
            <a:bodyPr wrap="square" rtlCol="0">
              <a:spAutoFit/>
            </a:bodyPr>
            <a:lstStyle/>
            <a:p>
              <a:pPr algn="r"/>
              <a:r>
                <a:rPr lang="en-US" sz="2800" dirty="0"/>
                <a:t>Kennebec River, Maine</a:t>
              </a:r>
            </a:p>
          </p:txBody>
        </p:sp>
        <p:sp>
          <p:nvSpPr>
            <p:cNvPr id="29" name="TextBox 28"/>
            <p:cNvSpPr txBox="1"/>
            <p:nvPr/>
          </p:nvSpPr>
          <p:spPr>
            <a:xfrm>
              <a:off x="6400800" y="1676400"/>
              <a:ext cx="1143000" cy="523220"/>
            </a:xfrm>
            <a:prstGeom prst="rect">
              <a:avLst/>
            </a:prstGeom>
            <a:noFill/>
          </p:spPr>
          <p:txBody>
            <a:bodyPr wrap="square" rtlCol="0">
              <a:spAutoFit/>
            </a:bodyPr>
            <a:lstStyle/>
            <a:p>
              <a:pPr algn="r"/>
              <a:r>
                <a:rPr lang="en-US" sz="2800" dirty="0"/>
                <a:t>Maine</a:t>
              </a:r>
            </a:p>
          </p:txBody>
        </p:sp>
        <p:sp>
          <p:nvSpPr>
            <p:cNvPr id="30" name="TextBox 29"/>
            <p:cNvSpPr txBox="1"/>
            <p:nvPr/>
          </p:nvSpPr>
          <p:spPr>
            <a:xfrm>
              <a:off x="8001000" y="1371600"/>
              <a:ext cx="1143000" cy="523220"/>
            </a:xfrm>
            <a:prstGeom prst="rect">
              <a:avLst/>
            </a:prstGeom>
            <a:noFill/>
          </p:spPr>
          <p:txBody>
            <a:bodyPr wrap="square" rtlCol="0">
              <a:spAutoFit/>
            </a:bodyPr>
            <a:lstStyle/>
            <a:p>
              <a:pPr algn="ctr"/>
              <a:r>
                <a:rPr lang="en-US" sz="2800" dirty="0"/>
                <a:t>NB</a:t>
              </a:r>
            </a:p>
          </p:txBody>
        </p:sp>
      </p:grpSp>
      <p:pic>
        <p:nvPicPr>
          <p:cNvPr id="32" name="Picture 31" descr="http://www.biographi.ca/bioimages/original.4835.jpg"/>
          <p:cNvPicPr/>
          <p:nvPr/>
        </p:nvPicPr>
        <p:blipFill>
          <a:blip r:embed="rId6" cstate="print"/>
          <a:srcRect l="13089" r="36428"/>
          <a:stretch>
            <a:fillRect/>
          </a:stretch>
        </p:blipFill>
        <p:spPr bwMode="auto">
          <a:xfrm>
            <a:off x="5029200" y="609600"/>
            <a:ext cx="4114800" cy="4343400"/>
          </a:xfrm>
          <a:prstGeom prst="rect">
            <a:avLst/>
          </a:prstGeom>
          <a:noFill/>
          <a:ln w="9525">
            <a:solidFill>
              <a:schemeClr val="tx1"/>
            </a:solidFill>
            <a:miter lim="800000"/>
            <a:headEnd/>
            <a:tailEnd/>
          </a:ln>
        </p:spPr>
      </p:pic>
      <p:sp>
        <p:nvSpPr>
          <p:cNvPr id="34" name="Slide Number Placeholder 33"/>
          <p:cNvSpPr>
            <a:spLocks noGrp="1"/>
          </p:cNvSpPr>
          <p:nvPr>
            <p:ph type="sldNum" sz="quarter" idx="12"/>
          </p:nvPr>
        </p:nvSpPr>
        <p:spPr/>
        <p:txBody>
          <a:bodyPr/>
          <a:lstStyle/>
          <a:p>
            <a:pPr>
              <a:defRPr/>
            </a:pPr>
            <a:fld id="{6D98560A-1953-4F77-869E-5D1EE0598C44}" type="slidenum">
              <a:rPr lang="en-US" smtClean="0"/>
              <a:pPr>
                <a:defRPr/>
              </a:pPr>
              <a:t>32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animEffect transition="in" filter="wipe(left)">
                                      <p:cBhvr>
                                        <p:cTn id="7" dur="1000"/>
                                        <p:tgtEl>
                                          <p:spTgt spid="54">
                                            <p:txEl>
                                              <p:pRg st="0" end="0"/>
                                            </p:txEl>
                                          </p:spTgt>
                                        </p:tgtEl>
                                      </p:cBhvr>
                                    </p:animEffect>
                                  </p:childTnLst>
                                </p:cTn>
                              </p:par>
                              <p:par>
                                <p:cTn id="8" presetID="53"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 calcmode="lin" valueType="num">
                                      <p:cBhvr>
                                        <p:cTn id="10" dur="500" fill="hold"/>
                                        <p:tgtEl>
                                          <p:spTgt spid="31"/>
                                        </p:tgtEl>
                                        <p:attrNameLst>
                                          <p:attrName>ppt_w</p:attrName>
                                        </p:attrNameLst>
                                      </p:cBhvr>
                                      <p:tavLst>
                                        <p:tav tm="0">
                                          <p:val>
                                            <p:fltVal val="0"/>
                                          </p:val>
                                        </p:tav>
                                        <p:tav tm="100000">
                                          <p:val>
                                            <p:strVal val="#ppt_w"/>
                                          </p:val>
                                        </p:tav>
                                      </p:tavLst>
                                    </p:anim>
                                    <p:anim calcmode="lin" valueType="num">
                                      <p:cBhvr>
                                        <p:cTn id="11" dur="500" fill="hold"/>
                                        <p:tgtEl>
                                          <p:spTgt spid="31"/>
                                        </p:tgtEl>
                                        <p:attrNameLst>
                                          <p:attrName>ppt_h</p:attrName>
                                        </p:attrNameLst>
                                      </p:cBhvr>
                                      <p:tavLst>
                                        <p:tav tm="0">
                                          <p:val>
                                            <p:fltVal val="0"/>
                                          </p:val>
                                        </p:tav>
                                        <p:tav tm="100000">
                                          <p:val>
                                            <p:strVal val="#ppt_h"/>
                                          </p:val>
                                        </p:tav>
                                      </p:tavLst>
                                    </p:anim>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4">
                                            <p:txEl>
                                              <p:pRg st="1" end="1"/>
                                            </p:txEl>
                                          </p:spTgt>
                                        </p:tgtEl>
                                        <p:attrNameLst>
                                          <p:attrName>style.visibility</p:attrName>
                                        </p:attrNameLst>
                                      </p:cBhvr>
                                      <p:to>
                                        <p:strVal val="visible"/>
                                      </p:to>
                                    </p:set>
                                    <p:animEffect transition="in" filter="wipe(left)">
                                      <p:cBhvr>
                                        <p:cTn id="17" dur="1000"/>
                                        <p:tgtEl>
                                          <p:spTgt spid="5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4">
                                            <p:txEl>
                                              <p:pRg st="2" end="2"/>
                                            </p:txEl>
                                          </p:spTgt>
                                        </p:tgtEl>
                                        <p:attrNameLst>
                                          <p:attrName>style.visibility</p:attrName>
                                        </p:attrNameLst>
                                      </p:cBhvr>
                                      <p:to>
                                        <p:strVal val="visible"/>
                                      </p:to>
                                    </p:set>
                                    <p:animEffect transition="in" filter="wipe(left)">
                                      <p:cBhvr>
                                        <p:cTn id="22" dur="1000"/>
                                        <p:tgtEl>
                                          <p:spTgt spid="54">
                                            <p:txEl>
                                              <p:pRg st="2" end="2"/>
                                            </p:txEl>
                                          </p:spTgt>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17">
                                            <p:txEl>
                                              <p:pRg st="0" end="0"/>
                                            </p:txEl>
                                          </p:spTgt>
                                        </p:tgtEl>
                                        <p:attrNameLst>
                                          <p:attrName>style.visibility</p:attrName>
                                        </p:attrNameLst>
                                      </p:cBhvr>
                                      <p:to>
                                        <p:strVal val="visible"/>
                                      </p:to>
                                    </p:set>
                                    <p:animEffect transition="in" filter="wipe(left)">
                                      <p:cBhvr>
                                        <p:cTn id="26" dur="1000"/>
                                        <p:tgtEl>
                                          <p:spTgt spid="1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7">
                                            <p:txEl>
                                              <p:pRg st="1" end="1"/>
                                            </p:txEl>
                                          </p:spTgt>
                                        </p:tgtEl>
                                        <p:attrNameLst>
                                          <p:attrName>style.visibility</p:attrName>
                                        </p:attrNameLst>
                                      </p:cBhvr>
                                      <p:to>
                                        <p:strVal val="visible"/>
                                      </p:to>
                                    </p:set>
                                    <p:animEffect transition="in" filter="wipe(left)">
                                      <p:cBhvr>
                                        <p:cTn id="31" dur="1000"/>
                                        <p:tgtEl>
                                          <p:spTgt spid="17">
                                            <p:txEl>
                                              <p:pRg st="1" end="1"/>
                                            </p:txEl>
                                          </p:spTgt>
                                        </p:tgtEl>
                                      </p:cBhvr>
                                    </p:animEffect>
                                  </p:childTnLst>
                                </p:cTn>
                              </p:par>
                            </p:childTnLst>
                          </p:cTn>
                        </p:par>
                        <p:par>
                          <p:cTn id="32" fill="hold">
                            <p:stCondLst>
                              <p:cond delay="1000"/>
                            </p:stCondLst>
                            <p:childTnLst>
                              <p:par>
                                <p:cTn id="33" presetID="10" presetClass="exit" presetSubtype="0" fill="hold" nodeType="afterEffect">
                                  <p:stCondLst>
                                    <p:cond delay="0"/>
                                  </p:stCondLst>
                                  <p:childTnLst>
                                    <p:animEffect transition="out" filter="fade">
                                      <p:cBhvr>
                                        <p:cTn id="34" dur="500"/>
                                        <p:tgtEl>
                                          <p:spTgt spid="31"/>
                                        </p:tgtEl>
                                      </p:cBhvr>
                                    </p:animEffect>
                                    <p:set>
                                      <p:cBhvr>
                                        <p:cTn id="35" dur="1" fill="hold">
                                          <p:stCondLst>
                                            <p:cond delay="499"/>
                                          </p:stCondLst>
                                        </p:cTn>
                                        <p:tgtEl>
                                          <p:spTgt spid="31"/>
                                        </p:tgtEl>
                                        <p:attrNameLst>
                                          <p:attrName>style.visibility</p:attrName>
                                        </p:attrNameLst>
                                      </p:cBhvr>
                                      <p:to>
                                        <p:strVal val="hidden"/>
                                      </p:to>
                                    </p:set>
                                  </p:childTnLst>
                                </p:cTn>
                              </p:par>
                              <p:par>
                                <p:cTn id="36" presetID="22" presetClass="entr" presetSubtype="1" fill="hold" nodeType="withEffect">
                                  <p:stCondLst>
                                    <p:cond delay="1000"/>
                                  </p:stCondLst>
                                  <p:childTnLst>
                                    <p:set>
                                      <p:cBhvr>
                                        <p:cTn id="37" dur="1" fill="hold">
                                          <p:stCondLst>
                                            <p:cond delay="0"/>
                                          </p:stCondLst>
                                        </p:cTn>
                                        <p:tgtEl>
                                          <p:spTgt spid="32"/>
                                        </p:tgtEl>
                                        <p:attrNameLst>
                                          <p:attrName>style.visibility</p:attrName>
                                        </p:attrNameLst>
                                      </p:cBhvr>
                                      <p:to>
                                        <p:strVal val="visible"/>
                                      </p:to>
                                    </p:set>
                                    <p:animEffect transition="in" filter="wipe(up)">
                                      <p:cBhvr>
                                        <p:cTn id="3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6" descr="https://cdn.wallpapersafari.com/59/29/rPu1bn.png"/>
          <p:cNvPicPr>
            <a:picLocks noChangeAspect="1" noChangeArrowheads="1"/>
          </p:cNvPicPr>
          <p:nvPr/>
        </p:nvPicPr>
        <p:blipFill>
          <a:blip r:embed="rId3"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33400"/>
            <a:ext cx="5029200" cy="5037276"/>
          </a:xfrm>
          <a:prstGeom prst="rect">
            <a:avLst/>
          </a:prstGeom>
          <a:solidFill>
            <a:schemeClr val="tx2">
              <a:lumMod val="20000"/>
              <a:lumOff val="80000"/>
            </a:schemeClr>
          </a:solidFill>
        </p:spPr>
        <p:txBody>
          <a:bodyPr wrap="square">
            <a:spAutoFit/>
          </a:bodyPr>
          <a:lstStyle/>
          <a:p>
            <a:pPr marL="171450" indent="-171450">
              <a:spcAft>
                <a:spcPts val="800"/>
              </a:spcAft>
              <a:buFont typeface="Arial" pitchFamily="34" charset="0"/>
              <a:buChar char="•"/>
            </a:pPr>
            <a:r>
              <a:rPr lang="en-US" sz="2800" dirty="0">
                <a:solidFill>
                  <a:srgbClr val="FF0000"/>
                </a:solidFill>
                <a:effectLst>
                  <a:outerShdw blurRad="38100" dist="38100" dir="2700000" algn="tl">
                    <a:srgbClr val="000000"/>
                  </a:outerShdw>
                </a:effectLst>
              </a:rPr>
              <a:t>1st People population retreat </a:t>
            </a:r>
            <a:r>
              <a:rPr lang="en-US" sz="2800" dirty="0"/>
              <a:t>from the Kennebec and Penobscot rivers </a:t>
            </a:r>
            <a:r>
              <a:rPr lang="en-US" sz="2800" dirty="0">
                <a:solidFill>
                  <a:srgbClr val="FF0000"/>
                </a:solidFill>
                <a:effectLst>
                  <a:outerShdw blurRad="38100" dist="38100" dir="2700000" algn="tl">
                    <a:srgbClr val="000000"/>
                  </a:outerShdw>
                </a:effectLst>
              </a:rPr>
              <a:t>to Quebec</a:t>
            </a:r>
            <a:r>
              <a:rPr lang="en-US" sz="2800" dirty="0"/>
              <a:t>, and </a:t>
            </a:r>
            <a:r>
              <a:rPr lang="en-US" sz="2800" dirty="0">
                <a:solidFill>
                  <a:srgbClr val="FF0000"/>
                </a:solidFill>
                <a:effectLst>
                  <a:outerShdw blurRad="38100" dist="38100" dir="2700000" algn="tl">
                    <a:srgbClr val="000000"/>
                  </a:outerShdw>
                </a:effectLst>
              </a:rPr>
              <a:t>New Englanders take over much of the Maine </a:t>
            </a:r>
            <a:r>
              <a:rPr lang="en-US" sz="2800" dirty="0"/>
              <a:t>territory</a:t>
            </a:r>
          </a:p>
          <a:p>
            <a:pPr marL="171450" indent="-171450">
              <a:spcAft>
                <a:spcPts val="800"/>
              </a:spcAft>
              <a:buFont typeface="Arial" pitchFamily="34" charset="0"/>
              <a:buChar char="•"/>
            </a:pPr>
            <a:r>
              <a:rPr lang="en-US" sz="2800" dirty="0"/>
              <a:t>Going through Fr. Rale’s possessions, the British find a </a:t>
            </a:r>
            <a:r>
              <a:rPr lang="en-US" sz="2800" dirty="0">
                <a:solidFill>
                  <a:srgbClr val="FF0000"/>
                </a:solidFill>
                <a:effectLst>
                  <a:outerShdw blurRad="38100" dist="38100" dir="2700000" algn="tl">
                    <a:srgbClr val="000000"/>
                  </a:outerShdw>
                </a:effectLst>
              </a:rPr>
              <a:t>strongbox with a secret compartment</a:t>
            </a:r>
          </a:p>
          <a:p>
            <a:pPr marL="171450" indent="-171450">
              <a:spcAft>
                <a:spcPts val="800"/>
              </a:spcAft>
              <a:buFont typeface="Arial" pitchFamily="34" charset="0"/>
              <a:buChar char="•"/>
            </a:pPr>
            <a:r>
              <a:rPr lang="en-US" sz="2800" dirty="0">
                <a:solidFill>
                  <a:srgbClr val="FF0000"/>
                </a:solidFill>
                <a:effectLst>
                  <a:outerShdw blurRad="38100" dist="38100" dir="2700000" algn="tl">
                    <a:srgbClr val="000000"/>
                  </a:outerShdw>
                </a:effectLst>
              </a:rPr>
              <a:t>Compartment held letters </a:t>
            </a:r>
            <a:r>
              <a:rPr lang="en-US" sz="2800" dirty="0"/>
              <a:t>to &amp; from the French </a:t>
            </a:r>
            <a:r>
              <a:rPr lang="en-US" sz="2800" dirty="0">
                <a:solidFill>
                  <a:srgbClr val="FF0000"/>
                </a:solidFill>
                <a:effectLst>
                  <a:outerShdw blurRad="38100" dist="38100" dir="2700000" algn="tl">
                    <a:srgbClr val="000000"/>
                  </a:outerShdw>
                </a:effectLst>
              </a:rPr>
              <a:t>promising Fr.</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ET=106YRS</a:t>
            </a:r>
          </a:p>
        </p:txBody>
      </p:sp>
      <p:pic>
        <p:nvPicPr>
          <p:cNvPr id="33" name="Picture 6" descr="https://cdn.wallpapersafari.com/59/29/rPu1bn.png"/>
          <p:cNvPicPr>
            <a:picLocks noChangeAspect="1" noChangeArrowheads="1"/>
          </p:cNvPicPr>
          <p:nvPr/>
        </p:nvPicPr>
        <p:blipFill>
          <a:blip r:embed="rId3"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3"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7" name="Rectangle 16"/>
          <p:cNvSpPr/>
          <p:nvPr/>
        </p:nvSpPr>
        <p:spPr>
          <a:xfrm>
            <a:off x="0" y="5410200"/>
            <a:ext cx="9144000" cy="1487587"/>
          </a:xfrm>
          <a:prstGeom prst="rect">
            <a:avLst/>
          </a:prstGeom>
          <a:noFill/>
        </p:spPr>
        <p:txBody>
          <a:bodyPr wrap="square">
            <a:spAutoFit/>
          </a:bodyPr>
          <a:lstStyle/>
          <a:p>
            <a:pPr marL="171450" indent="-171450">
              <a:spcAft>
                <a:spcPts val="800"/>
              </a:spcAft>
            </a:pPr>
            <a:r>
              <a:rPr lang="en-US" sz="2800" dirty="0"/>
              <a:t>	</a:t>
            </a:r>
            <a:r>
              <a:rPr lang="en-US" sz="2800" dirty="0" err="1">
                <a:solidFill>
                  <a:srgbClr val="FF0000"/>
                </a:solidFill>
                <a:effectLst>
                  <a:outerShdw blurRad="38100" dist="38100" dir="2700000" algn="tl">
                    <a:srgbClr val="000000"/>
                  </a:outerShdw>
                </a:effectLst>
              </a:rPr>
              <a:t>Rale</a:t>
            </a:r>
            <a:r>
              <a:rPr lang="en-US" sz="2800" dirty="0">
                <a:solidFill>
                  <a:srgbClr val="FF0000"/>
                </a:solidFill>
                <a:effectLst>
                  <a:outerShdw blurRad="38100" dist="38100" dir="2700000" algn="tl">
                    <a:srgbClr val="000000"/>
                  </a:outerShdw>
                </a:effectLst>
              </a:rPr>
              <a:t> enough ammunition </a:t>
            </a:r>
            <a:r>
              <a:rPr lang="en-US" sz="2800" dirty="0"/>
              <a:t>to </a:t>
            </a:r>
            <a:r>
              <a:rPr lang="en-US" sz="2800" dirty="0">
                <a:solidFill>
                  <a:srgbClr val="FF0000"/>
                </a:solidFill>
                <a:effectLst>
                  <a:outerShdw blurRad="38100" dist="38100" dir="2700000" algn="tl">
                    <a:srgbClr val="000000"/>
                  </a:outerShdw>
                </a:effectLst>
              </a:rPr>
              <a:t>drive the Colonists out of Acadia</a:t>
            </a:r>
          </a:p>
          <a:p>
            <a:pPr marL="171450" indent="-171450">
              <a:spcAft>
                <a:spcPts val="800"/>
              </a:spcAft>
              <a:buFont typeface="Arial" pitchFamily="34" charset="0"/>
              <a:buChar char="•"/>
            </a:pPr>
            <a:r>
              <a:rPr lang="en-US" sz="2800" dirty="0">
                <a:solidFill>
                  <a:srgbClr val="FF0000"/>
                </a:solidFill>
                <a:effectLst>
                  <a:outerShdw blurRad="38100" dist="38100" dir="2700000" algn="tl">
                    <a:srgbClr val="000000"/>
                  </a:outerShdw>
                </a:effectLst>
              </a:rPr>
              <a:t>Fr. Rale’s political involvement </a:t>
            </a:r>
            <a:r>
              <a:rPr lang="en-US" sz="2800" dirty="0"/>
              <a:t>had been </a:t>
            </a:r>
            <a:r>
              <a:rPr lang="en-US" sz="2800" dirty="0">
                <a:solidFill>
                  <a:srgbClr val="FF0000"/>
                </a:solidFill>
                <a:effectLst>
                  <a:outerShdw blurRad="38100" dist="38100" dir="2700000" algn="tl">
                    <a:srgbClr val="000000"/>
                  </a:outerShdw>
                </a:effectLst>
              </a:rPr>
              <a:t>discovered – he had been a guerrilla leader</a:t>
            </a:r>
          </a:p>
        </p:txBody>
      </p:sp>
      <p:sp>
        <p:nvSpPr>
          <p:cNvPr id="20" name="Title 19"/>
          <p:cNvSpPr>
            <a:spLocks noGrp="1"/>
          </p:cNvSpPr>
          <p:nvPr>
            <p:ph type="title"/>
          </p:nvPr>
        </p:nvSpPr>
        <p:spPr/>
        <p:txBody>
          <a:bodyPr>
            <a:normAutofit fontScale="90000"/>
          </a:bodyPr>
          <a:lstStyle/>
          <a:p>
            <a:endParaRPr lang="en-US"/>
          </a:p>
        </p:txBody>
      </p:sp>
      <p:sp>
        <p:nvSpPr>
          <p:cNvPr id="25" name="Title 1"/>
          <p:cNvSpPr txBox="1">
            <a:spLocks/>
          </p:cNvSpPr>
          <p:nvPr/>
        </p:nvSpPr>
        <p:spPr>
          <a:xfrm>
            <a:off x="0" y="0"/>
            <a:ext cx="9144000" cy="609600"/>
          </a:xfrm>
          <a:prstGeom prst="rect">
            <a:avLst/>
          </a:prstGeom>
          <a:solidFill>
            <a:srgbClr val="FFFF00"/>
          </a:solidFill>
        </p:spPr>
        <p:txBody>
          <a:bodyPr vert="horz" lIns="91440" tIns="45720" rIns="91440" bIns="45720" rtlCol="0" anchor="ctr">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all" spc="0" normalizeH="0" baseline="0" noProof="0" dirty="0">
                <a:ln>
                  <a:noFill/>
                </a:ln>
                <a:solidFill>
                  <a:schemeClr val="tx1"/>
                </a:solidFill>
                <a:effectLst/>
                <a:uLnTx/>
                <a:uFillTx/>
                <a:latin typeface="+mj-lt"/>
                <a:ea typeface="+mj-ea"/>
                <a:cs typeface="+mj-cs"/>
              </a:rPr>
              <a:t>MILITARY</a:t>
            </a:r>
            <a:r>
              <a:rPr kumimoji="0" lang="en-US" sz="3600" b="1" i="0" u="none" strike="noStrike" kern="1200" cap="all" spc="0" normalizeH="0" noProof="0" dirty="0">
                <a:ln>
                  <a:noFill/>
                </a:ln>
                <a:solidFill>
                  <a:schemeClr val="tx1"/>
                </a:solidFill>
                <a:effectLst/>
                <a:uLnTx/>
                <a:uFillTx/>
                <a:latin typeface="+mj-lt"/>
                <a:ea typeface="+mj-ea"/>
                <a:cs typeface="+mj-cs"/>
              </a:rPr>
              <a:t> OVERVIEW – </a:t>
            </a:r>
            <a:r>
              <a:rPr kumimoji="0" lang="en-US" sz="3600" b="1" i="0" u="none" strike="noStrike" kern="1200" cap="all" spc="0" normalizeH="0" baseline="0" noProof="0" dirty="0" err="1">
                <a:ln>
                  <a:noFill/>
                </a:ln>
                <a:solidFill>
                  <a:schemeClr val="tx1"/>
                </a:solidFill>
                <a:effectLst/>
                <a:uLnTx/>
                <a:uFillTx/>
                <a:latin typeface="+mj-lt"/>
                <a:ea typeface="+mj-ea"/>
                <a:cs typeface="+mj-cs"/>
              </a:rPr>
              <a:t>french</a:t>
            </a:r>
            <a:r>
              <a:rPr kumimoji="0" lang="en-US" sz="3600" b="1" i="0" u="none" strike="noStrike" kern="1200" cap="all" spc="0" normalizeH="0" baseline="0" noProof="0" dirty="0">
                <a:ln>
                  <a:noFill/>
                </a:ln>
                <a:solidFill>
                  <a:schemeClr val="tx1"/>
                </a:solidFill>
                <a:effectLst/>
                <a:uLnTx/>
                <a:uFillTx/>
                <a:latin typeface="+mj-lt"/>
                <a:ea typeface="+mj-ea"/>
                <a:cs typeface="+mj-cs"/>
              </a:rPr>
              <a:t> priest leadership</a:t>
            </a:r>
            <a:endParaRPr kumimoji="0" lang="en-US" sz="3600" b="0" i="0" u="none" strike="noStrike" kern="1200" cap="all" spc="0" normalizeH="0" baseline="0" noProof="0" dirty="0">
              <a:ln>
                <a:noFill/>
              </a:ln>
              <a:solidFill>
                <a:schemeClr val="tx1"/>
              </a:solidFill>
              <a:effectLst/>
              <a:uLnTx/>
              <a:uFillTx/>
              <a:latin typeface="+mj-lt"/>
              <a:ea typeface="+mj-ea"/>
              <a:cs typeface="+mj-cs"/>
            </a:endParaRPr>
          </a:p>
        </p:txBody>
      </p:sp>
      <p:grpSp>
        <p:nvGrpSpPr>
          <p:cNvPr id="18" name="Group 17"/>
          <p:cNvGrpSpPr/>
          <p:nvPr/>
        </p:nvGrpSpPr>
        <p:grpSpPr>
          <a:xfrm>
            <a:off x="5019040" y="609600"/>
            <a:ext cx="4124960" cy="4866620"/>
            <a:chOff x="5019040" y="609600"/>
            <a:chExt cx="4124960" cy="4866620"/>
          </a:xfrm>
        </p:grpSpPr>
        <p:grpSp>
          <p:nvGrpSpPr>
            <p:cNvPr id="19" name="Group 25"/>
            <p:cNvGrpSpPr/>
            <p:nvPr/>
          </p:nvGrpSpPr>
          <p:grpSpPr>
            <a:xfrm>
              <a:off x="5029200" y="609600"/>
              <a:ext cx="4114800" cy="4857750"/>
              <a:chOff x="5029200" y="609600"/>
              <a:chExt cx="4114800" cy="4857750"/>
            </a:xfrm>
          </p:grpSpPr>
          <p:pic>
            <p:nvPicPr>
              <p:cNvPr id="30" name="Picture 1"/>
              <p:cNvPicPr>
                <a:picLocks noChangeAspect="1" noChangeArrowheads="1"/>
              </p:cNvPicPr>
              <p:nvPr/>
            </p:nvPicPr>
            <p:blipFill>
              <a:blip r:embed="rId5" cstate="print"/>
              <a:srcRect l="7463" r="11940"/>
              <a:stretch>
                <a:fillRect/>
              </a:stretch>
            </p:blipFill>
            <p:spPr bwMode="auto">
              <a:xfrm>
                <a:off x="5029200" y="609600"/>
                <a:ext cx="4114800" cy="4857750"/>
              </a:xfrm>
              <a:prstGeom prst="rect">
                <a:avLst/>
              </a:prstGeom>
              <a:noFill/>
              <a:ln w="9525">
                <a:solidFill>
                  <a:schemeClr val="tx1"/>
                </a:solidFill>
                <a:miter lim="800000"/>
                <a:headEnd/>
                <a:tailEnd/>
              </a:ln>
            </p:spPr>
          </p:pic>
          <p:sp>
            <p:nvSpPr>
              <p:cNvPr id="31" name="Freeform 30"/>
              <p:cNvSpPr/>
              <p:nvPr/>
            </p:nvSpPr>
            <p:spPr>
              <a:xfrm>
                <a:off x="5943600" y="2709333"/>
                <a:ext cx="372533" cy="2353734"/>
              </a:xfrm>
              <a:custGeom>
                <a:avLst/>
                <a:gdLst>
                  <a:gd name="connsiteX0" fmla="*/ 0 w 372533"/>
                  <a:gd name="connsiteY0" fmla="*/ 2353734 h 2353734"/>
                  <a:gd name="connsiteX1" fmla="*/ 237067 w 372533"/>
                  <a:gd name="connsiteY1" fmla="*/ 1862667 h 2353734"/>
                  <a:gd name="connsiteX2" fmla="*/ 287867 w 372533"/>
                  <a:gd name="connsiteY2" fmla="*/ 1591734 h 2353734"/>
                  <a:gd name="connsiteX3" fmla="*/ 372533 w 372533"/>
                  <a:gd name="connsiteY3" fmla="*/ 1168400 h 2353734"/>
                  <a:gd name="connsiteX4" fmla="*/ 287867 w 372533"/>
                  <a:gd name="connsiteY4" fmla="*/ 931334 h 2353734"/>
                  <a:gd name="connsiteX5" fmla="*/ 338667 w 372533"/>
                  <a:gd name="connsiteY5" fmla="*/ 524934 h 2353734"/>
                  <a:gd name="connsiteX6" fmla="*/ 372533 w 372533"/>
                  <a:gd name="connsiteY6" fmla="*/ 355600 h 2353734"/>
                  <a:gd name="connsiteX7" fmla="*/ 270933 w 372533"/>
                  <a:gd name="connsiteY7" fmla="*/ 0 h 235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2533" h="2353734">
                    <a:moveTo>
                      <a:pt x="0" y="2353734"/>
                    </a:moveTo>
                    <a:lnTo>
                      <a:pt x="237067" y="1862667"/>
                    </a:lnTo>
                    <a:lnTo>
                      <a:pt x="287867" y="1591734"/>
                    </a:lnTo>
                    <a:lnTo>
                      <a:pt x="372533" y="1168400"/>
                    </a:lnTo>
                    <a:lnTo>
                      <a:pt x="287867" y="931334"/>
                    </a:lnTo>
                    <a:lnTo>
                      <a:pt x="338667" y="524934"/>
                    </a:lnTo>
                    <a:lnTo>
                      <a:pt x="372533" y="355600"/>
                    </a:lnTo>
                    <a:lnTo>
                      <a:pt x="270933" y="0"/>
                    </a:ln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6" name="Freeform 25"/>
            <p:cNvSpPr/>
            <p:nvPr/>
          </p:nvSpPr>
          <p:spPr>
            <a:xfrm>
              <a:off x="5019040" y="619760"/>
              <a:ext cx="3667760" cy="3383280"/>
            </a:xfrm>
            <a:custGeom>
              <a:avLst/>
              <a:gdLst>
                <a:gd name="connsiteX0" fmla="*/ 0 w 3667760"/>
                <a:gd name="connsiteY0" fmla="*/ 2773680 h 3383280"/>
                <a:gd name="connsiteX1" fmla="*/ 0 w 3667760"/>
                <a:gd name="connsiteY1" fmla="*/ 2773680 h 3383280"/>
                <a:gd name="connsiteX2" fmla="*/ 325120 w 3667760"/>
                <a:gd name="connsiteY2" fmla="*/ 2631440 h 3383280"/>
                <a:gd name="connsiteX3" fmla="*/ 457200 w 3667760"/>
                <a:gd name="connsiteY3" fmla="*/ 2357120 h 3383280"/>
                <a:gd name="connsiteX4" fmla="*/ 599440 w 3667760"/>
                <a:gd name="connsiteY4" fmla="*/ 2113280 h 3383280"/>
                <a:gd name="connsiteX5" fmla="*/ 731520 w 3667760"/>
                <a:gd name="connsiteY5" fmla="*/ 1920240 h 3383280"/>
                <a:gd name="connsiteX6" fmla="*/ 762000 w 3667760"/>
                <a:gd name="connsiteY6" fmla="*/ 1828800 h 3383280"/>
                <a:gd name="connsiteX7" fmla="*/ 772160 w 3667760"/>
                <a:gd name="connsiteY7" fmla="*/ 1788160 h 3383280"/>
                <a:gd name="connsiteX8" fmla="*/ 782320 w 3667760"/>
                <a:gd name="connsiteY8" fmla="*/ 1757680 h 3383280"/>
                <a:gd name="connsiteX9" fmla="*/ 792480 w 3667760"/>
                <a:gd name="connsiteY9" fmla="*/ 1554480 h 3383280"/>
                <a:gd name="connsiteX10" fmla="*/ 833120 w 3667760"/>
                <a:gd name="connsiteY10" fmla="*/ 1473200 h 3383280"/>
                <a:gd name="connsiteX11" fmla="*/ 1005840 w 3667760"/>
                <a:gd name="connsiteY11" fmla="*/ 1300480 h 3383280"/>
                <a:gd name="connsiteX12" fmla="*/ 1016000 w 3667760"/>
                <a:gd name="connsiteY12" fmla="*/ 1036320 h 3383280"/>
                <a:gd name="connsiteX13" fmla="*/ 1310640 w 3667760"/>
                <a:gd name="connsiteY13" fmla="*/ 467360 h 3383280"/>
                <a:gd name="connsiteX14" fmla="*/ 1676400 w 3667760"/>
                <a:gd name="connsiteY14" fmla="*/ 0 h 3383280"/>
                <a:gd name="connsiteX15" fmla="*/ 1838960 w 3667760"/>
                <a:gd name="connsiteY15" fmla="*/ 91440 h 3383280"/>
                <a:gd name="connsiteX16" fmla="*/ 1828800 w 3667760"/>
                <a:gd name="connsiteY16" fmla="*/ 213360 h 3383280"/>
                <a:gd name="connsiteX17" fmla="*/ 1971040 w 3667760"/>
                <a:gd name="connsiteY17" fmla="*/ 314960 h 3383280"/>
                <a:gd name="connsiteX18" fmla="*/ 2428240 w 3667760"/>
                <a:gd name="connsiteY18" fmla="*/ 142240 h 3383280"/>
                <a:gd name="connsiteX19" fmla="*/ 2926080 w 3667760"/>
                <a:gd name="connsiteY19" fmla="*/ 579120 h 3383280"/>
                <a:gd name="connsiteX20" fmla="*/ 2915920 w 3667760"/>
                <a:gd name="connsiteY20" fmla="*/ 2225040 h 3383280"/>
                <a:gd name="connsiteX21" fmla="*/ 3210560 w 3667760"/>
                <a:gd name="connsiteY21" fmla="*/ 2407920 h 3383280"/>
                <a:gd name="connsiteX22" fmla="*/ 3169920 w 3667760"/>
                <a:gd name="connsiteY22" fmla="*/ 2733040 h 3383280"/>
                <a:gd name="connsiteX23" fmla="*/ 3291840 w 3667760"/>
                <a:gd name="connsiteY23" fmla="*/ 2956560 h 3383280"/>
                <a:gd name="connsiteX24" fmla="*/ 3434080 w 3667760"/>
                <a:gd name="connsiteY24" fmla="*/ 2905760 h 3383280"/>
                <a:gd name="connsiteX25" fmla="*/ 3667760 w 3667760"/>
                <a:gd name="connsiteY25" fmla="*/ 3383280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67760" h="3383280">
                  <a:moveTo>
                    <a:pt x="0" y="2773680"/>
                  </a:moveTo>
                  <a:lnTo>
                    <a:pt x="0" y="2773680"/>
                  </a:lnTo>
                  <a:lnTo>
                    <a:pt x="325120" y="2631440"/>
                  </a:lnTo>
                  <a:lnTo>
                    <a:pt x="457200" y="2357120"/>
                  </a:lnTo>
                  <a:lnTo>
                    <a:pt x="599440" y="2113280"/>
                  </a:lnTo>
                  <a:lnTo>
                    <a:pt x="731520" y="1920240"/>
                  </a:lnTo>
                  <a:cubicBezTo>
                    <a:pt x="741680" y="1889760"/>
                    <a:pt x="752551" y="1859508"/>
                    <a:pt x="762000" y="1828800"/>
                  </a:cubicBezTo>
                  <a:cubicBezTo>
                    <a:pt x="766106" y="1815454"/>
                    <a:pt x="768324" y="1801586"/>
                    <a:pt x="772160" y="1788160"/>
                  </a:cubicBezTo>
                  <a:cubicBezTo>
                    <a:pt x="775102" y="1777862"/>
                    <a:pt x="782320" y="1757680"/>
                    <a:pt x="782320" y="1757680"/>
                  </a:cubicBezTo>
                  <a:lnTo>
                    <a:pt x="792480" y="1554480"/>
                  </a:lnTo>
                  <a:lnTo>
                    <a:pt x="833120" y="1473200"/>
                  </a:lnTo>
                  <a:lnTo>
                    <a:pt x="1005840" y="1300480"/>
                  </a:lnTo>
                  <a:lnTo>
                    <a:pt x="1016000" y="1036320"/>
                  </a:lnTo>
                  <a:lnTo>
                    <a:pt x="1310640" y="467360"/>
                  </a:lnTo>
                  <a:lnTo>
                    <a:pt x="1676400" y="0"/>
                  </a:lnTo>
                  <a:lnTo>
                    <a:pt x="1838960" y="91440"/>
                  </a:lnTo>
                  <a:lnTo>
                    <a:pt x="1828800" y="213360"/>
                  </a:lnTo>
                  <a:lnTo>
                    <a:pt x="1971040" y="314960"/>
                  </a:lnTo>
                  <a:lnTo>
                    <a:pt x="2428240" y="142240"/>
                  </a:lnTo>
                  <a:lnTo>
                    <a:pt x="2926080" y="579120"/>
                  </a:lnTo>
                  <a:cubicBezTo>
                    <a:pt x="2922693" y="1127760"/>
                    <a:pt x="2919307" y="1676400"/>
                    <a:pt x="2915920" y="2225040"/>
                  </a:cubicBezTo>
                  <a:lnTo>
                    <a:pt x="3210560" y="2407920"/>
                  </a:lnTo>
                  <a:lnTo>
                    <a:pt x="3169920" y="2733040"/>
                  </a:lnTo>
                  <a:lnTo>
                    <a:pt x="3291840" y="2956560"/>
                  </a:lnTo>
                  <a:lnTo>
                    <a:pt x="3434080" y="2905760"/>
                  </a:lnTo>
                  <a:lnTo>
                    <a:pt x="3667760" y="3383280"/>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p:cNvSpPr txBox="1"/>
            <p:nvPr/>
          </p:nvSpPr>
          <p:spPr>
            <a:xfrm>
              <a:off x="5486400" y="4953000"/>
              <a:ext cx="3657600" cy="523220"/>
            </a:xfrm>
            <a:prstGeom prst="rect">
              <a:avLst/>
            </a:prstGeom>
            <a:noFill/>
          </p:spPr>
          <p:txBody>
            <a:bodyPr wrap="square" rtlCol="0">
              <a:spAutoFit/>
            </a:bodyPr>
            <a:lstStyle/>
            <a:p>
              <a:pPr algn="r"/>
              <a:r>
                <a:rPr lang="en-US" sz="2800" dirty="0"/>
                <a:t>Kennebec River, Maine</a:t>
              </a:r>
            </a:p>
          </p:txBody>
        </p:sp>
        <p:sp>
          <p:nvSpPr>
            <p:cNvPr id="28" name="TextBox 27"/>
            <p:cNvSpPr txBox="1"/>
            <p:nvPr/>
          </p:nvSpPr>
          <p:spPr>
            <a:xfrm>
              <a:off x="6400800" y="1676400"/>
              <a:ext cx="1143000" cy="523220"/>
            </a:xfrm>
            <a:prstGeom prst="rect">
              <a:avLst/>
            </a:prstGeom>
            <a:noFill/>
          </p:spPr>
          <p:txBody>
            <a:bodyPr wrap="square" rtlCol="0">
              <a:spAutoFit/>
            </a:bodyPr>
            <a:lstStyle/>
            <a:p>
              <a:pPr algn="r"/>
              <a:r>
                <a:rPr lang="en-US" sz="2800" dirty="0"/>
                <a:t>Maine</a:t>
              </a:r>
            </a:p>
          </p:txBody>
        </p:sp>
        <p:sp>
          <p:nvSpPr>
            <p:cNvPr id="29" name="TextBox 28"/>
            <p:cNvSpPr txBox="1"/>
            <p:nvPr/>
          </p:nvSpPr>
          <p:spPr>
            <a:xfrm>
              <a:off x="8001000" y="1371600"/>
              <a:ext cx="1143000" cy="523220"/>
            </a:xfrm>
            <a:prstGeom prst="rect">
              <a:avLst/>
            </a:prstGeom>
            <a:noFill/>
          </p:spPr>
          <p:txBody>
            <a:bodyPr wrap="square" rtlCol="0">
              <a:spAutoFit/>
            </a:bodyPr>
            <a:lstStyle/>
            <a:p>
              <a:pPr algn="ctr"/>
              <a:r>
                <a:rPr lang="en-US" sz="2800" dirty="0"/>
                <a:t>NB</a:t>
              </a:r>
            </a:p>
          </p:txBody>
        </p:sp>
      </p:grpSp>
      <p:grpSp>
        <p:nvGrpSpPr>
          <p:cNvPr id="37" name="Group 36"/>
          <p:cNvGrpSpPr/>
          <p:nvPr/>
        </p:nvGrpSpPr>
        <p:grpSpPr>
          <a:xfrm>
            <a:off x="5069840" y="1361440"/>
            <a:ext cx="2854960" cy="3576320"/>
            <a:chOff x="5069840" y="1361440"/>
            <a:chExt cx="2854960" cy="3576320"/>
          </a:xfrm>
        </p:grpSpPr>
        <p:grpSp>
          <p:nvGrpSpPr>
            <p:cNvPr id="35" name="Group 34"/>
            <p:cNvGrpSpPr/>
            <p:nvPr/>
          </p:nvGrpSpPr>
          <p:grpSpPr>
            <a:xfrm>
              <a:off x="5069840" y="1361440"/>
              <a:ext cx="2854960" cy="3576320"/>
              <a:chOff x="5069840" y="1361440"/>
              <a:chExt cx="2854960" cy="3576320"/>
            </a:xfrm>
          </p:grpSpPr>
          <p:sp>
            <p:nvSpPr>
              <p:cNvPr id="32" name="Freeform 31"/>
              <p:cNvSpPr/>
              <p:nvPr/>
            </p:nvSpPr>
            <p:spPr>
              <a:xfrm>
                <a:off x="5080000" y="1361440"/>
                <a:ext cx="2844800" cy="3576320"/>
              </a:xfrm>
              <a:custGeom>
                <a:avLst/>
                <a:gdLst>
                  <a:gd name="connsiteX0" fmla="*/ 2286000 w 2844800"/>
                  <a:gd name="connsiteY0" fmla="*/ 0 h 3576320"/>
                  <a:gd name="connsiteX1" fmla="*/ 1828800 w 2844800"/>
                  <a:gd name="connsiteY1" fmla="*/ 447040 h 3576320"/>
                  <a:gd name="connsiteX2" fmla="*/ 1239520 w 2844800"/>
                  <a:gd name="connsiteY2" fmla="*/ 609600 h 3576320"/>
                  <a:gd name="connsiteX3" fmla="*/ 924560 w 2844800"/>
                  <a:gd name="connsiteY3" fmla="*/ 528320 h 3576320"/>
                  <a:gd name="connsiteX4" fmla="*/ 365760 w 2844800"/>
                  <a:gd name="connsiteY4" fmla="*/ 335280 h 3576320"/>
                  <a:gd name="connsiteX5" fmla="*/ 254000 w 2844800"/>
                  <a:gd name="connsiteY5" fmla="*/ 264160 h 3576320"/>
                  <a:gd name="connsiteX6" fmla="*/ 386080 w 2844800"/>
                  <a:gd name="connsiteY6" fmla="*/ 60960 h 3576320"/>
                  <a:gd name="connsiteX7" fmla="*/ 0 w 2844800"/>
                  <a:gd name="connsiteY7" fmla="*/ 121920 h 3576320"/>
                  <a:gd name="connsiteX8" fmla="*/ 0 w 2844800"/>
                  <a:gd name="connsiteY8" fmla="*/ 528320 h 3576320"/>
                  <a:gd name="connsiteX9" fmla="*/ 142240 w 2844800"/>
                  <a:gd name="connsiteY9" fmla="*/ 396240 h 3576320"/>
                  <a:gd name="connsiteX10" fmla="*/ 640080 w 2844800"/>
                  <a:gd name="connsiteY10" fmla="*/ 1026160 h 3576320"/>
                  <a:gd name="connsiteX11" fmla="*/ 833120 w 2844800"/>
                  <a:gd name="connsiteY11" fmla="*/ 1432560 h 3576320"/>
                  <a:gd name="connsiteX12" fmla="*/ 965200 w 2844800"/>
                  <a:gd name="connsiteY12" fmla="*/ 2184400 h 3576320"/>
                  <a:gd name="connsiteX13" fmla="*/ 1026160 w 2844800"/>
                  <a:gd name="connsiteY13" fmla="*/ 2590800 h 3576320"/>
                  <a:gd name="connsiteX14" fmla="*/ 1026160 w 2844800"/>
                  <a:gd name="connsiteY14" fmla="*/ 3190240 h 3576320"/>
                  <a:gd name="connsiteX15" fmla="*/ 1026160 w 2844800"/>
                  <a:gd name="connsiteY15" fmla="*/ 3576320 h 3576320"/>
                  <a:gd name="connsiteX16" fmla="*/ 1920240 w 2844800"/>
                  <a:gd name="connsiteY16" fmla="*/ 3129280 h 3576320"/>
                  <a:gd name="connsiteX17" fmla="*/ 2753360 w 2844800"/>
                  <a:gd name="connsiteY17" fmla="*/ 2600960 h 3576320"/>
                  <a:gd name="connsiteX18" fmla="*/ 2844800 w 2844800"/>
                  <a:gd name="connsiteY18" fmla="*/ 1889760 h 3576320"/>
                  <a:gd name="connsiteX19" fmla="*/ 2834640 w 2844800"/>
                  <a:gd name="connsiteY19" fmla="*/ 1798320 h 3576320"/>
                  <a:gd name="connsiteX20" fmla="*/ 2702560 w 2844800"/>
                  <a:gd name="connsiteY20" fmla="*/ 1391920 h 3576320"/>
                  <a:gd name="connsiteX21" fmla="*/ 2702560 w 2844800"/>
                  <a:gd name="connsiteY21" fmla="*/ 1249680 h 3576320"/>
                  <a:gd name="connsiteX22" fmla="*/ 2651760 w 2844800"/>
                  <a:gd name="connsiteY22" fmla="*/ 741680 h 3576320"/>
                  <a:gd name="connsiteX23" fmla="*/ 2651760 w 2844800"/>
                  <a:gd name="connsiteY23" fmla="*/ 650240 h 3576320"/>
                  <a:gd name="connsiteX24" fmla="*/ 2540000 w 2844800"/>
                  <a:gd name="connsiteY24" fmla="*/ 264160 h 3576320"/>
                  <a:gd name="connsiteX25" fmla="*/ 2286000 w 2844800"/>
                  <a:gd name="connsiteY25" fmla="*/ 0 h 357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44800" h="3576320">
                    <a:moveTo>
                      <a:pt x="2286000" y="0"/>
                    </a:moveTo>
                    <a:lnTo>
                      <a:pt x="1828800" y="447040"/>
                    </a:lnTo>
                    <a:lnTo>
                      <a:pt x="1239520" y="609600"/>
                    </a:lnTo>
                    <a:lnTo>
                      <a:pt x="924560" y="528320"/>
                    </a:lnTo>
                    <a:lnTo>
                      <a:pt x="365760" y="335280"/>
                    </a:lnTo>
                    <a:lnTo>
                      <a:pt x="254000" y="264160"/>
                    </a:lnTo>
                    <a:lnTo>
                      <a:pt x="386080" y="60960"/>
                    </a:lnTo>
                    <a:lnTo>
                      <a:pt x="0" y="121920"/>
                    </a:lnTo>
                    <a:lnTo>
                      <a:pt x="0" y="528320"/>
                    </a:lnTo>
                    <a:lnTo>
                      <a:pt x="142240" y="396240"/>
                    </a:lnTo>
                    <a:lnTo>
                      <a:pt x="640080" y="1026160"/>
                    </a:lnTo>
                    <a:lnTo>
                      <a:pt x="833120" y="1432560"/>
                    </a:lnTo>
                    <a:lnTo>
                      <a:pt x="965200" y="2184400"/>
                    </a:lnTo>
                    <a:lnTo>
                      <a:pt x="1026160" y="2590800"/>
                    </a:lnTo>
                    <a:lnTo>
                      <a:pt x="1026160" y="3190240"/>
                    </a:lnTo>
                    <a:lnTo>
                      <a:pt x="1026160" y="3576320"/>
                    </a:lnTo>
                    <a:lnTo>
                      <a:pt x="1920240" y="3129280"/>
                    </a:lnTo>
                    <a:lnTo>
                      <a:pt x="2753360" y="2600960"/>
                    </a:lnTo>
                    <a:lnTo>
                      <a:pt x="2844800" y="1889760"/>
                    </a:lnTo>
                    <a:lnTo>
                      <a:pt x="2834640" y="1798320"/>
                    </a:lnTo>
                    <a:lnTo>
                      <a:pt x="2702560" y="1391920"/>
                    </a:lnTo>
                    <a:lnTo>
                      <a:pt x="2702560" y="1249680"/>
                    </a:lnTo>
                    <a:lnTo>
                      <a:pt x="2651760" y="741680"/>
                    </a:lnTo>
                    <a:lnTo>
                      <a:pt x="2651760" y="650240"/>
                    </a:lnTo>
                    <a:lnTo>
                      <a:pt x="2540000" y="264160"/>
                    </a:lnTo>
                    <a:lnTo>
                      <a:pt x="2286000" y="0"/>
                    </a:lnTo>
                    <a:close/>
                  </a:path>
                </a:pathLst>
              </a:custGeom>
              <a:solidFill>
                <a:schemeClr val="bg1">
                  <a:alpha val="83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33"/>
              <p:cNvSpPr/>
              <p:nvPr/>
            </p:nvSpPr>
            <p:spPr>
              <a:xfrm>
                <a:off x="5069840" y="1447800"/>
                <a:ext cx="2245360" cy="3459480"/>
              </a:xfrm>
              <a:custGeom>
                <a:avLst/>
                <a:gdLst>
                  <a:gd name="connsiteX0" fmla="*/ 2286000 w 2286000"/>
                  <a:gd name="connsiteY0" fmla="*/ 0 h 3535680"/>
                  <a:gd name="connsiteX1" fmla="*/ 1849120 w 2286000"/>
                  <a:gd name="connsiteY1" fmla="*/ 436880 h 3535680"/>
                  <a:gd name="connsiteX2" fmla="*/ 1300480 w 2286000"/>
                  <a:gd name="connsiteY2" fmla="*/ 589280 h 3535680"/>
                  <a:gd name="connsiteX3" fmla="*/ 294640 w 2286000"/>
                  <a:gd name="connsiteY3" fmla="*/ 284480 h 3535680"/>
                  <a:gd name="connsiteX4" fmla="*/ 396240 w 2286000"/>
                  <a:gd name="connsiteY4" fmla="*/ 60960 h 3535680"/>
                  <a:gd name="connsiteX5" fmla="*/ 0 w 2286000"/>
                  <a:gd name="connsiteY5" fmla="*/ 121920 h 3535680"/>
                  <a:gd name="connsiteX6" fmla="*/ 10160 w 2286000"/>
                  <a:gd name="connsiteY6" fmla="*/ 528320 h 3535680"/>
                  <a:gd name="connsiteX7" fmla="*/ 152400 w 2286000"/>
                  <a:gd name="connsiteY7" fmla="*/ 426720 h 3535680"/>
                  <a:gd name="connsiteX8" fmla="*/ 680720 w 2286000"/>
                  <a:gd name="connsiteY8" fmla="*/ 1056640 h 3535680"/>
                  <a:gd name="connsiteX9" fmla="*/ 833120 w 2286000"/>
                  <a:gd name="connsiteY9" fmla="*/ 1422400 h 3535680"/>
                  <a:gd name="connsiteX10" fmla="*/ 1036320 w 2286000"/>
                  <a:gd name="connsiteY10" fmla="*/ 2560320 h 3535680"/>
                  <a:gd name="connsiteX11" fmla="*/ 1036320 w 2286000"/>
                  <a:gd name="connsiteY11" fmla="*/ 3535680 h 3535680"/>
                  <a:gd name="connsiteX0" fmla="*/ 2286000 w 2286000"/>
                  <a:gd name="connsiteY0" fmla="*/ 0 h 3535680"/>
                  <a:gd name="connsiteX1" fmla="*/ 1864360 w 2286000"/>
                  <a:gd name="connsiteY1" fmla="*/ 457200 h 3535680"/>
                  <a:gd name="connsiteX2" fmla="*/ 1300480 w 2286000"/>
                  <a:gd name="connsiteY2" fmla="*/ 589280 h 3535680"/>
                  <a:gd name="connsiteX3" fmla="*/ 294640 w 2286000"/>
                  <a:gd name="connsiteY3" fmla="*/ 284480 h 3535680"/>
                  <a:gd name="connsiteX4" fmla="*/ 396240 w 2286000"/>
                  <a:gd name="connsiteY4" fmla="*/ 60960 h 3535680"/>
                  <a:gd name="connsiteX5" fmla="*/ 0 w 2286000"/>
                  <a:gd name="connsiteY5" fmla="*/ 121920 h 3535680"/>
                  <a:gd name="connsiteX6" fmla="*/ 10160 w 2286000"/>
                  <a:gd name="connsiteY6" fmla="*/ 528320 h 3535680"/>
                  <a:gd name="connsiteX7" fmla="*/ 152400 w 2286000"/>
                  <a:gd name="connsiteY7" fmla="*/ 426720 h 3535680"/>
                  <a:gd name="connsiteX8" fmla="*/ 680720 w 2286000"/>
                  <a:gd name="connsiteY8" fmla="*/ 1056640 h 3535680"/>
                  <a:gd name="connsiteX9" fmla="*/ 833120 w 2286000"/>
                  <a:gd name="connsiteY9" fmla="*/ 1422400 h 3535680"/>
                  <a:gd name="connsiteX10" fmla="*/ 1036320 w 2286000"/>
                  <a:gd name="connsiteY10" fmla="*/ 2560320 h 3535680"/>
                  <a:gd name="connsiteX11" fmla="*/ 1036320 w 2286000"/>
                  <a:gd name="connsiteY11" fmla="*/ 3535680 h 3535680"/>
                  <a:gd name="connsiteX0" fmla="*/ 2321560 w 2321560"/>
                  <a:gd name="connsiteY0" fmla="*/ 0 h 3535680"/>
                  <a:gd name="connsiteX1" fmla="*/ 1864360 w 2321560"/>
                  <a:gd name="connsiteY1" fmla="*/ 457200 h 3535680"/>
                  <a:gd name="connsiteX2" fmla="*/ 1300480 w 2321560"/>
                  <a:gd name="connsiteY2" fmla="*/ 589280 h 3535680"/>
                  <a:gd name="connsiteX3" fmla="*/ 294640 w 2321560"/>
                  <a:gd name="connsiteY3" fmla="*/ 284480 h 3535680"/>
                  <a:gd name="connsiteX4" fmla="*/ 396240 w 2321560"/>
                  <a:gd name="connsiteY4" fmla="*/ 60960 h 3535680"/>
                  <a:gd name="connsiteX5" fmla="*/ 0 w 2321560"/>
                  <a:gd name="connsiteY5" fmla="*/ 121920 h 3535680"/>
                  <a:gd name="connsiteX6" fmla="*/ 10160 w 2321560"/>
                  <a:gd name="connsiteY6" fmla="*/ 528320 h 3535680"/>
                  <a:gd name="connsiteX7" fmla="*/ 152400 w 2321560"/>
                  <a:gd name="connsiteY7" fmla="*/ 426720 h 3535680"/>
                  <a:gd name="connsiteX8" fmla="*/ 680720 w 2321560"/>
                  <a:gd name="connsiteY8" fmla="*/ 1056640 h 3535680"/>
                  <a:gd name="connsiteX9" fmla="*/ 833120 w 2321560"/>
                  <a:gd name="connsiteY9" fmla="*/ 1422400 h 3535680"/>
                  <a:gd name="connsiteX10" fmla="*/ 1036320 w 2321560"/>
                  <a:gd name="connsiteY10" fmla="*/ 2560320 h 3535680"/>
                  <a:gd name="connsiteX11" fmla="*/ 1036320 w 2321560"/>
                  <a:gd name="connsiteY11" fmla="*/ 3535680 h 3535680"/>
                  <a:gd name="connsiteX0" fmla="*/ 2321560 w 2321560"/>
                  <a:gd name="connsiteY0" fmla="*/ 0 h 3535680"/>
                  <a:gd name="connsiteX1" fmla="*/ 1864360 w 2321560"/>
                  <a:gd name="connsiteY1" fmla="*/ 457200 h 3535680"/>
                  <a:gd name="connsiteX2" fmla="*/ 1254760 w 2321560"/>
                  <a:gd name="connsiteY2" fmla="*/ 609600 h 3535680"/>
                  <a:gd name="connsiteX3" fmla="*/ 294640 w 2321560"/>
                  <a:gd name="connsiteY3" fmla="*/ 284480 h 3535680"/>
                  <a:gd name="connsiteX4" fmla="*/ 396240 w 2321560"/>
                  <a:gd name="connsiteY4" fmla="*/ 60960 h 3535680"/>
                  <a:gd name="connsiteX5" fmla="*/ 0 w 2321560"/>
                  <a:gd name="connsiteY5" fmla="*/ 121920 h 3535680"/>
                  <a:gd name="connsiteX6" fmla="*/ 10160 w 2321560"/>
                  <a:gd name="connsiteY6" fmla="*/ 528320 h 3535680"/>
                  <a:gd name="connsiteX7" fmla="*/ 152400 w 2321560"/>
                  <a:gd name="connsiteY7" fmla="*/ 426720 h 3535680"/>
                  <a:gd name="connsiteX8" fmla="*/ 680720 w 2321560"/>
                  <a:gd name="connsiteY8" fmla="*/ 1056640 h 3535680"/>
                  <a:gd name="connsiteX9" fmla="*/ 833120 w 2321560"/>
                  <a:gd name="connsiteY9" fmla="*/ 1422400 h 3535680"/>
                  <a:gd name="connsiteX10" fmla="*/ 1036320 w 2321560"/>
                  <a:gd name="connsiteY10" fmla="*/ 2560320 h 3535680"/>
                  <a:gd name="connsiteX11" fmla="*/ 1036320 w 2321560"/>
                  <a:gd name="connsiteY11" fmla="*/ 3535680 h 3535680"/>
                  <a:gd name="connsiteX0" fmla="*/ 2321560 w 2321560"/>
                  <a:gd name="connsiteY0" fmla="*/ 0 h 3535680"/>
                  <a:gd name="connsiteX1" fmla="*/ 1864360 w 2321560"/>
                  <a:gd name="connsiteY1" fmla="*/ 457200 h 3535680"/>
                  <a:gd name="connsiteX2" fmla="*/ 1254760 w 2321560"/>
                  <a:gd name="connsiteY2" fmla="*/ 609600 h 3535680"/>
                  <a:gd name="connsiteX3" fmla="*/ 264160 w 2321560"/>
                  <a:gd name="connsiteY3" fmla="*/ 304800 h 3535680"/>
                  <a:gd name="connsiteX4" fmla="*/ 396240 w 2321560"/>
                  <a:gd name="connsiteY4" fmla="*/ 60960 h 3535680"/>
                  <a:gd name="connsiteX5" fmla="*/ 0 w 2321560"/>
                  <a:gd name="connsiteY5" fmla="*/ 121920 h 3535680"/>
                  <a:gd name="connsiteX6" fmla="*/ 10160 w 2321560"/>
                  <a:gd name="connsiteY6" fmla="*/ 528320 h 3535680"/>
                  <a:gd name="connsiteX7" fmla="*/ 152400 w 2321560"/>
                  <a:gd name="connsiteY7" fmla="*/ 426720 h 3535680"/>
                  <a:gd name="connsiteX8" fmla="*/ 680720 w 2321560"/>
                  <a:gd name="connsiteY8" fmla="*/ 1056640 h 3535680"/>
                  <a:gd name="connsiteX9" fmla="*/ 833120 w 2321560"/>
                  <a:gd name="connsiteY9" fmla="*/ 1422400 h 3535680"/>
                  <a:gd name="connsiteX10" fmla="*/ 1036320 w 2321560"/>
                  <a:gd name="connsiteY10" fmla="*/ 2560320 h 3535680"/>
                  <a:gd name="connsiteX11" fmla="*/ 1036320 w 2321560"/>
                  <a:gd name="connsiteY11" fmla="*/ 3535680 h 3535680"/>
                  <a:gd name="connsiteX0" fmla="*/ 2321560 w 2321560"/>
                  <a:gd name="connsiteY0" fmla="*/ 0 h 3535680"/>
                  <a:gd name="connsiteX1" fmla="*/ 1864360 w 2321560"/>
                  <a:gd name="connsiteY1" fmla="*/ 457200 h 3535680"/>
                  <a:gd name="connsiteX2" fmla="*/ 1254760 w 2321560"/>
                  <a:gd name="connsiteY2" fmla="*/ 609600 h 3535680"/>
                  <a:gd name="connsiteX3" fmla="*/ 264160 w 2321560"/>
                  <a:gd name="connsiteY3" fmla="*/ 228600 h 3535680"/>
                  <a:gd name="connsiteX4" fmla="*/ 396240 w 2321560"/>
                  <a:gd name="connsiteY4" fmla="*/ 60960 h 3535680"/>
                  <a:gd name="connsiteX5" fmla="*/ 0 w 2321560"/>
                  <a:gd name="connsiteY5" fmla="*/ 121920 h 3535680"/>
                  <a:gd name="connsiteX6" fmla="*/ 10160 w 2321560"/>
                  <a:gd name="connsiteY6" fmla="*/ 528320 h 3535680"/>
                  <a:gd name="connsiteX7" fmla="*/ 152400 w 2321560"/>
                  <a:gd name="connsiteY7" fmla="*/ 426720 h 3535680"/>
                  <a:gd name="connsiteX8" fmla="*/ 680720 w 2321560"/>
                  <a:gd name="connsiteY8" fmla="*/ 1056640 h 3535680"/>
                  <a:gd name="connsiteX9" fmla="*/ 833120 w 2321560"/>
                  <a:gd name="connsiteY9" fmla="*/ 1422400 h 3535680"/>
                  <a:gd name="connsiteX10" fmla="*/ 1036320 w 2321560"/>
                  <a:gd name="connsiteY10" fmla="*/ 2560320 h 3535680"/>
                  <a:gd name="connsiteX11" fmla="*/ 1036320 w 2321560"/>
                  <a:gd name="connsiteY11" fmla="*/ 3535680 h 3535680"/>
                  <a:gd name="connsiteX0" fmla="*/ 2321560 w 2321560"/>
                  <a:gd name="connsiteY0" fmla="*/ 0 h 3535680"/>
                  <a:gd name="connsiteX1" fmla="*/ 1864360 w 2321560"/>
                  <a:gd name="connsiteY1" fmla="*/ 457200 h 3535680"/>
                  <a:gd name="connsiteX2" fmla="*/ 1254760 w 2321560"/>
                  <a:gd name="connsiteY2" fmla="*/ 609600 h 3535680"/>
                  <a:gd name="connsiteX3" fmla="*/ 264160 w 2321560"/>
                  <a:gd name="connsiteY3" fmla="*/ 304800 h 3535680"/>
                  <a:gd name="connsiteX4" fmla="*/ 396240 w 2321560"/>
                  <a:gd name="connsiteY4" fmla="*/ 60960 h 3535680"/>
                  <a:gd name="connsiteX5" fmla="*/ 0 w 2321560"/>
                  <a:gd name="connsiteY5" fmla="*/ 121920 h 3535680"/>
                  <a:gd name="connsiteX6" fmla="*/ 10160 w 2321560"/>
                  <a:gd name="connsiteY6" fmla="*/ 528320 h 3535680"/>
                  <a:gd name="connsiteX7" fmla="*/ 152400 w 2321560"/>
                  <a:gd name="connsiteY7" fmla="*/ 426720 h 3535680"/>
                  <a:gd name="connsiteX8" fmla="*/ 680720 w 2321560"/>
                  <a:gd name="connsiteY8" fmla="*/ 1056640 h 3535680"/>
                  <a:gd name="connsiteX9" fmla="*/ 833120 w 2321560"/>
                  <a:gd name="connsiteY9" fmla="*/ 1422400 h 3535680"/>
                  <a:gd name="connsiteX10" fmla="*/ 1036320 w 2321560"/>
                  <a:gd name="connsiteY10" fmla="*/ 2560320 h 3535680"/>
                  <a:gd name="connsiteX11" fmla="*/ 1036320 w 2321560"/>
                  <a:gd name="connsiteY11" fmla="*/ 3535680 h 3535680"/>
                  <a:gd name="connsiteX0" fmla="*/ 2321560 w 2321560"/>
                  <a:gd name="connsiteY0" fmla="*/ 0 h 3535680"/>
                  <a:gd name="connsiteX1" fmla="*/ 1864360 w 2321560"/>
                  <a:gd name="connsiteY1" fmla="*/ 457200 h 3535680"/>
                  <a:gd name="connsiteX2" fmla="*/ 1254760 w 2321560"/>
                  <a:gd name="connsiteY2" fmla="*/ 609600 h 3535680"/>
                  <a:gd name="connsiteX3" fmla="*/ 264160 w 2321560"/>
                  <a:gd name="connsiteY3" fmla="*/ 304800 h 3535680"/>
                  <a:gd name="connsiteX4" fmla="*/ 396240 w 2321560"/>
                  <a:gd name="connsiteY4" fmla="*/ 60960 h 3535680"/>
                  <a:gd name="connsiteX5" fmla="*/ 0 w 2321560"/>
                  <a:gd name="connsiteY5" fmla="*/ 121920 h 3535680"/>
                  <a:gd name="connsiteX6" fmla="*/ 10160 w 2321560"/>
                  <a:gd name="connsiteY6" fmla="*/ 528320 h 3535680"/>
                  <a:gd name="connsiteX7" fmla="*/ 187960 w 2321560"/>
                  <a:gd name="connsiteY7" fmla="*/ 457200 h 3535680"/>
                  <a:gd name="connsiteX8" fmla="*/ 680720 w 2321560"/>
                  <a:gd name="connsiteY8" fmla="*/ 1056640 h 3535680"/>
                  <a:gd name="connsiteX9" fmla="*/ 833120 w 2321560"/>
                  <a:gd name="connsiteY9" fmla="*/ 1422400 h 3535680"/>
                  <a:gd name="connsiteX10" fmla="*/ 1036320 w 2321560"/>
                  <a:gd name="connsiteY10" fmla="*/ 2560320 h 3535680"/>
                  <a:gd name="connsiteX11" fmla="*/ 1036320 w 2321560"/>
                  <a:gd name="connsiteY11" fmla="*/ 3535680 h 3535680"/>
                  <a:gd name="connsiteX0" fmla="*/ 2321560 w 2321560"/>
                  <a:gd name="connsiteY0" fmla="*/ 0 h 3535680"/>
                  <a:gd name="connsiteX1" fmla="*/ 1864360 w 2321560"/>
                  <a:gd name="connsiteY1" fmla="*/ 457200 h 3535680"/>
                  <a:gd name="connsiteX2" fmla="*/ 1254760 w 2321560"/>
                  <a:gd name="connsiteY2" fmla="*/ 609600 h 3535680"/>
                  <a:gd name="connsiteX3" fmla="*/ 264160 w 2321560"/>
                  <a:gd name="connsiteY3" fmla="*/ 304800 h 3535680"/>
                  <a:gd name="connsiteX4" fmla="*/ 416560 w 2321560"/>
                  <a:gd name="connsiteY4" fmla="*/ 76200 h 3535680"/>
                  <a:gd name="connsiteX5" fmla="*/ 0 w 2321560"/>
                  <a:gd name="connsiteY5" fmla="*/ 121920 h 3535680"/>
                  <a:gd name="connsiteX6" fmla="*/ 10160 w 2321560"/>
                  <a:gd name="connsiteY6" fmla="*/ 528320 h 3535680"/>
                  <a:gd name="connsiteX7" fmla="*/ 187960 w 2321560"/>
                  <a:gd name="connsiteY7" fmla="*/ 457200 h 3535680"/>
                  <a:gd name="connsiteX8" fmla="*/ 680720 w 2321560"/>
                  <a:gd name="connsiteY8" fmla="*/ 1056640 h 3535680"/>
                  <a:gd name="connsiteX9" fmla="*/ 833120 w 2321560"/>
                  <a:gd name="connsiteY9" fmla="*/ 1422400 h 3535680"/>
                  <a:gd name="connsiteX10" fmla="*/ 1036320 w 2321560"/>
                  <a:gd name="connsiteY10" fmla="*/ 2560320 h 3535680"/>
                  <a:gd name="connsiteX11" fmla="*/ 1036320 w 2321560"/>
                  <a:gd name="connsiteY11" fmla="*/ 3535680 h 3535680"/>
                  <a:gd name="connsiteX0" fmla="*/ 2321560 w 2321560"/>
                  <a:gd name="connsiteY0" fmla="*/ 0 h 3535680"/>
                  <a:gd name="connsiteX1" fmla="*/ 1864360 w 2321560"/>
                  <a:gd name="connsiteY1" fmla="*/ 457200 h 3535680"/>
                  <a:gd name="connsiteX2" fmla="*/ 1254760 w 2321560"/>
                  <a:gd name="connsiteY2" fmla="*/ 609600 h 3535680"/>
                  <a:gd name="connsiteX3" fmla="*/ 264160 w 2321560"/>
                  <a:gd name="connsiteY3" fmla="*/ 304800 h 3535680"/>
                  <a:gd name="connsiteX4" fmla="*/ 416560 w 2321560"/>
                  <a:gd name="connsiteY4" fmla="*/ 76200 h 3535680"/>
                  <a:gd name="connsiteX5" fmla="*/ 0 w 2321560"/>
                  <a:gd name="connsiteY5" fmla="*/ 121920 h 3535680"/>
                  <a:gd name="connsiteX6" fmla="*/ 10160 w 2321560"/>
                  <a:gd name="connsiteY6" fmla="*/ 528320 h 3535680"/>
                  <a:gd name="connsiteX7" fmla="*/ 187960 w 2321560"/>
                  <a:gd name="connsiteY7" fmla="*/ 381000 h 3535680"/>
                  <a:gd name="connsiteX8" fmla="*/ 680720 w 2321560"/>
                  <a:gd name="connsiteY8" fmla="*/ 1056640 h 3535680"/>
                  <a:gd name="connsiteX9" fmla="*/ 833120 w 2321560"/>
                  <a:gd name="connsiteY9" fmla="*/ 1422400 h 3535680"/>
                  <a:gd name="connsiteX10" fmla="*/ 1036320 w 2321560"/>
                  <a:gd name="connsiteY10" fmla="*/ 2560320 h 3535680"/>
                  <a:gd name="connsiteX11" fmla="*/ 1036320 w 2321560"/>
                  <a:gd name="connsiteY11" fmla="*/ 3535680 h 3535680"/>
                  <a:gd name="connsiteX0" fmla="*/ 2321560 w 2321560"/>
                  <a:gd name="connsiteY0" fmla="*/ 0 h 3535680"/>
                  <a:gd name="connsiteX1" fmla="*/ 1864360 w 2321560"/>
                  <a:gd name="connsiteY1" fmla="*/ 457200 h 3535680"/>
                  <a:gd name="connsiteX2" fmla="*/ 1254760 w 2321560"/>
                  <a:gd name="connsiteY2" fmla="*/ 609600 h 3535680"/>
                  <a:gd name="connsiteX3" fmla="*/ 264160 w 2321560"/>
                  <a:gd name="connsiteY3" fmla="*/ 304800 h 3535680"/>
                  <a:gd name="connsiteX4" fmla="*/ 416560 w 2321560"/>
                  <a:gd name="connsiteY4" fmla="*/ 76200 h 3535680"/>
                  <a:gd name="connsiteX5" fmla="*/ 0 w 2321560"/>
                  <a:gd name="connsiteY5" fmla="*/ 121920 h 3535680"/>
                  <a:gd name="connsiteX6" fmla="*/ 10160 w 2321560"/>
                  <a:gd name="connsiteY6" fmla="*/ 528320 h 3535680"/>
                  <a:gd name="connsiteX7" fmla="*/ 187960 w 2321560"/>
                  <a:gd name="connsiteY7" fmla="*/ 381000 h 3535680"/>
                  <a:gd name="connsiteX8" fmla="*/ 721360 w 2321560"/>
                  <a:gd name="connsiteY8" fmla="*/ 1066800 h 3535680"/>
                  <a:gd name="connsiteX9" fmla="*/ 833120 w 2321560"/>
                  <a:gd name="connsiteY9" fmla="*/ 1422400 h 3535680"/>
                  <a:gd name="connsiteX10" fmla="*/ 1036320 w 2321560"/>
                  <a:gd name="connsiteY10" fmla="*/ 2560320 h 3535680"/>
                  <a:gd name="connsiteX11" fmla="*/ 1036320 w 2321560"/>
                  <a:gd name="connsiteY11" fmla="*/ 3535680 h 3535680"/>
                  <a:gd name="connsiteX0" fmla="*/ 2321560 w 2321560"/>
                  <a:gd name="connsiteY0" fmla="*/ 0 h 3535680"/>
                  <a:gd name="connsiteX1" fmla="*/ 1864360 w 2321560"/>
                  <a:gd name="connsiteY1" fmla="*/ 457200 h 3535680"/>
                  <a:gd name="connsiteX2" fmla="*/ 1254760 w 2321560"/>
                  <a:gd name="connsiteY2" fmla="*/ 609600 h 3535680"/>
                  <a:gd name="connsiteX3" fmla="*/ 264160 w 2321560"/>
                  <a:gd name="connsiteY3" fmla="*/ 304800 h 3535680"/>
                  <a:gd name="connsiteX4" fmla="*/ 416560 w 2321560"/>
                  <a:gd name="connsiteY4" fmla="*/ 76200 h 3535680"/>
                  <a:gd name="connsiteX5" fmla="*/ 0 w 2321560"/>
                  <a:gd name="connsiteY5" fmla="*/ 121920 h 3535680"/>
                  <a:gd name="connsiteX6" fmla="*/ 10160 w 2321560"/>
                  <a:gd name="connsiteY6" fmla="*/ 528320 h 3535680"/>
                  <a:gd name="connsiteX7" fmla="*/ 187960 w 2321560"/>
                  <a:gd name="connsiteY7" fmla="*/ 381000 h 3535680"/>
                  <a:gd name="connsiteX8" fmla="*/ 721360 w 2321560"/>
                  <a:gd name="connsiteY8" fmla="*/ 1066800 h 3535680"/>
                  <a:gd name="connsiteX9" fmla="*/ 873760 w 2321560"/>
                  <a:gd name="connsiteY9" fmla="*/ 1524000 h 3535680"/>
                  <a:gd name="connsiteX10" fmla="*/ 1036320 w 2321560"/>
                  <a:gd name="connsiteY10" fmla="*/ 2560320 h 3535680"/>
                  <a:gd name="connsiteX11" fmla="*/ 1036320 w 2321560"/>
                  <a:gd name="connsiteY11" fmla="*/ 3535680 h 3535680"/>
                  <a:gd name="connsiteX0" fmla="*/ 2321560 w 2321560"/>
                  <a:gd name="connsiteY0" fmla="*/ 0 h 3535680"/>
                  <a:gd name="connsiteX1" fmla="*/ 1864360 w 2321560"/>
                  <a:gd name="connsiteY1" fmla="*/ 457200 h 3535680"/>
                  <a:gd name="connsiteX2" fmla="*/ 1254760 w 2321560"/>
                  <a:gd name="connsiteY2" fmla="*/ 609600 h 3535680"/>
                  <a:gd name="connsiteX3" fmla="*/ 264160 w 2321560"/>
                  <a:gd name="connsiteY3" fmla="*/ 304800 h 3535680"/>
                  <a:gd name="connsiteX4" fmla="*/ 416560 w 2321560"/>
                  <a:gd name="connsiteY4" fmla="*/ 76200 h 3535680"/>
                  <a:gd name="connsiteX5" fmla="*/ 0 w 2321560"/>
                  <a:gd name="connsiteY5" fmla="*/ 121920 h 3535680"/>
                  <a:gd name="connsiteX6" fmla="*/ 10160 w 2321560"/>
                  <a:gd name="connsiteY6" fmla="*/ 528320 h 3535680"/>
                  <a:gd name="connsiteX7" fmla="*/ 187960 w 2321560"/>
                  <a:gd name="connsiteY7" fmla="*/ 381000 h 3535680"/>
                  <a:gd name="connsiteX8" fmla="*/ 721360 w 2321560"/>
                  <a:gd name="connsiteY8" fmla="*/ 1066800 h 3535680"/>
                  <a:gd name="connsiteX9" fmla="*/ 873760 w 2321560"/>
                  <a:gd name="connsiteY9" fmla="*/ 1524000 h 3535680"/>
                  <a:gd name="connsiteX10" fmla="*/ 1026160 w 2321560"/>
                  <a:gd name="connsiteY10" fmla="*/ 2514600 h 3535680"/>
                  <a:gd name="connsiteX11" fmla="*/ 1036320 w 2321560"/>
                  <a:gd name="connsiteY11" fmla="*/ 3535680 h 3535680"/>
                  <a:gd name="connsiteX0" fmla="*/ 2245360 w 2245360"/>
                  <a:gd name="connsiteY0" fmla="*/ 0 h 3459480"/>
                  <a:gd name="connsiteX1" fmla="*/ 1864360 w 2245360"/>
                  <a:gd name="connsiteY1" fmla="*/ 381000 h 3459480"/>
                  <a:gd name="connsiteX2" fmla="*/ 1254760 w 2245360"/>
                  <a:gd name="connsiteY2" fmla="*/ 533400 h 3459480"/>
                  <a:gd name="connsiteX3" fmla="*/ 264160 w 2245360"/>
                  <a:gd name="connsiteY3" fmla="*/ 228600 h 3459480"/>
                  <a:gd name="connsiteX4" fmla="*/ 416560 w 2245360"/>
                  <a:gd name="connsiteY4" fmla="*/ 0 h 3459480"/>
                  <a:gd name="connsiteX5" fmla="*/ 0 w 2245360"/>
                  <a:gd name="connsiteY5" fmla="*/ 45720 h 3459480"/>
                  <a:gd name="connsiteX6" fmla="*/ 10160 w 2245360"/>
                  <a:gd name="connsiteY6" fmla="*/ 452120 h 3459480"/>
                  <a:gd name="connsiteX7" fmla="*/ 187960 w 2245360"/>
                  <a:gd name="connsiteY7" fmla="*/ 304800 h 3459480"/>
                  <a:gd name="connsiteX8" fmla="*/ 721360 w 2245360"/>
                  <a:gd name="connsiteY8" fmla="*/ 990600 h 3459480"/>
                  <a:gd name="connsiteX9" fmla="*/ 873760 w 2245360"/>
                  <a:gd name="connsiteY9" fmla="*/ 1447800 h 3459480"/>
                  <a:gd name="connsiteX10" fmla="*/ 1026160 w 2245360"/>
                  <a:gd name="connsiteY10" fmla="*/ 2438400 h 3459480"/>
                  <a:gd name="connsiteX11" fmla="*/ 1036320 w 2245360"/>
                  <a:gd name="connsiteY11" fmla="*/ 3459480 h 345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45360" h="3459480">
                    <a:moveTo>
                      <a:pt x="2245360" y="0"/>
                    </a:moveTo>
                    <a:lnTo>
                      <a:pt x="1864360" y="381000"/>
                    </a:lnTo>
                    <a:lnTo>
                      <a:pt x="1254760" y="533400"/>
                    </a:lnTo>
                    <a:lnTo>
                      <a:pt x="264160" y="228600"/>
                    </a:lnTo>
                    <a:lnTo>
                      <a:pt x="416560" y="0"/>
                    </a:lnTo>
                    <a:lnTo>
                      <a:pt x="0" y="45720"/>
                    </a:lnTo>
                    <a:lnTo>
                      <a:pt x="10160" y="452120"/>
                    </a:lnTo>
                    <a:lnTo>
                      <a:pt x="187960" y="304800"/>
                    </a:lnTo>
                    <a:lnTo>
                      <a:pt x="721360" y="990600"/>
                    </a:lnTo>
                    <a:lnTo>
                      <a:pt x="873760" y="1447800"/>
                    </a:lnTo>
                    <a:lnTo>
                      <a:pt x="1026160" y="2438400"/>
                    </a:lnTo>
                    <a:lnTo>
                      <a:pt x="1036320" y="3459480"/>
                    </a:lnTo>
                  </a:path>
                </a:pathLst>
              </a:cu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TextBox 35"/>
            <p:cNvSpPr txBox="1"/>
            <p:nvPr/>
          </p:nvSpPr>
          <p:spPr>
            <a:xfrm>
              <a:off x="6096000" y="2249031"/>
              <a:ext cx="1752600" cy="2246769"/>
            </a:xfrm>
            <a:prstGeom prst="rect">
              <a:avLst/>
            </a:prstGeom>
            <a:noFill/>
          </p:spPr>
          <p:txBody>
            <a:bodyPr wrap="square" rtlCol="0">
              <a:spAutoFit/>
            </a:bodyPr>
            <a:lstStyle/>
            <a:p>
              <a:pPr algn="ctr"/>
              <a:r>
                <a:rPr lang="en-US" sz="2800" dirty="0"/>
                <a:t>1</a:t>
              </a:r>
              <a:r>
                <a:rPr lang="en-US" sz="2800" baseline="30000" dirty="0"/>
                <a:t>st</a:t>
              </a:r>
              <a:r>
                <a:rPr lang="en-US" sz="2800" dirty="0"/>
                <a:t> People retreat </a:t>
              </a:r>
            </a:p>
            <a:p>
              <a:pPr algn="ctr"/>
              <a:r>
                <a:rPr lang="en-US" sz="2800" dirty="0"/>
                <a:t>to Quebec Province</a:t>
              </a:r>
            </a:p>
            <a:p>
              <a:endParaRPr lang="en-US" sz="2800" dirty="0"/>
            </a:p>
          </p:txBody>
        </p:sp>
      </p:grpSp>
      <p:pic>
        <p:nvPicPr>
          <p:cNvPr id="3074" name="Picture 2" descr="https://upload.wikimedia.org/wikipedia/commons/1/19/Rale_strongbox.PNG"/>
          <p:cNvPicPr>
            <a:picLocks noChangeAspect="1" noChangeArrowheads="1"/>
          </p:cNvPicPr>
          <p:nvPr/>
        </p:nvPicPr>
        <p:blipFill>
          <a:blip r:embed="rId6" cstate="print"/>
          <a:srcRect/>
          <a:stretch>
            <a:fillRect/>
          </a:stretch>
        </p:blipFill>
        <p:spPr bwMode="auto">
          <a:xfrm>
            <a:off x="5029200" y="580929"/>
            <a:ext cx="4038600" cy="4905471"/>
          </a:xfrm>
          <a:prstGeom prst="rect">
            <a:avLst/>
          </a:prstGeom>
          <a:noFill/>
        </p:spPr>
      </p:pic>
      <p:sp>
        <p:nvSpPr>
          <p:cNvPr id="38" name="Slide Number Placeholder 37"/>
          <p:cNvSpPr>
            <a:spLocks noGrp="1"/>
          </p:cNvSpPr>
          <p:nvPr>
            <p:ph type="sldNum" sz="quarter" idx="12"/>
          </p:nvPr>
        </p:nvSpPr>
        <p:spPr/>
        <p:txBody>
          <a:bodyPr/>
          <a:lstStyle/>
          <a:p>
            <a:pPr>
              <a:defRPr/>
            </a:pPr>
            <a:fld id="{6D98560A-1953-4F77-869E-5D1EE0598C44}" type="slidenum">
              <a:rPr lang="en-US" smtClean="0"/>
              <a:pPr>
                <a:defRPr/>
              </a:pPr>
              <a:t>33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animEffect transition="in" filter="wipe(left)">
                                      <p:cBhvr>
                                        <p:cTn id="7" dur="1000"/>
                                        <p:tgtEl>
                                          <p:spTgt spid="54">
                                            <p:txEl>
                                              <p:pRg st="0" end="0"/>
                                            </p:txEl>
                                          </p:spTgt>
                                        </p:tgtEl>
                                      </p:cBhvr>
                                    </p:animEffect>
                                  </p:childTnLst>
                                </p:cTn>
                              </p:par>
                              <p:par>
                                <p:cTn id="8" presetID="53"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fltVal val="0"/>
                                          </p:val>
                                        </p:tav>
                                        <p:tav tm="100000">
                                          <p:val>
                                            <p:strVal val="#ppt_w"/>
                                          </p:val>
                                        </p:tav>
                                      </p:tavLst>
                                    </p:anim>
                                    <p:anim calcmode="lin" valueType="num">
                                      <p:cBhvr>
                                        <p:cTn id="11" dur="500" fill="hold"/>
                                        <p:tgtEl>
                                          <p:spTgt spid="18"/>
                                        </p:tgtEl>
                                        <p:attrNameLst>
                                          <p:attrName>ppt_h</p:attrName>
                                        </p:attrNameLst>
                                      </p:cBhvr>
                                      <p:tavLst>
                                        <p:tav tm="0">
                                          <p:val>
                                            <p:fltVal val="0"/>
                                          </p:val>
                                        </p:tav>
                                        <p:tav tm="100000">
                                          <p:val>
                                            <p:strVal val="#ppt_h"/>
                                          </p:val>
                                        </p:tav>
                                      </p:tavLst>
                                    </p:anim>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right)">
                                      <p:cBhvr>
                                        <p:cTn id="17" dur="20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4">
                                            <p:txEl>
                                              <p:pRg st="1" end="1"/>
                                            </p:txEl>
                                          </p:spTgt>
                                        </p:tgtEl>
                                        <p:attrNameLst>
                                          <p:attrName>style.visibility</p:attrName>
                                        </p:attrNameLst>
                                      </p:cBhvr>
                                      <p:to>
                                        <p:strVal val="visible"/>
                                      </p:to>
                                    </p:set>
                                    <p:animEffect transition="in" filter="wipe(left)">
                                      <p:cBhvr>
                                        <p:cTn id="22" dur="1000"/>
                                        <p:tgtEl>
                                          <p:spTgt spid="54">
                                            <p:txEl>
                                              <p:pRg st="1" end="1"/>
                                            </p:txEl>
                                          </p:spTgt>
                                        </p:tgtEl>
                                      </p:cBhvr>
                                    </p:animEffect>
                                  </p:childTnLst>
                                </p:cTn>
                              </p:par>
                            </p:childTnLst>
                          </p:cTn>
                        </p:par>
                        <p:par>
                          <p:cTn id="23" fill="hold">
                            <p:stCondLst>
                              <p:cond delay="1000"/>
                            </p:stCondLst>
                            <p:childTnLst>
                              <p:par>
                                <p:cTn id="24" presetID="53" presetClass="entr" presetSubtype="0" fill="hold" nodeType="afterEffect">
                                  <p:stCondLst>
                                    <p:cond delay="0"/>
                                  </p:stCondLst>
                                  <p:childTnLst>
                                    <p:set>
                                      <p:cBhvr>
                                        <p:cTn id="25" dur="1" fill="hold">
                                          <p:stCondLst>
                                            <p:cond delay="0"/>
                                          </p:stCondLst>
                                        </p:cTn>
                                        <p:tgtEl>
                                          <p:spTgt spid="3074"/>
                                        </p:tgtEl>
                                        <p:attrNameLst>
                                          <p:attrName>style.visibility</p:attrName>
                                        </p:attrNameLst>
                                      </p:cBhvr>
                                      <p:to>
                                        <p:strVal val="visible"/>
                                      </p:to>
                                    </p:set>
                                    <p:anim calcmode="lin" valueType="num">
                                      <p:cBhvr>
                                        <p:cTn id="26" dur="500" fill="hold"/>
                                        <p:tgtEl>
                                          <p:spTgt spid="3074"/>
                                        </p:tgtEl>
                                        <p:attrNameLst>
                                          <p:attrName>ppt_w</p:attrName>
                                        </p:attrNameLst>
                                      </p:cBhvr>
                                      <p:tavLst>
                                        <p:tav tm="0">
                                          <p:val>
                                            <p:fltVal val="0"/>
                                          </p:val>
                                        </p:tav>
                                        <p:tav tm="100000">
                                          <p:val>
                                            <p:strVal val="#ppt_w"/>
                                          </p:val>
                                        </p:tav>
                                      </p:tavLst>
                                    </p:anim>
                                    <p:anim calcmode="lin" valueType="num">
                                      <p:cBhvr>
                                        <p:cTn id="27" dur="500" fill="hold"/>
                                        <p:tgtEl>
                                          <p:spTgt spid="3074"/>
                                        </p:tgtEl>
                                        <p:attrNameLst>
                                          <p:attrName>ppt_h</p:attrName>
                                        </p:attrNameLst>
                                      </p:cBhvr>
                                      <p:tavLst>
                                        <p:tav tm="0">
                                          <p:val>
                                            <p:fltVal val="0"/>
                                          </p:val>
                                        </p:tav>
                                        <p:tav tm="100000">
                                          <p:val>
                                            <p:strVal val="#ppt_h"/>
                                          </p:val>
                                        </p:tav>
                                      </p:tavLst>
                                    </p:anim>
                                    <p:animEffect transition="in" filter="fade">
                                      <p:cBhvr>
                                        <p:cTn id="28" dur="500"/>
                                        <p:tgtEl>
                                          <p:spTgt spid="307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54">
                                            <p:txEl>
                                              <p:pRg st="2" end="2"/>
                                            </p:txEl>
                                          </p:spTgt>
                                        </p:tgtEl>
                                        <p:attrNameLst>
                                          <p:attrName>style.visibility</p:attrName>
                                        </p:attrNameLst>
                                      </p:cBhvr>
                                      <p:to>
                                        <p:strVal val="visible"/>
                                      </p:to>
                                    </p:set>
                                    <p:animEffect transition="in" filter="wipe(left)">
                                      <p:cBhvr>
                                        <p:cTn id="33" dur="500"/>
                                        <p:tgtEl>
                                          <p:spTgt spid="54">
                                            <p:txEl>
                                              <p:pRg st="2" end="2"/>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17">
                                            <p:txEl>
                                              <p:pRg st="0" end="0"/>
                                            </p:txEl>
                                          </p:spTgt>
                                        </p:tgtEl>
                                        <p:attrNameLst>
                                          <p:attrName>style.visibility</p:attrName>
                                        </p:attrNameLst>
                                      </p:cBhvr>
                                      <p:to>
                                        <p:strVal val="visible"/>
                                      </p:to>
                                    </p:set>
                                    <p:animEffect transition="in" filter="wipe(left)">
                                      <p:cBhvr>
                                        <p:cTn id="36" dur="1000"/>
                                        <p:tgtEl>
                                          <p:spTgt spid="17">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7">
                                            <p:txEl>
                                              <p:pRg st="1" end="1"/>
                                            </p:txEl>
                                          </p:spTgt>
                                        </p:tgtEl>
                                        <p:attrNameLst>
                                          <p:attrName>style.visibility</p:attrName>
                                        </p:attrNameLst>
                                      </p:cBhvr>
                                      <p:to>
                                        <p:strVal val="visible"/>
                                      </p:to>
                                    </p:set>
                                    <p:animEffect transition="in" filter="wipe(left)">
                                      <p:cBhvr>
                                        <p:cTn id="41" dur="10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MILITARY OVERVIEW - JOSEPH BROUSSARD</a:t>
            </a:r>
            <a:endParaRPr lang="en-US" b="0" dirty="0"/>
          </a:p>
        </p:txBody>
      </p:sp>
      <p:sp>
        <p:nvSpPr>
          <p:cNvPr id="54" name="Rectangle 53"/>
          <p:cNvSpPr/>
          <p:nvPr/>
        </p:nvSpPr>
        <p:spPr>
          <a:xfrm>
            <a:off x="0" y="609600"/>
            <a:ext cx="5029200" cy="4862870"/>
          </a:xfrm>
          <a:prstGeom prst="rect">
            <a:avLst/>
          </a:prstGeom>
          <a:solidFill>
            <a:schemeClr val="tx2">
              <a:lumMod val="20000"/>
              <a:lumOff val="80000"/>
            </a:schemeClr>
          </a:solidFill>
        </p:spPr>
        <p:txBody>
          <a:bodyPr wrap="square">
            <a:spAutoFit/>
          </a:bodyPr>
          <a:lstStyle/>
          <a:p>
            <a:pPr marL="171450" indent="-171450">
              <a:spcAft>
                <a:spcPts val="1200"/>
              </a:spcAft>
              <a:buFont typeface="Arial" pitchFamily="34" charset="0"/>
              <a:buChar char="•"/>
            </a:pPr>
            <a:r>
              <a:rPr lang="en-US" sz="2800" dirty="0"/>
              <a:t>Joseph Broussard was </a:t>
            </a:r>
            <a:r>
              <a:rPr lang="en-US" sz="2800" dirty="0">
                <a:solidFill>
                  <a:srgbClr val="FF0000"/>
                </a:solidFill>
                <a:effectLst>
                  <a:outerShdw blurRad="38100" dist="38100" dir="2700000" algn="tl">
                    <a:srgbClr val="000000"/>
                  </a:outerShdw>
                </a:effectLst>
              </a:rPr>
              <a:t>born in Port-Royal,</a:t>
            </a:r>
            <a:r>
              <a:rPr lang="en-US" sz="2800" dirty="0"/>
              <a:t> Acadia in </a:t>
            </a:r>
            <a:r>
              <a:rPr lang="en-US" sz="2800" dirty="0">
                <a:solidFill>
                  <a:srgbClr val="FF0000"/>
                </a:solidFill>
                <a:effectLst>
                  <a:outerShdw blurRad="38100" dist="38100" dir="2700000" algn="tl">
                    <a:srgbClr val="000000"/>
                  </a:outerShdw>
                </a:effectLst>
              </a:rPr>
              <a:t>1702</a:t>
            </a:r>
          </a:p>
          <a:p>
            <a:pPr marL="171450" indent="-171450">
              <a:spcAft>
                <a:spcPts val="1200"/>
              </a:spcAft>
              <a:buFont typeface="Arial" pitchFamily="34" charset="0"/>
              <a:buChar char="•"/>
            </a:pPr>
            <a:r>
              <a:rPr lang="en-US" sz="2800" dirty="0"/>
              <a:t>His </a:t>
            </a:r>
            <a:r>
              <a:rPr lang="en-US" sz="2800" dirty="0">
                <a:solidFill>
                  <a:srgbClr val="FF0000"/>
                </a:solidFill>
                <a:effectLst>
                  <a:outerShdw blurRad="38100" dist="38100" dir="2700000" algn="tl">
                    <a:srgbClr val="000000"/>
                  </a:outerShdw>
                </a:effectLst>
              </a:rPr>
              <a:t>father was from Poitiers</a:t>
            </a:r>
            <a:r>
              <a:rPr lang="en-US" sz="2800" dirty="0"/>
              <a:t>, France &amp; his </a:t>
            </a:r>
            <a:r>
              <a:rPr lang="en-US" sz="2800" dirty="0">
                <a:solidFill>
                  <a:srgbClr val="FF0000"/>
                </a:solidFill>
                <a:effectLst>
                  <a:outerShdw blurRad="38100" dist="38100" dir="2700000" algn="tl">
                    <a:srgbClr val="000000"/>
                  </a:outerShdw>
                </a:effectLst>
              </a:rPr>
              <a:t>mother (a Richard) from Port-Royal</a:t>
            </a:r>
            <a:r>
              <a:rPr lang="en-US" sz="2800" dirty="0"/>
              <a:t>, Acadia</a:t>
            </a:r>
          </a:p>
          <a:p>
            <a:pPr marL="171450" indent="-171450">
              <a:spcAft>
                <a:spcPts val="1200"/>
              </a:spcAft>
              <a:buFont typeface="Arial" pitchFamily="34" charset="0"/>
              <a:buChar char="•"/>
            </a:pPr>
            <a:r>
              <a:rPr lang="en-US" sz="2800" dirty="0"/>
              <a:t>He </a:t>
            </a:r>
            <a:r>
              <a:rPr lang="en-US" sz="2800" dirty="0">
                <a:solidFill>
                  <a:srgbClr val="FF0000"/>
                </a:solidFill>
                <a:effectLst>
                  <a:outerShdw blurRad="38100" dist="38100" dir="2700000" algn="tl">
                    <a:srgbClr val="000000"/>
                  </a:outerShdw>
                </a:effectLst>
              </a:rPr>
              <a:t>lived much of his life at Le </a:t>
            </a:r>
            <a:r>
              <a:rPr lang="en-US" sz="2800" dirty="0" err="1">
                <a:solidFill>
                  <a:srgbClr val="FF0000"/>
                </a:solidFill>
                <a:effectLst>
                  <a:outerShdw blurRad="38100" dist="38100" dir="2700000" algn="tl">
                    <a:srgbClr val="000000"/>
                  </a:outerShdw>
                </a:effectLst>
              </a:rPr>
              <a:t>Cran</a:t>
            </a:r>
            <a:r>
              <a:rPr lang="en-US" sz="2800" dirty="0">
                <a:solidFill>
                  <a:srgbClr val="FF0000"/>
                </a:solidFill>
                <a:effectLst>
                  <a:outerShdw blurRad="38100" dist="38100" dir="2700000" algn="tl">
                    <a:srgbClr val="000000"/>
                  </a:outerShdw>
                </a:effectLst>
              </a:rPr>
              <a:t> (today-</a:t>
            </a:r>
            <a:r>
              <a:rPr lang="en-US" sz="2800" dirty="0" err="1">
                <a:solidFill>
                  <a:srgbClr val="FF0000"/>
                </a:solidFill>
                <a:effectLst>
                  <a:outerShdw blurRad="38100" dist="38100" dir="2700000" algn="tl">
                    <a:srgbClr val="000000"/>
                  </a:outerShdw>
                </a:effectLst>
              </a:rPr>
              <a:t>Stoney</a:t>
            </a:r>
            <a:r>
              <a:rPr lang="en-US" sz="2800" dirty="0">
                <a:solidFill>
                  <a:srgbClr val="FF0000"/>
                </a:solidFill>
                <a:effectLst>
                  <a:outerShdw blurRad="38100" dist="38100" dir="2700000" algn="tl">
                    <a:srgbClr val="000000"/>
                  </a:outerShdw>
                </a:effectLst>
              </a:rPr>
              <a:t> Creek), </a:t>
            </a:r>
            <a:r>
              <a:rPr lang="en-US" sz="2800" dirty="0"/>
              <a:t>Acadia along the </a:t>
            </a:r>
            <a:r>
              <a:rPr lang="en-US" sz="2800" dirty="0" err="1"/>
              <a:t>Petitcodiac</a:t>
            </a:r>
            <a:r>
              <a:rPr lang="en-US" sz="2800" dirty="0"/>
              <a:t> River </a:t>
            </a:r>
            <a:r>
              <a:rPr lang="en-US" sz="2800" dirty="0">
                <a:solidFill>
                  <a:srgbClr val="FF0000"/>
                </a:solidFill>
                <a:effectLst>
                  <a:outerShdw blurRad="38100" dist="38100" dir="2700000" algn="tl">
                    <a:srgbClr val="000000"/>
                  </a:outerShdw>
                </a:effectLst>
              </a:rPr>
              <a:t>with wife &amp; 11 children</a:t>
            </a:r>
          </a:p>
          <a:p>
            <a:pPr marL="171450" indent="-171450">
              <a:spcAft>
                <a:spcPts val="1200"/>
              </a:spcAft>
              <a:buFont typeface="Arial" pitchFamily="34" charset="0"/>
              <a:buChar char="•"/>
            </a:pPr>
            <a:r>
              <a:rPr lang="en-US" sz="2800" dirty="0"/>
              <a:t>There is documented </a:t>
            </a:r>
            <a:r>
              <a:rPr lang="en-US" sz="2800" dirty="0">
                <a:solidFill>
                  <a:srgbClr val="FF0000"/>
                </a:solidFill>
                <a:effectLst>
                  <a:outerShdw blurRad="38100" dist="38100" dir="2700000" algn="tl">
                    <a:srgbClr val="000000"/>
                  </a:outerShdw>
                </a:effectLst>
              </a:rPr>
              <a:t>evidence</a:t>
            </a:r>
          </a:p>
        </p:txBody>
      </p:sp>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7" name="Rectangle 16"/>
          <p:cNvSpPr/>
          <p:nvPr/>
        </p:nvSpPr>
        <p:spPr>
          <a:xfrm>
            <a:off x="0" y="5334000"/>
            <a:ext cx="9144000" cy="1538883"/>
          </a:xfrm>
          <a:prstGeom prst="rect">
            <a:avLst/>
          </a:prstGeom>
          <a:solidFill>
            <a:schemeClr val="tx2">
              <a:lumMod val="20000"/>
              <a:lumOff val="80000"/>
            </a:schemeClr>
          </a:solidFill>
        </p:spPr>
        <p:txBody>
          <a:bodyPr wrap="square">
            <a:spAutoFit/>
          </a:bodyPr>
          <a:lstStyle/>
          <a:p>
            <a:pPr marL="171450" indent="-171450">
              <a:spcAft>
                <a:spcPts val="1200"/>
              </a:spcAft>
            </a:pPr>
            <a:r>
              <a:rPr lang="en-US" sz="2800" dirty="0"/>
              <a:t>	that </a:t>
            </a:r>
            <a:r>
              <a:rPr lang="en-US" sz="2800" dirty="0">
                <a:solidFill>
                  <a:srgbClr val="FF0000"/>
                </a:solidFill>
                <a:effectLst>
                  <a:outerShdw blurRad="38100" dist="38100" dir="2700000" algn="tl">
                    <a:srgbClr val="000000"/>
                  </a:outerShdw>
                </a:effectLst>
              </a:rPr>
              <a:t>Broussard was a guerrilla fighter </a:t>
            </a:r>
            <a:r>
              <a:rPr lang="en-US" sz="2800" dirty="0"/>
              <a:t>from as early as </a:t>
            </a:r>
            <a:r>
              <a:rPr lang="en-US" sz="2800" dirty="0">
                <a:solidFill>
                  <a:srgbClr val="FF0000"/>
                </a:solidFill>
                <a:effectLst>
                  <a:outerShdw blurRad="38100" dist="38100" dir="2700000" algn="tl">
                    <a:srgbClr val="000000"/>
                  </a:outerShdw>
                </a:effectLst>
              </a:rPr>
              <a:t>1724</a:t>
            </a:r>
          </a:p>
          <a:p>
            <a:pPr marL="171450" indent="-171450">
              <a:spcAft>
                <a:spcPts val="1200"/>
              </a:spcAft>
              <a:buFont typeface="Arial" pitchFamily="34" charset="0"/>
              <a:buChar char="•"/>
            </a:pPr>
            <a:r>
              <a:rPr lang="en-US" sz="2800" dirty="0"/>
              <a:t>He was definitely </a:t>
            </a:r>
            <a:r>
              <a:rPr lang="en-US" sz="2800" dirty="0">
                <a:solidFill>
                  <a:srgbClr val="FF0000"/>
                </a:solidFill>
                <a:effectLst>
                  <a:outerShdw blurRad="38100" dist="38100" dir="2700000" algn="tl">
                    <a:srgbClr val="000000"/>
                  </a:outerShdw>
                </a:effectLst>
              </a:rPr>
              <a:t>involved in basically all military actions </a:t>
            </a:r>
            <a:r>
              <a:rPr lang="en-US" sz="2800" dirty="0"/>
              <a:t>in Acadia from </a:t>
            </a:r>
            <a:r>
              <a:rPr lang="en-US" sz="2800" dirty="0">
                <a:solidFill>
                  <a:srgbClr val="FF0000"/>
                </a:solidFill>
                <a:effectLst>
                  <a:outerShdw blurRad="38100" dist="38100" dir="2700000" algn="tl">
                    <a:srgbClr val="000000"/>
                  </a:outerShdw>
                </a:effectLst>
              </a:rPr>
              <a:t>1754 to 1764</a:t>
            </a:r>
          </a:p>
        </p:txBody>
      </p:sp>
      <p:grpSp>
        <p:nvGrpSpPr>
          <p:cNvPr id="28" name="Group 27"/>
          <p:cNvGrpSpPr/>
          <p:nvPr/>
        </p:nvGrpSpPr>
        <p:grpSpPr>
          <a:xfrm>
            <a:off x="5029200" y="609600"/>
            <a:ext cx="4114801" cy="4752320"/>
            <a:chOff x="5029200" y="609600"/>
            <a:chExt cx="4114801" cy="4752320"/>
          </a:xfrm>
        </p:grpSpPr>
        <p:pic>
          <p:nvPicPr>
            <p:cNvPr id="103426" name="Picture 2" descr="Joseph Broussard en Acadia HRoe 2009.jpg"/>
            <p:cNvPicPr>
              <a:picLocks noChangeAspect="1" noChangeArrowheads="1"/>
            </p:cNvPicPr>
            <p:nvPr/>
          </p:nvPicPr>
          <p:blipFill>
            <a:blip r:embed="rId3" cstate="print">
              <a:lum bright="20000" contrast="20000"/>
            </a:blip>
            <a:srcRect t="6311"/>
            <a:stretch>
              <a:fillRect/>
            </a:stretch>
          </p:blipFill>
          <p:spPr bwMode="auto">
            <a:xfrm>
              <a:off x="5029200" y="609600"/>
              <a:ext cx="4114801" cy="4524778"/>
            </a:xfrm>
            <a:prstGeom prst="rect">
              <a:avLst/>
            </a:prstGeom>
            <a:noFill/>
          </p:spPr>
        </p:pic>
        <p:sp>
          <p:nvSpPr>
            <p:cNvPr id="21" name="Rectangle 20"/>
            <p:cNvSpPr/>
            <p:nvPr/>
          </p:nvSpPr>
          <p:spPr>
            <a:xfrm>
              <a:off x="5029200" y="4838700"/>
              <a:ext cx="4114800" cy="523220"/>
            </a:xfrm>
            <a:prstGeom prst="rect">
              <a:avLst/>
            </a:prstGeom>
            <a:solidFill>
              <a:schemeClr val="bg1"/>
            </a:solidFill>
          </p:spPr>
          <p:txBody>
            <a:bodyPr wrap="square">
              <a:spAutoFit/>
            </a:bodyPr>
            <a:lstStyle/>
            <a:p>
              <a:pPr algn="ctr"/>
              <a:r>
                <a:rPr lang="en-US" sz="2800" dirty="0"/>
                <a:t>Joseph Broussard</a:t>
              </a:r>
            </a:p>
          </p:txBody>
        </p:sp>
      </p:grpSp>
      <p:pic>
        <p:nvPicPr>
          <p:cNvPr id="103429" name="Picture 5"/>
          <p:cNvPicPr>
            <a:picLocks noChangeAspect="1" noChangeArrowheads="1"/>
          </p:cNvPicPr>
          <p:nvPr/>
        </p:nvPicPr>
        <p:blipFill>
          <a:blip r:embed="rId4" cstate="print"/>
          <a:srcRect/>
          <a:stretch>
            <a:fillRect/>
          </a:stretch>
        </p:blipFill>
        <p:spPr bwMode="auto">
          <a:xfrm>
            <a:off x="555625" y="533400"/>
            <a:ext cx="8032750" cy="5232400"/>
          </a:xfrm>
          <a:prstGeom prst="rect">
            <a:avLst/>
          </a:prstGeom>
          <a:noFill/>
          <a:ln w="9525">
            <a:noFill/>
            <a:miter lim="800000"/>
            <a:headEnd/>
            <a:tailEnd/>
          </a:ln>
        </p:spPr>
      </p:pic>
      <p:sp>
        <p:nvSpPr>
          <p:cNvPr id="26" name="Rectangle 25"/>
          <p:cNvSpPr/>
          <p:nvPr/>
        </p:nvSpPr>
        <p:spPr>
          <a:xfrm>
            <a:off x="3352800" y="2057400"/>
            <a:ext cx="457200" cy="762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p:cNvGrpSpPr>
            <a:grpSpLocks noChangeAspect="1"/>
          </p:cNvGrpSpPr>
          <p:nvPr/>
        </p:nvGrpSpPr>
        <p:grpSpPr>
          <a:xfrm>
            <a:off x="2414360" y="0"/>
            <a:ext cx="4339321" cy="6858000"/>
            <a:chOff x="-7963005" y="-2174081"/>
            <a:chExt cx="6896205" cy="10898981"/>
          </a:xfrm>
        </p:grpSpPr>
        <p:pic>
          <p:nvPicPr>
            <p:cNvPr id="103427" name="Picture 3"/>
            <p:cNvPicPr>
              <a:picLocks noChangeAspect="1" noChangeArrowheads="1"/>
            </p:cNvPicPr>
            <p:nvPr/>
          </p:nvPicPr>
          <p:blipFill>
            <a:blip r:embed="rId5" cstate="print"/>
            <a:srcRect/>
            <a:stretch>
              <a:fillRect/>
            </a:stretch>
          </p:blipFill>
          <p:spPr bwMode="auto">
            <a:xfrm>
              <a:off x="-7963005" y="-2174081"/>
              <a:ext cx="6858000" cy="5679281"/>
            </a:xfrm>
            <a:prstGeom prst="rect">
              <a:avLst/>
            </a:prstGeom>
            <a:noFill/>
            <a:ln w="9525">
              <a:noFill/>
              <a:miter lim="800000"/>
              <a:headEnd/>
              <a:tailEnd/>
            </a:ln>
          </p:spPr>
        </p:pic>
        <p:pic>
          <p:nvPicPr>
            <p:cNvPr id="103428" name="Picture 4"/>
            <p:cNvPicPr>
              <a:picLocks noChangeAspect="1" noChangeArrowheads="1"/>
            </p:cNvPicPr>
            <p:nvPr/>
          </p:nvPicPr>
          <p:blipFill>
            <a:blip r:embed="rId6" cstate="print"/>
            <a:srcRect l="1732" r="13228"/>
            <a:stretch>
              <a:fillRect/>
            </a:stretch>
          </p:blipFill>
          <p:spPr bwMode="auto">
            <a:xfrm>
              <a:off x="-7924800" y="3429000"/>
              <a:ext cx="6858000" cy="5295900"/>
            </a:xfrm>
            <a:prstGeom prst="rect">
              <a:avLst/>
            </a:prstGeom>
            <a:noFill/>
            <a:ln w="9525">
              <a:noFill/>
              <a:miter lim="800000"/>
              <a:headEnd/>
              <a:tailEnd/>
            </a:ln>
          </p:spPr>
        </p:pic>
      </p:grpSp>
      <p:sp>
        <p:nvSpPr>
          <p:cNvPr id="27" name="Rectangle 26"/>
          <p:cNvSpPr/>
          <p:nvPr/>
        </p:nvSpPr>
        <p:spPr>
          <a:xfrm>
            <a:off x="3505200" y="1371600"/>
            <a:ext cx="838200" cy="381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3810000" y="-4257764"/>
            <a:ext cx="4572000" cy="923330"/>
          </a:xfrm>
          <a:prstGeom prst="rect">
            <a:avLst/>
          </a:prstGeom>
        </p:spPr>
        <p:txBody>
          <a:bodyPr>
            <a:spAutoFit/>
          </a:bodyPr>
          <a:lstStyle/>
          <a:p>
            <a:r>
              <a:rPr lang="en-US" dirty="0"/>
              <a:t>leader of the </a:t>
            </a:r>
            <a:r>
              <a:rPr lang="en-US" dirty="0">
                <a:hlinkClick r:id="rId7" tooltip="Acadians"/>
              </a:rPr>
              <a:t>Acadian</a:t>
            </a:r>
            <a:r>
              <a:rPr lang="en-US" dirty="0"/>
              <a:t> people in </a:t>
            </a:r>
            <a:r>
              <a:rPr lang="en-US" dirty="0">
                <a:hlinkClick r:id="rId8" tooltip="Acadia"/>
              </a:rPr>
              <a:t>Acadia</a:t>
            </a:r>
            <a:r>
              <a:rPr lang="en-US" dirty="0"/>
              <a:t>; later </a:t>
            </a:r>
            <a:r>
              <a:rPr lang="en-US" dirty="0">
                <a:hlinkClick r:id="rId9" tooltip="Nova Scotia"/>
              </a:rPr>
              <a:t>Nova Scotia</a:t>
            </a:r>
            <a:r>
              <a:rPr lang="en-US" dirty="0"/>
              <a:t>, </a:t>
            </a:r>
            <a:r>
              <a:rPr lang="en-US" dirty="0">
                <a:hlinkClick r:id="rId10" tooltip="Prince Edward Island"/>
              </a:rPr>
              <a:t>Prince Edward Island</a:t>
            </a:r>
            <a:r>
              <a:rPr lang="en-US" dirty="0"/>
              <a:t>, and </a:t>
            </a:r>
            <a:r>
              <a:rPr lang="en-US" dirty="0">
                <a:hlinkClick r:id="rId11" tooltip="New Brunswick"/>
              </a:rPr>
              <a:t>New Brunswick</a:t>
            </a:r>
            <a:r>
              <a:rPr lang="en-US" dirty="0"/>
              <a:t>.</a:t>
            </a:r>
          </a:p>
        </p:txBody>
      </p:sp>
      <p:sp>
        <p:nvSpPr>
          <p:cNvPr id="30" name="Rectangle 29"/>
          <p:cNvSpPr/>
          <p:nvPr/>
        </p:nvSpPr>
        <p:spPr>
          <a:xfrm>
            <a:off x="3810000" y="-5476964"/>
            <a:ext cx="4572000" cy="1200329"/>
          </a:xfrm>
          <a:prstGeom prst="rect">
            <a:avLst/>
          </a:prstGeom>
        </p:spPr>
        <p:txBody>
          <a:bodyPr>
            <a:spAutoFit/>
          </a:bodyPr>
          <a:lstStyle/>
          <a:p>
            <a:r>
              <a:rPr lang="en-US" dirty="0"/>
              <a:t>Broussard organized a </a:t>
            </a:r>
            <a:r>
              <a:rPr lang="en-US" dirty="0">
                <a:hlinkClick r:id="rId12" tooltip="Military history of the Mi’kmaq people"/>
              </a:rPr>
              <a:t>Mi'kmaq</a:t>
            </a:r>
            <a:r>
              <a:rPr lang="en-US" dirty="0"/>
              <a:t> and </a:t>
            </a:r>
            <a:r>
              <a:rPr lang="en-US" dirty="0">
                <a:hlinkClick r:id="rId13" tooltip="Military history of the Acadians"/>
              </a:rPr>
              <a:t>Acadian militias</a:t>
            </a:r>
            <a:r>
              <a:rPr lang="en-US" dirty="0"/>
              <a:t> against the British through </a:t>
            </a:r>
            <a:r>
              <a:rPr lang="en-US" dirty="0">
                <a:hlinkClick r:id="rId14" tooltip="King George's War"/>
              </a:rPr>
              <a:t>King George's War</a:t>
            </a:r>
            <a:r>
              <a:rPr lang="en-US" dirty="0"/>
              <a:t>, </a:t>
            </a:r>
            <a:r>
              <a:rPr lang="en-US" dirty="0">
                <a:hlinkClick r:id="rId15" tooltip="Father Le Loutre's War"/>
              </a:rPr>
              <a:t>Father Le </a:t>
            </a:r>
            <a:r>
              <a:rPr lang="en-US" dirty="0" err="1">
                <a:hlinkClick r:id="rId15" tooltip="Father Le Loutre's War"/>
              </a:rPr>
              <a:t>Loutre's</a:t>
            </a:r>
            <a:r>
              <a:rPr lang="en-US" dirty="0">
                <a:hlinkClick r:id="rId15" tooltip="Father Le Loutre's War"/>
              </a:rPr>
              <a:t> War</a:t>
            </a:r>
            <a:r>
              <a:rPr lang="en-US" dirty="0"/>
              <a:t> and during the </a:t>
            </a:r>
            <a:r>
              <a:rPr lang="en-US" dirty="0">
                <a:hlinkClick r:id="rId16" tooltip="French and Indian War"/>
              </a:rPr>
              <a:t>French and Indian War</a:t>
            </a:r>
            <a:r>
              <a:rPr lang="en-US" dirty="0"/>
              <a:t>.</a:t>
            </a:r>
          </a:p>
        </p:txBody>
      </p:sp>
      <p:sp>
        <p:nvSpPr>
          <p:cNvPr id="31" name="Rectangle 30"/>
          <p:cNvSpPr/>
          <p:nvPr/>
        </p:nvSpPr>
        <p:spPr>
          <a:xfrm>
            <a:off x="3810000" y="-3267164"/>
            <a:ext cx="4572000" cy="1200329"/>
          </a:xfrm>
          <a:prstGeom prst="rect">
            <a:avLst/>
          </a:prstGeom>
        </p:spPr>
        <p:txBody>
          <a:bodyPr>
            <a:spAutoFit/>
          </a:bodyPr>
          <a:lstStyle/>
          <a:p>
            <a:r>
              <a:rPr lang="en-US" dirty="0"/>
              <a:t>After the loss of Acadia to the British, he eventually led the first group of Acadians to southern Louisiana in present-day </a:t>
            </a:r>
            <a:r>
              <a:rPr lang="en-US" dirty="0">
                <a:hlinkClick r:id="rId17" tooltip="United States"/>
              </a:rPr>
              <a:t>United States</a:t>
            </a:r>
            <a:r>
              <a:rPr lang="en-US" dirty="0"/>
              <a:t>.</a:t>
            </a:r>
          </a:p>
        </p:txBody>
      </p:sp>
      <p:sp>
        <p:nvSpPr>
          <p:cNvPr id="32" name="Rectangle 31"/>
          <p:cNvSpPr/>
          <p:nvPr/>
        </p:nvSpPr>
        <p:spPr>
          <a:xfrm>
            <a:off x="3810000" y="-2047964"/>
            <a:ext cx="4572000" cy="923330"/>
          </a:xfrm>
          <a:prstGeom prst="rect">
            <a:avLst/>
          </a:prstGeom>
        </p:spPr>
        <p:txBody>
          <a:bodyPr>
            <a:spAutoFit/>
          </a:bodyPr>
          <a:lstStyle/>
          <a:p>
            <a:r>
              <a:rPr lang="en-US" dirty="0"/>
              <a:t>Broussard is widely regarded as a hero and an important historical figure by both Acadians and Cajuns.</a:t>
            </a:r>
          </a:p>
        </p:txBody>
      </p:sp>
      <p:sp>
        <p:nvSpPr>
          <p:cNvPr id="34" name="Rectangle 33"/>
          <p:cNvSpPr/>
          <p:nvPr/>
        </p:nvSpPr>
        <p:spPr>
          <a:xfrm>
            <a:off x="-4724400" y="-5464076"/>
            <a:ext cx="4572000" cy="646331"/>
          </a:xfrm>
          <a:prstGeom prst="rect">
            <a:avLst/>
          </a:prstGeom>
        </p:spPr>
        <p:txBody>
          <a:bodyPr>
            <a:spAutoFit/>
          </a:bodyPr>
          <a:lstStyle/>
          <a:p>
            <a:r>
              <a:rPr lang="en-US" dirty="0"/>
              <a:t>1724 Broussard participated in a raid on </a:t>
            </a:r>
            <a:r>
              <a:rPr lang="en-US" dirty="0">
                <a:hlinkClick r:id="rId18" tooltip="Annapolis Royal, Nova Scotia"/>
              </a:rPr>
              <a:t>Annapolis Royal, Nova Scotia</a:t>
            </a:r>
            <a:r>
              <a:rPr lang="en-US" dirty="0"/>
              <a:t> (1724)</a:t>
            </a:r>
          </a:p>
        </p:txBody>
      </p:sp>
      <p:sp>
        <p:nvSpPr>
          <p:cNvPr id="35" name="Rectangle 34"/>
          <p:cNvSpPr/>
          <p:nvPr/>
        </p:nvSpPr>
        <p:spPr>
          <a:xfrm>
            <a:off x="-4724400" y="-4778276"/>
            <a:ext cx="4572000" cy="923330"/>
          </a:xfrm>
          <a:prstGeom prst="rect">
            <a:avLst/>
          </a:prstGeom>
        </p:spPr>
        <p:txBody>
          <a:bodyPr>
            <a:spAutoFit/>
          </a:bodyPr>
          <a:lstStyle/>
          <a:p>
            <a:r>
              <a:rPr lang="en-US" dirty="0"/>
              <a:t>1747 he participated in and was later charged for his involvement with the </a:t>
            </a:r>
            <a:r>
              <a:rPr lang="en-US" dirty="0">
                <a:hlinkClick r:id="rId19" tooltip="Battle of Grand Pré"/>
              </a:rPr>
              <a:t>Battle of Grand Pré</a:t>
            </a:r>
            <a:r>
              <a:rPr lang="en-US" dirty="0"/>
              <a:t>.</a:t>
            </a:r>
          </a:p>
        </p:txBody>
      </p:sp>
      <p:sp>
        <p:nvSpPr>
          <p:cNvPr id="36" name="Rectangle 35"/>
          <p:cNvSpPr/>
          <p:nvPr/>
        </p:nvSpPr>
        <p:spPr>
          <a:xfrm>
            <a:off x="-4800600" y="-3810000"/>
            <a:ext cx="4572000" cy="1200329"/>
          </a:xfrm>
          <a:prstGeom prst="rect">
            <a:avLst/>
          </a:prstGeom>
        </p:spPr>
        <p:txBody>
          <a:bodyPr>
            <a:spAutoFit/>
          </a:bodyPr>
          <a:lstStyle/>
          <a:p>
            <a:r>
              <a:rPr lang="en-US" dirty="0"/>
              <a:t> 1749 In an effort to stop the British movement into Acadia, in Broussard was involved in one of the first raids on </a:t>
            </a:r>
            <a:r>
              <a:rPr lang="en-US" dirty="0">
                <a:hlinkClick r:id="rId20" tooltip="Raid on Dartmouth (1751)"/>
              </a:rPr>
              <a:t>Dartmouth, Nova </a:t>
            </a:r>
            <a:r>
              <a:rPr lang="en-US" dirty="0" err="1">
                <a:hlinkClick r:id="rId20" tooltip="Raid on Dartmouth (1751)"/>
              </a:rPr>
              <a:t>Scotia</a:t>
            </a:r>
            <a:r>
              <a:rPr lang="en-US" dirty="0" err="1"/>
              <a:t>d</a:t>
            </a:r>
            <a:r>
              <a:rPr lang="en-US" dirty="0"/>
              <a:t> killing 20 British</a:t>
            </a:r>
          </a:p>
        </p:txBody>
      </p:sp>
      <p:sp>
        <p:nvSpPr>
          <p:cNvPr id="37" name="Rectangle 36"/>
          <p:cNvSpPr/>
          <p:nvPr/>
        </p:nvSpPr>
        <p:spPr>
          <a:xfrm>
            <a:off x="-4800600" y="-2667000"/>
            <a:ext cx="4572000" cy="2308324"/>
          </a:xfrm>
          <a:prstGeom prst="rect">
            <a:avLst/>
          </a:prstGeom>
        </p:spPr>
        <p:txBody>
          <a:bodyPr>
            <a:spAutoFit/>
          </a:bodyPr>
          <a:lstStyle/>
          <a:p>
            <a:r>
              <a:rPr lang="en-US" dirty="0"/>
              <a:t>1754, Beausoleil and a large band of Mi'kmaq and Acadians left Chignecto for </a:t>
            </a:r>
            <a:r>
              <a:rPr lang="en-US" dirty="0" err="1"/>
              <a:t>Lawrencetown</a:t>
            </a:r>
            <a:r>
              <a:rPr lang="en-US" dirty="0"/>
              <a:t>. They arrived in mid-May and in the night opened fired on the village. Beausoleil killed and scalped four British settlers and two soldiers. By August, as the raids continued, the residents and soldiers were withdrawn to Halifax.</a:t>
            </a:r>
          </a:p>
        </p:txBody>
      </p:sp>
      <p:sp>
        <p:nvSpPr>
          <p:cNvPr id="38" name="Rectangle 37"/>
          <p:cNvSpPr/>
          <p:nvPr/>
        </p:nvSpPr>
        <p:spPr>
          <a:xfrm>
            <a:off x="-4724400" y="-381000"/>
            <a:ext cx="4572000" cy="923330"/>
          </a:xfrm>
          <a:prstGeom prst="rect">
            <a:avLst/>
          </a:prstGeom>
        </p:spPr>
        <p:txBody>
          <a:bodyPr>
            <a:spAutoFit/>
          </a:bodyPr>
          <a:lstStyle/>
          <a:p>
            <a:r>
              <a:rPr lang="en-US" dirty="0"/>
              <a:t>Broussard was also active in the fight against Lieutenant Colonel </a:t>
            </a:r>
            <a:r>
              <a:rPr lang="en-US" dirty="0">
                <a:hlinkClick r:id="rId21" tooltip="Robert Monckton"/>
              </a:rPr>
              <a:t>Robert Monckton</a:t>
            </a:r>
            <a:r>
              <a:rPr lang="en-US" dirty="0"/>
              <a:t> in the </a:t>
            </a:r>
            <a:r>
              <a:rPr lang="en-US" dirty="0">
                <a:hlinkClick r:id="rId22" tooltip="Battle of Beausejour"/>
              </a:rPr>
              <a:t>Battle of </a:t>
            </a:r>
            <a:r>
              <a:rPr lang="en-US" dirty="0" err="1">
                <a:hlinkClick r:id="rId22" tooltip="Battle of Beausejour"/>
              </a:rPr>
              <a:t>Beausejour</a:t>
            </a:r>
            <a:endParaRPr lang="en-US" dirty="0"/>
          </a:p>
        </p:txBody>
      </p:sp>
      <p:sp>
        <p:nvSpPr>
          <p:cNvPr id="39" name="Rectangle 38"/>
          <p:cNvSpPr/>
          <p:nvPr/>
        </p:nvSpPr>
        <p:spPr>
          <a:xfrm>
            <a:off x="-4648200" y="609600"/>
            <a:ext cx="4572000" cy="4524315"/>
          </a:xfrm>
          <a:prstGeom prst="rect">
            <a:avLst/>
          </a:prstGeom>
        </p:spPr>
        <p:txBody>
          <a:bodyPr>
            <a:spAutoFit/>
          </a:bodyPr>
          <a:lstStyle/>
          <a:p>
            <a:r>
              <a:rPr lang="en-US" dirty="0"/>
              <a:t>1755 With Le Loutre imprisoned after the </a:t>
            </a:r>
            <a:r>
              <a:rPr lang="en-US" dirty="0">
                <a:hlinkClick r:id="rId22" tooltip="Battle of Beausejour"/>
              </a:rPr>
              <a:t>Battle of </a:t>
            </a:r>
            <a:r>
              <a:rPr lang="en-US" dirty="0" err="1">
                <a:hlinkClick r:id="rId22" tooltip="Battle of Beausejour"/>
              </a:rPr>
              <a:t>Beausejour</a:t>
            </a:r>
            <a:r>
              <a:rPr lang="en-US" dirty="0"/>
              <a:t>, Broussard became the leader of an armed resistance during the </a:t>
            </a:r>
            <a:r>
              <a:rPr lang="en-US" dirty="0">
                <a:hlinkClick r:id="rId23" tooltip="Expulsion of the Acadians"/>
              </a:rPr>
              <a:t>expulsion of the Acadians</a:t>
            </a:r>
            <a:r>
              <a:rPr lang="en-US" dirty="0"/>
              <a:t> (1755–1764), leading assaults against the British on several occasions between 1755 and 1758 as part of the forces of </a:t>
            </a:r>
            <a:r>
              <a:rPr lang="en-US" dirty="0">
                <a:hlinkClick r:id="rId24" tooltip="Charles Deschamps de Boishébert et de Raffetot"/>
              </a:rPr>
              <a:t>Charles </a:t>
            </a:r>
            <a:r>
              <a:rPr lang="en-US" dirty="0" err="1">
                <a:hlinkClick r:id="rId24" tooltip="Charles Deschamps de Boishébert et de Raffetot"/>
              </a:rPr>
              <a:t>Deschamps</a:t>
            </a:r>
            <a:r>
              <a:rPr lang="en-US" dirty="0">
                <a:hlinkClick r:id="rId24" tooltip="Charles Deschamps de Boishébert et de Raffetot"/>
              </a:rPr>
              <a:t> de </a:t>
            </a:r>
            <a:r>
              <a:rPr lang="en-US" dirty="0" err="1">
                <a:hlinkClick r:id="rId24" tooltip="Charles Deschamps de Boishébert et de Raffetot"/>
              </a:rPr>
              <a:t>Boishébert</a:t>
            </a:r>
            <a:r>
              <a:rPr lang="en-US" dirty="0">
                <a:hlinkClick r:id="rId24" tooltip="Charles Deschamps de Boishébert et de Raffetot"/>
              </a:rPr>
              <a:t> et de </a:t>
            </a:r>
            <a:r>
              <a:rPr lang="en-US" dirty="0" err="1">
                <a:hlinkClick r:id="rId24" tooltip="Charles Deschamps de Boishébert et de Raffetot"/>
              </a:rPr>
              <a:t>Raffetot</a:t>
            </a:r>
            <a:r>
              <a:rPr lang="en-US" dirty="0"/>
              <a:t>.</a:t>
            </a:r>
            <a:r>
              <a:rPr lang="en-US" baseline="30000" dirty="0">
                <a:hlinkClick r:id="rId25"/>
              </a:rPr>
              <a:t>[1]</a:t>
            </a:r>
            <a:r>
              <a:rPr lang="en-US" dirty="0"/>
              <a:t> After arming a ship in 1758, Broussard traveled through the upper </a:t>
            </a:r>
            <a:r>
              <a:rPr lang="en-US" dirty="0">
                <a:hlinkClick r:id="rId26" tooltip="Bay of Fundy"/>
              </a:rPr>
              <a:t>Bay of Fundy</a:t>
            </a:r>
            <a:r>
              <a:rPr lang="en-US" dirty="0"/>
              <a:t> region, where he attacked the British. His ship was seized in November 1758. He was then forced to flee, travelling first to the </a:t>
            </a:r>
            <a:r>
              <a:rPr lang="en-US" dirty="0" err="1">
                <a:hlinkClick r:id="rId27" tooltip="Miramichi Valley"/>
              </a:rPr>
              <a:t>Miramichi</a:t>
            </a:r>
            <a:r>
              <a:rPr lang="en-US" dirty="0"/>
              <a:t> and later imprisoned at </a:t>
            </a:r>
            <a:r>
              <a:rPr lang="en-US" dirty="0">
                <a:hlinkClick r:id="rId28" tooltip="Fort Edward (Nova Scotia)"/>
              </a:rPr>
              <a:t>Fort Edward</a:t>
            </a:r>
            <a:r>
              <a:rPr lang="en-US" dirty="0"/>
              <a:t> in 1762. Finally, he was transferred and imprisoned with other Acadians in </a:t>
            </a:r>
            <a:r>
              <a:rPr lang="en-US" dirty="0">
                <a:hlinkClick r:id="rId29" tooltip="City of Halifax"/>
              </a:rPr>
              <a:t>Halifax, Nova Scotia</a:t>
            </a:r>
            <a:r>
              <a:rPr lang="en-US" dirty="0"/>
              <a:t>.</a:t>
            </a:r>
          </a:p>
        </p:txBody>
      </p:sp>
      <p:sp>
        <p:nvSpPr>
          <p:cNvPr id="40" name="Rectangle 39"/>
          <p:cNvSpPr/>
          <p:nvPr/>
        </p:nvSpPr>
        <p:spPr>
          <a:xfrm>
            <a:off x="-4572000" y="5105400"/>
            <a:ext cx="4572000" cy="4801314"/>
          </a:xfrm>
          <a:prstGeom prst="rect">
            <a:avLst/>
          </a:prstGeom>
        </p:spPr>
        <p:txBody>
          <a:bodyPr>
            <a:spAutoFit/>
          </a:bodyPr>
          <a:lstStyle/>
          <a:p>
            <a:r>
              <a:rPr lang="en-US" dirty="0"/>
              <a:t> 1764 Released in 1764, the year after the signing of the Treaty of Paris, Broussard left Nova Scotia, along with his family and hundreds of other Acadians, to </a:t>
            </a:r>
            <a:r>
              <a:rPr lang="en-US" dirty="0">
                <a:hlinkClick r:id="rId30" tooltip="Saint-Domingue"/>
              </a:rPr>
              <a:t>Saint-</a:t>
            </a:r>
            <a:r>
              <a:rPr lang="en-US" dirty="0" err="1">
                <a:hlinkClick r:id="rId30" tooltip="Saint-Domingue"/>
              </a:rPr>
              <a:t>Domingue</a:t>
            </a:r>
            <a:r>
              <a:rPr lang="en-US" dirty="0"/>
              <a:t> (present-day Haiti).</a:t>
            </a:r>
            <a:r>
              <a:rPr lang="en-US" baseline="30000" dirty="0">
                <a:hlinkClick r:id="rId25"/>
              </a:rPr>
              <a:t>[11]</a:t>
            </a:r>
            <a:r>
              <a:rPr lang="en-US" dirty="0"/>
              <a:t> Unable to adapt to the climate and diseases that was killing Acadians, he led the group to settle in </a:t>
            </a:r>
            <a:r>
              <a:rPr lang="en-US" dirty="0">
                <a:hlinkClick r:id="rId31" tooltip="Louisiana"/>
              </a:rPr>
              <a:t>Louisiana</a:t>
            </a:r>
            <a:r>
              <a:rPr lang="en-US" dirty="0"/>
              <a:t>.</a:t>
            </a:r>
            <a:r>
              <a:rPr lang="en-US" baseline="30000" dirty="0">
                <a:hlinkClick r:id="rId25"/>
              </a:rPr>
              <a:t>[12]</a:t>
            </a:r>
            <a:endParaRPr lang="en-US" dirty="0"/>
          </a:p>
          <a:p>
            <a:r>
              <a:rPr lang="en-US" dirty="0"/>
              <a:t>1765 He was among the first 200 </a:t>
            </a:r>
            <a:r>
              <a:rPr lang="en-US" dirty="0">
                <a:hlinkClick r:id="rId7" tooltip="Acadians"/>
              </a:rPr>
              <a:t>Acadians</a:t>
            </a:r>
            <a:r>
              <a:rPr lang="en-US" dirty="0"/>
              <a:t> to arrive in Louisiana on February 27, 1765, aboard the </a:t>
            </a:r>
            <a:r>
              <a:rPr lang="en-US" i="1" dirty="0"/>
              <a:t>Santo Domingo</a:t>
            </a:r>
            <a:r>
              <a:rPr lang="en-US" dirty="0"/>
              <a:t>.</a:t>
            </a:r>
            <a:r>
              <a:rPr lang="en-US" baseline="30000" dirty="0">
                <a:hlinkClick r:id="rId25"/>
              </a:rPr>
              <a:t>[13]</a:t>
            </a:r>
            <a:r>
              <a:rPr lang="en-US" dirty="0"/>
              <a:t> On April 8, 1765, he was appointed militia captain and commander of the "Acadians of the </a:t>
            </a:r>
            <a:r>
              <a:rPr lang="en-US" dirty="0" err="1">
                <a:hlinkClick r:id="rId32" tooltip="Atakapa"/>
              </a:rPr>
              <a:t>Atakapas</a:t>
            </a:r>
            <a:r>
              <a:rPr lang="en-US" dirty="0"/>
              <a:t>" the area around present-day St. </a:t>
            </a:r>
            <a:r>
              <a:rPr lang="en-US" dirty="0" err="1"/>
              <a:t>Martinville</a:t>
            </a:r>
            <a:r>
              <a:rPr lang="en-US" dirty="0"/>
              <a:t>, La.</a:t>
            </a:r>
            <a:r>
              <a:rPr lang="en-US" baseline="30000" dirty="0">
                <a:hlinkClick r:id="rId25"/>
              </a:rPr>
              <a:t>[1]</a:t>
            </a:r>
            <a:r>
              <a:rPr lang="en-US" dirty="0"/>
              <a:t> Not long after his arrival, Joseph Broussard died near what is now </a:t>
            </a:r>
            <a:r>
              <a:rPr lang="en-US" dirty="0">
                <a:hlinkClick r:id="rId33" tooltip="St. Martinville, Louisiana"/>
              </a:rPr>
              <a:t>St. </a:t>
            </a:r>
            <a:r>
              <a:rPr lang="en-US" dirty="0" err="1">
                <a:hlinkClick r:id="rId33" tooltip="St. Martinville, Louisiana"/>
              </a:rPr>
              <a:t>Martinville</a:t>
            </a:r>
            <a:r>
              <a:rPr lang="en-US" dirty="0"/>
              <a:t> at the presumed age of 63.</a:t>
            </a:r>
          </a:p>
        </p:txBody>
      </p:sp>
      <p:sp>
        <p:nvSpPr>
          <p:cNvPr id="41" name="Rectangle 40"/>
          <p:cNvSpPr/>
          <p:nvPr/>
        </p:nvSpPr>
        <p:spPr>
          <a:xfrm>
            <a:off x="3810000" y="-1200329"/>
            <a:ext cx="4572000" cy="1200329"/>
          </a:xfrm>
          <a:prstGeom prst="rect">
            <a:avLst/>
          </a:prstGeom>
        </p:spPr>
        <p:txBody>
          <a:bodyPr>
            <a:spAutoFit/>
          </a:bodyPr>
          <a:lstStyle/>
          <a:p>
            <a:r>
              <a:rPr lang="en-US" dirty="0"/>
              <a:t>Broussard's 21st-century descendants include </a:t>
            </a:r>
            <a:r>
              <a:rPr lang="en-US" dirty="0" err="1">
                <a:hlinkClick r:id="rId34" tooltip="Tina Knowles"/>
              </a:rPr>
              <a:t>Célestine</a:t>
            </a:r>
            <a:r>
              <a:rPr lang="en-US" dirty="0">
                <a:hlinkClick r:id="rId34" tooltip="Tina Knowles"/>
              </a:rPr>
              <a:t> "Tina" Knowles</a:t>
            </a:r>
            <a:r>
              <a:rPr lang="en-US" dirty="0"/>
              <a:t> (</a:t>
            </a:r>
            <a:r>
              <a:rPr lang="en-US" dirty="0">
                <a:hlinkClick r:id="rId35" tooltip="Married and maiden names"/>
              </a:rPr>
              <a:t>née</a:t>
            </a:r>
            <a:r>
              <a:rPr lang="en-US" dirty="0"/>
              <a:t> </a:t>
            </a:r>
            <a:r>
              <a:rPr lang="en-US" dirty="0" err="1"/>
              <a:t>Beyincé</a:t>
            </a:r>
            <a:r>
              <a:rPr lang="en-US" dirty="0"/>
              <a:t>), her two daughters </a:t>
            </a:r>
            <a:r>
              <a:rPr lang="en-US" dirty="0" err="1">
                <a:hlinkClick r:id="rId36" tooltip="Beyoncé Knowles"/>
              </a:rPr>
              <a:t>Beyoncé</a:t>
            </a:r>
            <a:r>
              <a:rPr lang="en-US" dirty="0"/>
              <a:t> </a:t>
            </a:r>
          </a:p>
        </p:txBody>
      </p:sp>
      <p:sp>
        <p:nvSpPr>
          <p:cNvPr id="42" name="Rectangle 41"/>
          <p:cNvSpPr/>
          <p:nvPr/>
        </p:nvSpPr>
        <p:spPr>
          <a:xfrm>
            <a:off x="0" y="-646331"/>
            <a:ext cx="4572000" cy="646331"/>
          </a:xfrm>
          <a:prstGeom prst="rect">
            <a:avLst/>
          </a:prstGeom>
        </p:spPr>
        <p:txBody>
          <a:bodyPr>
            <a:spAutoFit/>
          </a:bodyPr>
          <a:lstStyle/>
          <a:p>
            <a:r>
              <a:rPr lang="en-US" dirty="0"/>
              <a:t>also known as </a:t>
            </a:r>
            <a:r>
              <a:rPr lang="en-US" b="1" dirty="0"/>
              <a:t>Beausoleil</a:t>
            </a:r>
            <a:r>
              <a:rPr lang="en-US" dirty="0"/>
              <a:t> (English: Beautiful Sun), </a:t>
            </a:r>
          </a:p>
        </p:txBody>
      </p:sp>
      <p:sp>
        <p:nvSpPr>
          <p:cNvPr id="33" name="Slide Number Placeholder 32"/>
          <p:cNvSpPr>
            <a:spLocks noGrp="1"/>
          </p:cNvSpPr>
          <p:nvPr>
            <p:ph type="sldNum" sz="quarter" idx="12"/>
          </p:nvPr>
        </p:nvSpPr>
        <p:spPr/>
        <p:txBody>
          <a:bodyPr/>
          <a:lstStyle/>
          <a:p>
            <a:pPr>
              <a:defRPr/>
            </a:pPr>
            <a:fld id="{6D98560A-1953-4F77-869E-5D1EE0598C44}" type="slidenum">
              <a:rPr lang="en-US" smtClean="0"/>
              <a:pPr>
                <a:defRPr/>
              </a:pPr>
              <a:t>34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animEffect transition="in" filter="wipe(left)">
                                      <p:cBhvr>
                                        <p:cTn id="7" dur="1000"/>
                                        <p:tgtEl>
                                          <p:spTgt spid="54">
                                            <p:txEl>
                                              <p:pRg st="0" end="0"/>
                                            </p:txEl>
                                          </p:spTgt>
                                        </p:tgtEl>
                                      </p:cBhvr>
                                    </p:animEffect>
                                  </p:childTnLst>
                                </p:cTn>
                              </p:par>
                              <p:par>
                                <p:cTn id="8" presetID="53"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 calcmode="lin" valueType="num">
                                      <p:cBhvr>
                                        <p:cTn id="10" dur="500" fill="hold"/>
                                        <p:tgtEl>
                                          <p:spTgt spid="28"/>
                                        </p:tgtEl>
                                        <p:attrNameLst>
                                          <p:attrName>ppt_w</p:attrName>
                                        </p:attrNameLst>
                                      </p:cBhvr>
                                      <p:tavLst>
                                        <p:tav tm="0">
                                          <p:val>
                                            <p:fltVal val="0"/>
                                          </p:val>
                                        </p:tav>
                                        <p:tav tm="100000">
                                          <p:val>
                                            <p:strVal val="#ppt_w"/>
                                          </p:val>
                                        </p:tav>
                                      </p:tavLst>
                                    </p:anim>
                                    <p:anim calcmode="lin" valueType="num">
                                      <p:cBhvr>
                                        <p:cTn id="11" dur="500" fill="hold"/>
                                        <p:tgtEl>
                                          <p:spTgt spid="28"/>
                                        </p:tgtEl>
                                        <p:attrNameLst>
                                          <p:attrName>ppt_h</p:attrName>
                                        </p:attrNameLst>
                                      </p:cBhvr>
                                      <p:tavLst>
                                        <p:tav tm="0">
                                          <p:val>
                                            <p:fltVal val="0"/>
                                          </p:val>
                                        </p:tav>
                                        <p:tav tm="100000">
                                          <p:val>
                                            <p:strVal val="#ppt_h"/>
                                          </p:val>
                                        </p:tav>
                                      </p:tavLst>
                                    </p:anim>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4">
                                            <p:txEl>
                                              <p:pRg st="1" end="1"/>
                                            </p:txEl>
                                          </p:spTgt>
                                        </p:tgtEl>
                                        <p:attrNameLst>
                                          <p:attrName>style.visibility</p:attrName>
                                        </p:attrNameLst>
                                      </p:cBhvr>
                                      <p:to>
                                        <p:strVal val="visible"/>
                                      </p:to>
                                    </p:set>
                                    <p:animEffect transition="in" filter="wipe(left)">
                                      <p:cBhvr>
                                        <p:cTn id="17" dur="1000"/>
                                        <p:tgtEl>
                                          <p:spTgt spid="5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4">
                                            <p:txEl>
                                              <p:pRg st="2" end="2"/>
                                            </p:txEl>
                                          </p:spTgt>
                                        </p:tgtEl>
                                        <p:attrNameLst>
                                          <p:attrName>style.visibility</p:attrName>
                                        </p:attrNameLst>
                                      </p:cBhvr>
                                      <p:to>
                                        <p:strVal val="visible"/>
                                      </p:to>
                                    </p:set>
                                    <p:animEffect transition="in" filter="wipe(left)">
                                      <p:cBhvr>
                                        <p:cTn id="22" dur="1000"/>
                                        <p:tgtEl>
                                          <p:spTgt spid="5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103429"/>
                                        </p:tgtEl>
                                        <p:attrNameLst>
                                          <p:attrName>style.visibility</p:attrName>
                                        </p:attrNameLst>
                                      </p:cBhvr>
                                      <p:to>
                                        <p:strVal val="visible"/>
                                      </p:to>
                                    </p:set>
                                    <p:anim calcmode="lin" valueType="num">
                                      <p:cBhvr>
                                        <p:cTn id="27" dur="500" fill="hold"/>
                                        <p:tgtEl>
                                          <p:spTgt spid="103429"/>
                                        </p:tgtEl>
                                        <p:attrNameLst>
                                          <p:attrName>ppt_w</p:attrName>
                                        </p:attrNameLst>
                                      </p:cBhvr>
                                      <p:tavLst>
                                        <p:tav tm="0">
                                          <p:val>
                                            <p:fltVal val="0"/>
                                          </p:val>
                                        </p:tav>
                                        <p:tav tm="100000">
                                          <p:val>
                                            <p:strVal val="#ppt_w"/>
                                          </p:val>
                                        </p:tav>
                                      </p:tavLst>
                                    </p:anim>
                                    <p:anim calcmode="lin" valueType="num">
                                      <p:cBhvr>
                                        <p:cTn id="28" dur="500" fill="hold"/>
                                        <p:tgtEl>
                                          <p:spTgt spid="103429"/>
                                        </p:tgtEl>
                                        <p:attrNameLst>
                                          <p:attrName>ppt_h</p:attrName>
                                        </p:attrNameLst>
                                      </p:cBhvr>
                                      <p:tavLst>
                                        <p:tav tm="0">
                                          <p:val>
                                            <p:fltVal val="0"/>
                                          </p:val>
                                        </p:tav>
                                        <p:tav tm="100000">
                                          <p:val>
                                            <p:strVal val="#ppt_h"/>
                                          </p:val>
                                        </p:tav>
                                      </p:tavLst>
                                    </p:anim>
                                    <p:animEffect transition="in" filter="fade">
                                      <p:cBhvr>
                                        <p:cTn id="29" dur="500"/>
                                        <p:tgtEl>
                                          <p:spTgt spid="103429"/>
                                        </p:tgtEl>
                                      </p:cBhvr>
                                    </p:animEffect>
                                  </p:childTnLst>
                                </p:cTn>
                              </p:par>
                            </p:childTnLst>
                          </p:cTn>
                        </p:par>
                        <p:par>
                          <p:cTn id="30" fill="hold">
                            <p:stCondLst>
                              <p:cond delay="500"/>
                            </p:stCondLst>
                            <p:childTnLst>
                              <p:par>
                                <p:cTn id="31" presetID="26" presetClass="entr" presetSubtype="0"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down)">
                                      <p:cBhvr>
                                        <p:cTn id="33" dur="580">
                                          <p:stCondLst>
                                            <p:cond delay="0"/>
                                          </p:stCondLst>
                                        </p:cTn>
                                        <p:tgtEl>
                                          <p:spTgt spid="26"/>
                                        </p:tgtEl>
                                      </p:cBhvr>
                                    </p:animEffect>
                                    <p:anim calcmode="lin" valueType="num">
                                      <p:cBhvr>
                                        <p:cTn id="34"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39" dur="26">
                                          <p:stCondLst>
                                            <p:cond delay="650"/>
                                          </p:stCondLst>
                                        </p:cTn>
                                        <p:tgtEl>
                                          <p:spTgt spid="26"/>
                                        </p:tgtEl>
                                      </p:cBhvr>
                                      <p:to x="100000" y="60000"/>
                                    </p:animScale>
                                    <p:animScale>
                                      <p:cBhvr>
                                        <p:cTn id="40" dur="166" decel="50000">
                                          <p:stCondLst>
                                            <p:cond delay="676"/>
                                          </p:stCondLst>
                                        </p:cTn>
                                        <p:tgtEl>
                                          <p:spTgt spid="26"/>
                                        </p:tgtEl>
                                      </p:cBhvr>
                                      <p:to x="100000" y="100000"/>
                                    </p:animScale>
                                    <p:animScale>
                                      <p:cBhvr>
                                        <p:cTn id="41" dur="26">
                                          <p:stCondLst>
                                            <p:cond delay="1312"/>
                                          </p:stCondLst>
                                        </p:cTn>
                                        <p:tgtEl>
                                          <p:spTgt spid="26"/>
                                        </p:tgtEl>
                                      </p:cBhvr>
                                      <p:to x="100000" y="80000"/>
                                    </p:animScale>
                                    <p:animScale>
                                      <p:cBhvr>
                                        <p:cTn id="42" dur="166" decel="50000">
                                          <p:stCondLst>
                                            <p:cond delay="1338"/>
                                          </p:stCondLst>
                                        </p:cTn>
                                        <p:tgtEl>
                                          <p:spTgt spid="26"/>
                                        </p:tgtEl>
                                      </p:cBhvr>
                                      <p:to x="100000" y="100000"/>
                                    </p:animScale>
                                    <p:animScale>
                                      <p:cBhvr>
                                        <p:cTn id="43" dur="26">
                                          <p:stCondLst>
                                            <p:cond delay="1642"/>
                                          </p:stCondLst>
                                        </p:cTn>
                                        <p:tgtEl>
                                          <p:spTgt spid="26"/>
                                        </p:tgtEl>
                                      </p:cBhvr>
                                      <p:to x="100000" y="90000"/>
                                    </p:animScale>
                                    <p:animScale>
                                      <p:cBhvr>
                                        <p:cTn id="44" dur="166" decel="50000">
                                          <p:stCondLst>
                                            <p:cond delay="1668"/>
                                          </p:stCondLst>
                                        </p:cTn>
                                        <p:tgtEl>
                                          <p:spTgt spid="26"/>
                                        </p:tgtEl>
                                      </p:cBhvr>
                                      <p:to x="100000" y="100000"/>
                                    </p:animScale>
                                    <p:animScale>
                                      <p:cBhvr>
                                        <p:cTn id="45" dur="26">
                                          <p:stCondLst>
                                            <p:cond delay="1808"/>
                                          </p:stCondLst>
                                        </p:cTn>
                                        <p:tgtEl>
                                          <p:spTgt spid="26"/>
                                        </p:tgtEl>
                                      </p:cBhvr>
                                      <p:to x="100000" y="95000"/>
                                    </p:animScale>
                                    <p:animScale>
                                      <p:cBhvr>
                                        <p:cTn id="46" dur="166" decel="50000">
                                          <p:stCondLst>
                                            <p:cond delay="1834"/>
                                          </p:stCondLst>
                                        </p:cTn>
                                        <p:tgtEl>
                                          <p:spTgt spid="26"/>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53"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p:cTn id="51" dur="500" fill="hold"/>
                                        <p:tgtEl>
                                          <p:spTgt spid="25"/>
                                        </p:tgtEl>
                                        <p:attrNameLst>
                                          <p:attrName>ppt_w</p:attrName>
                                        </p:attrNameLst>
                                      </p:cBhvr>
                                      <p:tavLst>
                                        <p:tav tm="0">
                                          <p:val>
                                            <p:fltVal val="0"/>
                                          </p:val>
                                        </p:tav>
                                        <p:tav tm="100000">
                                          <p:val>
                                            <p:strVal val="#ppt_w"/>
                                          </p:val>
                                        </p:tav>
                                      </p:tavLst>
                                    </p:anim>
                                    <p:anim calcmode="lin" valueType="num">
                                      <p:cBhvr>
                                        <p:cTn id="52" dur="500" fill="hold"/>
                                        <p:tgtEl>
                                          <p:spTgt spid="25"/>
                                        </p:tgtEl>
                                        <p:attrNameLst>
                                          <p:attrName>ppt_h</p:attrName>
                                        </p:attrNameLst>
                                      </p:cBhvr>
                                      <p:tavLst>
                                        <p:tav tm="0">
                                          <p:val>
                                            <p:fltVal val="0"/>
                                          </p:val>
                                        </p:tav>
                                        <p:tav tm="100000">
                                          <p:val>
                                            <p:strVal val="#ppt_h"/>
                                          </p:val>
                                        </p:tav>
                                      </p:tavLst>
                                    </p:anim>
                                    <p:animEffect transition="in" filter="fade">
                                      <p:cBhvr>
                                        <p:cTn id="53" dur="500"/>
                                        <p:tgtEl>
                                          <p:spTgt spid="25"/>
                                        </p:tgtEl>
                                      </p:cBhvr>
                                    </p:animEffect>
                                  </p:childTnLst>
                                </p:cTn>
                              </p:par>
                            </p:childTnLst>
                          </p:cTn>
                        </p:par>
                        <p:par>
                          <p:cTn id="54" fill="hold">
                            <p:stCondLst>
                              <p:cond delay="500"/>
                            </p:stCondLst>
                            <p:childTnLst>
                              <p:par>
                                <p:cTn id="55" presetID="10" presetClass="exit" presetSubtype="0" fill="hold" grpId="1" nodeType="afterEffect">
                                  <p:stCondLst>
                                    <p:cond delay="0"/>
                                  </p:stCondLst>
                                  <p:childTnLst>
                                    <p:animEffect transition="out" filter="fade">
                                      <p:cBhvr>
                                        <p:cTn id="56" dur="500"/>
                                        <p:tgtEl>
                                          <p:spTgt spid="26"/>
                                        </p:tgtEl>
                                      </p:cBhvr>
                                    </p:animEffect>
                                    <p:set>
                                      <p:cBhvr>
                                        <p:cTn id="57" dur="1" fill="hold">
                                          <p:stCondLst>
                                            <p:cond delay="499"/>
                                          </p:stCondLst>
                                        </p:cTn>
                                        <p:tgtEl>
                                          <p:spTgt spid="26"/>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3429"/>
                                        </p:tgtEl>
                                      </p:cBhvr>
                                    </p:animEffect>
                                    <p:set>
                                      <p:cBhvr>
                                        <p:cTn id="60" dur="1" fill="hold">
                                          <p:stCondLst>
                                            <p:cond delay="499"/>
                                          </p:stCondLst>
                                        </p:cTn>
                                        <p:tgtEl>
                                          <p:spTgt spid="103429"/>
                                        </p:tgtEl>
                                        <p:attrNameLst>
                                          <p:attrName>style.visibility</p:attrName>
                                        </p:attrNameLst>
                                      </p:cBhvr>
                                      <p:to>
                                        <p:strVal val="hidden"/>
                                      </p:to>
                                    </p:set>
                                  </p:childTnLst>
                                </p:cTn>
                              </p:par>
                            </p:childTnLst>
                          </p:cTn>
                        </p:par>
                        <p:par>
                          <p:cTn id="61" fill="hold">
                            <p:stCondLst>
                              <p:cond delay="1000"/>
                            </p:stCondLst>
                            <p:childTnLst>
                              <p:par>
                                <p:cTn id="62" presetID="21" presetClass="entr" presetSubtype="1" fill="hold" grpId="0" nodeType="after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wheel(1)">
                                      <p:cBhvr>
                                        <p:cTn id="64" dur="10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27"/>
                                        </p:tgtEl>
                                      </p:cBhvr>
                                    </p:animEffect>
                                    <p:set>
                                      <p:cBhvr>
                                        <p:cTn id="69" dur="1" fill="hold">
                                          <p:stCondLst>
                                            <p:cond delay="499"/>
                                          </p:stCondLst>
                                        </p:cTn>
                                        <p:tgtEl>
                                          <p:spTgt spid="27"/>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25"/>
                                        </p:tgtEl>
                                      </p:cBhvr>
                                    </p:animEffect>
                                    <p:set>
                                      <p:cBhvr>
                                        <p:cTn id="72" dur="1" fill="hold">
                                          <p:stCondLst>
                                            <p:cond delay="499"/>
                                          </p:stCondLst>
                                        </p:cTn>
                                        <p:tgtEl>
                                          <p:spTgt spid="25"/>
                                        </p:tgtEl>
                                        <p:attrNameLst>
                                          <p:attrName>style.visibility</p:attrName>
                                        </p:attrNameLst>
                                      </p:cBhvr>
                                      <p:to>
                                        <p:strVal val="hidden"/>
                                      </p:to>
                                    </p:set>
                                  </p:childTnLst>
                                </p:cTn>
                              </p:par>
                              <p:par>
                                <p:cTn id="73" presetID="22" presetClass="entr" presetSubtype="8" fill="hold" nodeType="withEffect">
                                  <p:stCondLst>
                                    <p:cond delay="0"/>
                                  </p:stCondLst>
                                  <p:childTnLst>
                                    <p:set>
                                      <p:cBhvr>
                                        <p:cTn id="74" dur="1" fill="hold">
                                          <p:stCondLst>
                                            <p:cond delay="0"/>
                                          </p:stCondLst>
                                        </p:cTn>
                                        <p:tgtEl>
                                          <p:spTgt spid="54">
                                            <p:txEl>
                                              <p:pRg st="3" end="3"/>
                                            </p:txEl>
                                          </p:spTgt>
                                        </p:tgtEl>
                                        <p:attrNameLst>
                                          <p:attrName>style.visibility</p:attrName>
                                        </p:attrNameLst>
                                      </p:cBhvr>
                                      <p:to>
                                        <p:strVal val="visible"/>
                                      </p:to>
                                    </p:set>
                                    <p:animEffect transition="in" filter="wipe(left)">
                                      <p:cBhvr>
                                        <p:cTn id="75" dur="1000"/>
                                        <p:tgtEl>
                                          <p:spTgt spid="54">
                                            <p:txEl>
                                              <p:pRg st="3" end="3"/>
                                            </p:txEl>
                                          </p:spTgt>
                                        </p:tgtEl>
                                      </p:cBhvr>
                                    </p:animEffect>
                                  </p:childTnLst>
                                </p:cTn>
                              </p:par>
                            </p:childTnLst>
                          </p:cTn>
                        </p:par>
                        <p:par>
                          <p:cTn id="76" fill="hold">
                            <p:stCondLst>
                              <p:cond delay="1000"/>
                            </p:stCondLst>
                            <p:childTnLst>
                              <p:par>
                                <p:cTn id="77" presetID="22" presetClass="entr" presetSubtype="8" fill="hold" nodeType="afterEffect">
                                  <p:stCondLst>
                                    <p:cond delay="0"/>
                                  </p:stCondLst>
                                  <p:childTnLst>
                                    <p:set>
                                      <p:cBhvr>
                                        <p:cTn id="78" dur="1" fill="hold">
                                          <p:stCondLst>
                                            <p:cond delay="0"/>
                                          </p:stCondLst>
                                        </p:cTn>
                                        <p:tgtEl>
                                          <p:spTgt spid="17">
                                            <p:txEl>
                                              <p:pRg st="0" end="0"/>
                                            </p:txEl>
                                          </p:spTgt>
                                        </p:tgtEl>
                                        <p:attrNameLst>
                                          <p:attrName>style.visibility</p:attrName>
                                        </p:attrNameLst>
                                      </p:cBhvr>
                                      <p:to>
                                        <p:strVal val="visible"/>
                                      </p:to>
                                    </p:set>
                                    <p:animEffect transition="in" filter="wipe(left)">
                                      <p:cBhvr>
                                        <p:cTn id="79" dur="1000"/>
                                        <p:tgtEl>
                                          <p:spTgt spid="17">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17">
                                            <p:txEl>
                                              <p:pRg st="1" end="1"/>
                                            </p:txEl>
                                          </p:spTgt>
                                        </p:tgtEl>
                                        <p:attrNameLst>
                                          <p:attrName>style.visibility</p:attrName>
                                        </p:attrNameLst>
                                      </p:cBhvr>
                                      <p:to>
                                        <p:strVal val="visible"/>
                                      </p:to>
                                    </p:set>
                                    <p:animEffect transition="in" filter="wipe(left)">
                                      <p:cBhvr>
                                        <p:cTn id="84" dur="10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7" grpId="0" animBg="1"/>
      <p:bldP spid="27"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MILITARY OVERVIEW - JOSEPH BROUSSARD</a:t>
            </a:r>
            <a:endParaRPr lang="en-US" b="0" dirty="0"/>
          </a:p>
        </p:txBody>
      </p:sp>
      <p:sp>
        <p:nvSpPr>
          <p:cNvPr id="54" name="Rectangle 53"/>
          <p:cNvSpPr/>
          <p:nvPr/>
        </p:nvSpPr>
        <p:spPr>
          <a:xfrm>
            <a:off x="0" y="609600"/>
            <a:ext cx="5029200" cy="4985980"/>
          </a:xfrm>
          <a:prstGeom prst="rect">
            <a:avLst/>
          </a:prstGeom>
          <a:solidFill>
            <a:schemeClr val="tx2">
              <a:lumMod val="20000"/>
              <a:lumOff val="80000"/>
            </a:schemeClr>
          </a:solidFill>
        </p:spPr>
        <p:txBody>
          <a:bodyPr wrap="square">
            <a:spAutoFit/>
          </a:bodyPr>
          <a:lstStyle/>
          <a:p>
            <a:pPr marL="171450" indent="-171450">
              <a:spcAft>
                <a:spcPts val="1200"/>
              </a:spcAft>
              <a:buFont typeface="Arial" pitchFamily="34" charset="0"/>
              <a:buChar char="•"/>
            </a:pPr>
            <a:r>
              <a:rPr lang="en-US" sz="2800" dirty="0">
                <a:solidFill>
                  <a:srgbClr val="FF0000"/>
                </a:solidFill>
                <a:effectLst>
                  <a:outerShdw blurRad="38100" dist="38100" dir="2700000" algn="tl">
                    <a:srgbClr val="000000"/>
                  </a:outerShdw>
                </a:effectLst>
              </a:rPr>
              <a:t>Broussard organized Mi'kmaq and Acadian militias against the British </a:t>
            </a:r>
            <a:r>
              <a:rPr lang="en-US" sz="2800" dirty="0"/>
              <a:t>through King George's </a:t>
            </a:r>
            <a:r>
              <a:rPr lang="en-US" sz="2800" dirty="0">
                <a:solidFill>
                  <a:srgbClr val="FF0000"/>
                </a:solidFill>
                <a:effectLst>
                  <a:outerShdw blurRad="38100" dist="38100" dir="2700000" algn="tl">
                    <a:srgbClr val="000000"/>
                  </a:outerShdw>
                </a:effectLst>
              </a:rPr>
              <a:t>War</a:t>
            </a:r>
            <a:r>
              <a:rPr lang="en-US" sz="2800" dirty="0"/>
              <a:t>, Father Le </a:t>
            </a:r>
            <a:r>
              <a:rPr lang="en-US" sz="2800" dirty="0" err="1"/>
              <a:t>Loutre's</a:t>
            </a:r>
            <a:r>
              <a:rPr lang="en-US" sz="2800" dirty="0"/>
              <a:t> </a:t>
            </a:r>
            <a:r>
              <a:rPr lang="en-US" sz="2800" dirty="0">
                <a:solidFill>
                  <a:srgbClr val="FF0000"/>
                </a:solidFill>
                <a:effectLst>
                  <a:outerShdw blurRad="38100" dist="38100" dir="2700000" algn="tl">
                    <a:srgbClr val="000000"/>
                  </a:outerShdw>
                </a:effectLst>
              </a:rPr>
              <a:t>War</a:t>
            </a:r>
            <a:r>
              <a:rPr lang="en-US" sz="2800" dirty="0"/>
              <a:t> and during the French and Indian </a:t>
            </a:r>
            <a:r>
              <a:rPr lang="en-US" sz="2800" dirty="0">
                <a:solidFill>
                  <a:srgbClr val="FF0000"/>
                </a:solidFill>
                <a:effectLst>
                  <a:outerShdw blurRad="38100" dist="38100" dir="2700000" algn="tl">
                    <a:srgbClr val="000000"/>
                  </a:outerShdw>
                </a:effectLst>
              </a:rPr>
              <a:t>War</a:t>
            </a:r>
            <a:endParaRPr lang="en-US" sz="2800" dirty="0"/>
          </a:p>
          <a:p>
            <a:pPr marL="171450" indent="-171450">
              <a:spcAft>
                <a:spcPts val="1200"/>
              </a:spcAft>
              <a:buFont typeface="Arial" pitchFamily="34" charset="0"/>
              <a:buChar char="•"/>
            </a:pPr>
            <a:r>
              <a:rPr lang="en-US" sz="2800" dirty="0"/>
              <a:t>He was a </a:t>
            </a:r>
            <a:r>
              <a:rPr lang="en-US" sz="2800" dirty="0">
                <a:solidFill>
                  <a:srgbClr val="FF0000"/>
                </a:solidFill>
                <a:effectLst>
                  <a:outerShdw blurRad="38100" dist="38100" dir="2700000" algn="tl">
                    <a:srgbClr val="000000"/>
                  </a:outerShdw>
                </a:effectLst>
              </a:rPr>
              <a:t>leader of the Acadian people in Acadia </a:t>
            </a:r>
            <a:r>
              <a:rPr lang="en-US" sz="2800" dirty="0"/>
              <a:t>(later Nova Scotia, Prince Edward Island, and New Brunswick)</a:t>
            </a:r>
          </a:p>
        </p:txBody>
      </p:sp>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7" name="Rectangle 16"/>
          <p:cNvSpPr/>
          <p:nvPr/>
        </p:nvSpPr>
        <p:spPr>
          <a:xfrm>
            <a:off x="9144000" y="5562600"/>
            <a:ext cx="9144000" cy="954107"/>
          </a:xfrm>
          <a:prstGeom prst="rect">
            <a:avLst/>
          </a:prstGeom>
          <a:solidFill>
            <a:schemeClr val="tx2">
              <a:lumMod val="20000"/>
              <a:lumOff val="80000"/>
            </a:schemeClr>
          </a:solidFill>
        </p:spPr>
        <p:txBody>
          <a:bodyPr wrap="square">
            <a:spAutoFit/>
          </a:bodyPr>
          <a:lstStyle/>
          <a:p>
            <a:pPr marL="171450" indent="-171450">
              <a:spcAft>
                <a:spcPts val="1200"/>
              </a:spcAft>
              <a:buFont typeface="Arial" pitchFamily="34" charset="0"/>
              <a:buChar char="•"/>
            </a:pPr>
            <a:r>
              <a:rPr lang="en-US" sz="2800" dirty="0"/>
              <a:t>After the loss of Acadia to the British, he </a:t>
            </a:r>
            <a:r>
              <a:rPr lang="en-US" sz="2800" dirty="0">
                <a:solidFill>
                  <a:srgbClr val="FF0000"/>
                </a:solidFill>
                <a:effectLst>
                  <a:outerShdw blurRad="38100" dist="38100" dir="2700000" algn="tl">
                    <a:srgbClr val="000000"/>
                  </a:outerShdw>
                </a:effectLst>
              </a:rPr>
              <a:t>eventually led the first group of Acadians to southern Louisiana</a:t>
            </a:r>
            <a:endParaRPr lang="en-US" sz="2800" dirty="0"/>
          </a:p>
        </p:txBody>
      </p:sp>
      <p:pic>
        <p:nvPicPr>
          <p:cNvPr id="103426" name="Picture 2" descr="Joseph Broussard en Acadia HRoe 2009.jpg"/>
          <p:cNvPicPr>
            <a:picLocks noChangeAspect="1" noChangeArrowheads="1"/>
          </p:cNvPicPr>
          <p:nvPr/>
        </p:nvPicPr>
        <p:blipFill>
          <a:blip r:embed="rId3" cstate="print">
            <a:lum bright="20000" contrast="20000"/>
          </a:blip>
          <a:srcRect t="6311"/>
          <a:stretch>
            <a:fillRect/>
          </a:stretch>
        </p:blipFill>
        <p:spPr bwMode="auto">
          <a:xfrm>
            <a:off x="5029200" y="609600"/>
            <a:ext cx="4114801" cy="4524778"/>
          </a:xfrm>
          <a:prstGeom prst="rect">
            <a:avLst/>
          </a:prstGeom>
          <a:noFill/>
        </p:spPr>
      </p:pic>
      <p:sp>
        <p:nvSpPr>
          <p:cNvPr id="21" name="Rectangle 20"/>
          <p:cNvSpPr/>
          <p:nvPr/>
        </p:nvSpPr>
        <p:spPr>
          <a:xfrm>
            <a:off x="5029200" y="4838700"/>
            <a:ext cx="4114800" cy="523220"/>
          </a:xfrm>
          <a:prstGeom prst="rect">
            <a:avLst/>
          </a:prstGeom>
          <a:solidFill>
            <a:schemeClr val="bg1"/>
          </a:solidFill>
        </p:spPr>
        <p:txBody>
          <a:bodyPr wrap="square">
            <a:spAutoFit/>
          </a:bodyPr>
          <a:lstStyle/>
          <a:p>
            <a:pPr algn="ctr"/>
            <a:r>
              <a:rPr lang="en-US" sz="2800" dirty="0"/>
              <a:t>Joseph Broussard</a:t>
            </a:r>
          </a:p>
        </p:txBody>
      </p:sp>
      <p:sp>
        <p:nvSpPr>
          <p:cNvPr id="32" name="Rectangle 31"/>
          <p:cNvSpPr/>
          <p:nvPr/>
        </p:nvSpPr>
        <p:spPr>
          <a:xfrm>
            <a:off x="3810000" y="-2047964"/>
            <a:ext cx="4572000" cy="369332"/>
          </a:xfrm>
          <a:prstGeom prst="rect">
            <a:avLst/>
          </a:prstGeom>
        </p:spPr>
        <p:txBody>
          <a:bodyPr>
            <a:spAutoFit/>
          </a:bodyPr>
          <a:lstStyle/>
          <a:p>
            <a:r>
              <a:rPr lang="en-US" dirty="0"/>
              <a:t>.</a:t>
            </a:r>
          </a:p>
        </p:txBody>
      </p:sp>
      <p:sp>
        <p:nvSpPr>
          <p:cNvPr id="34" name="Rectangle 33"/>
          <p:cNvSpPr/>
          <p:nvPr/>
        </p:nvSpPr>
        <p:spPr>
          <a:xfrm>
            <a:off x="4572000" y="-1295400"/>
            <a:ext cx="4572000" cy="646331"/>
          </a:xfrm>
          <a:prstGeom prst="rect">
            <a:avLst/>
          </a:prstGeom>
        </p:spPr>
        <p:txBody>
          <a:bodyPr>
            <a:spAutoFit/>
          </a:bodyPr>
          <a:lstStyle/>
          <a:p>
            <a:r>
              <a:rPr lang="en-US" dirty="0"/>
              <a:t>1724 Broussard participated in a raid on </a:t>
            </a:r>
            <a:r>
              <a:rPr lang="en-US" dirty="0">
                <a:hlinkClick r:id="rId4" tooltip="Annapolis Royal, Nova Scotia"/>
              </a:rPr>
              <a:t>Annapolis Royal, Nova Scotia</a:t>
            </a:r>
            <a:r>
              <a:rPr lang="en-US" dirty="0"/>
              <a:t> (1724)</a:t>
            </a:r>
          </a:p>
        </p:txBody>
      </p:sp>
      <p:sp>
        <p:nvSpPr>
          <p:cNvPr id="35" name="Rectangle 34"/>
          <p:cNvSpPr/>
          <p:nvPr/>
        </p:nvSpPr>
        <p:spPr>
          <a:xfrm>
            <a:off x="0" y="-1447800"/>
            <a:ext cx="4572000" cy="923330"/>
          </a:xfrm>
          <a:prstGeom prst="rect">
            <a:avLst/>
          </a:prstGeom>
        </p:spPr>
        <p:txBody>
          <a:bodyPr>
            <a:spAutoFit/>
          </a:bodyPr>
          <a:lstStyle/>
          <a:p>
            <a:r>
              <a:rPr lang="en-US" dirty="0"/>
              <a:t>1747 he participated in and was later charged for his involvement with the </a:t>
            </a:r>
            <a:r>
              <a:rPr lang="en-US" dirty="0">
                <a:hlinkClick r:id="rId5" tooltip="Battle of Grand Pré"/>
              </a:rPr>
              <a:t>Battle of Grand Pré</a:t>
            </a:r>
            <a:r>
              <a:rPr lang="en-US" dirty="0"/>
              <a:t>.</a:t>
            </a:r>
          </a:p>
        </p:txBody>
      </p:sp>
      <p:sp>
        <p:nvSpPr>
          <p:cNvPr id="36" name="Rectangle 35"/>
          <p:cNvSpPr/>
          <p:nvPr/>
        </p:nvSpPr>
        <p:spPr>
          <a:xfrm>
            <a:off x="-5486400" y="-1752600"/>
            <a:ext cx="4572000" cy="1200329"/>
          </a:xfrm>
          <a:prstGeom prst="rect">
            <a:avLst/>
          </a:prstGeom>
        </p:spPr>
        <p:txBody>
          <a:bodyPr>
            <a:spAutoFit/>
          </a:bodyPr>
          <a:lstStyle/>
          <a:p>
            <a:r>
              <a:rPr lang="en-US" dirty="0"/>
              <a:t> 1749 In an effort to stop the British movement into Acadia, in Broussard was involved in one of the first raids on </a:t>
            </a:r>
            <a:r>
              <a:rPr lang="en-US" dirty="0">
                <a:hlinkClick r:id="rId6" tooltip="Raid on Dartmouth (1751)"/>
              </a:rPr>
              <a:t>Dartmouth, Nova </a:t>
            </a:r>
            <a:r>
              <a:rPr lang="en-US" dirty="0" err="1">
                <a:hlinkClick r:id="rId6" tooltip="Raid on Dartmouth (1751)"/>
              </a:rPr>
              <a:t>Scotia</a:t>
            </a:r>
            <a:r>
              <a:rPr lang="en-US" dirty="0" err="1"/>
              <a:t>d</a:t>
            </a:r>
            <a:r>
              <a:rPr lang="en-US" dirty="0"/>
              <a:t> killing 20 British</a:t>
            </a:r>
          </a:p>
        </p:txBody>
      </p:sp>
      <p:sp>
        <p:nvSpPr>
          <p:cNvPr id="37" name="Rectangle 36"/>
          <p:cNvSpPr/>
          <p:nvPr/>
        </p:nvSpPr>
        <p:spPr>
          <a:xfrm>
            <a:off x="-5486400" y="-609600"/>
            <a:ext cx="4572000" cy="2308324"/>
          </a:xfrm>
          <a:prstGeom prst="rect">
            <a:avLst/>
          </a:prstGeom>
        </p:spPr>
        <p:txBody>
          <a:bodyPr>
            <a:spAutoFit/>
          </a:bodyPr>
          <a:lstStyle/>
          <a:p>
            <a:r>
              <a:rPr lang="en-US" dirty="0"/>
              <a:t>1754, Beausoleil and a large band of Mi'kmaq and Acadians left Chignecto for </a:t>
            </a:r>
            <a:r>
              <a:rPr lang="en-US" dirty="0" err="1"/>
              <a:t>Lawrencetown</a:t>
            </a:r>
            <a:r>
              <a:rPr lang="en-US" dirty="0"/>
              <a:t>. They arrived in mid-May and in the night opened fired on the village. Beausoleil killed and scalped four British settlers and two soldiers. By August, as the raids continued, the residents and soldiers were withdrawn to Halifax.</a:t>
            </a:r>
          </a:p>
        </p:txBody>
      </p:sp>
      <p:sp>
        <p:nvSpPr>
          <p:cNvPr id="38" name="Rectangle 37"/>
          <p:cNvSpPr/>
          <p:nvPr/>
        </p:nvSpPr>
        <p:spPr>
          <a:xfrm>
            <a:off x="-5410200" y="1676400"/>
            <a:ext cx="4572000" cy="923330"/>
          </a:xfrm>
          <a:prstGeom prst="rect">
            <a:avLst/>
          </a:prstGeom>
        </p:spPr>
        <p:txBody>
          <a:bodyPr>
            <a:spAutoFit/>
          </a:bodyPr>
          <a:lstStyle/>
          <a:p>
            <a:r>
              <a:rPr lang="en-US" dirty="0"/>
              <a:t>Broussard was also active in the fight against Lieutenant Colonel </a:t>
            </a:r>
            <a:r>
              <a:rPr lang="en-US" dirty="0">
                <a:hlinkClick r:id="rId7" tooltip="Robert Monckton"/>
              </a:rPr>
              <a:t>Robert Monckton</a:t>
            </a:r>
            <a:r>
              <a:rPr lang="en-US" dirty="0"/>
              <a:t> in the </a:t>
            </a:r>
            <a:r>
              <a:rPr lang="en-US" dirty="0">
                <a:hlinkClick r:id="rId8" tooltip="Battle of Beausejour"/>
              </a:rPr>
              <a:t>Battle of </a:t>
            </a:r>
            <a:r>
              <a:rPr lang="en-US" dirty="0" err="1">
                <a:hlinkClick r:id="rId8" tooltip="Battle of Beausejour"/>
              </a:rPr>
              <a:t>Beausejour</a:t>
            </a:r>
            <a:endParaRPr lang="en-US" dirty="0"/>
          </a:p>
        </p:txBody>
      </p:sp>
      <p:sp>
        <p:nvSpPr>
          <p:cNvPr id="39" name="Rectangle 38"/>
          <p:cNvSpPr/>
          <p:nvPr/>
        </p:nvSpPr>
        <p:spPr>
          <a:xfrm>
            <a:off x="-5562600" y="2667000"/>
            <a:ext cx="4572000" cy="4524315"/>
          </a:xfrm>
          <a:prstGeom prst="rect">
            <a:avLst/>
          </a:prstGeom>
        </p:spPr>
        <p:txBody>
          <a:bodyPr>
            <a:spAutoFit/>
          </a:bodyPr>
          <a:lstStyle/>
          <a:p>
            <a:r>
              <a:rPr lang="en-US" dirty="0"/>
              <a:t>1755 With Le Loutre imprisoned after the </a:t>
            </a:r>
            <a:r>
              <a:rPr lang="en-US" dirty="0">
                <a:hlinkClick r:id="rId8" tooltip="Battle of Beausejour"/>
              </a:rPr>
              <a:t>Battle of </a:t>
            </a:r>
            <a:r>
              <a:rPr lang="en-US" dirty="0" err="1">
                <a:hlinkClick r:id="rId8" tooltip="Battle of Beausejour"/>
              </a:rPr>
              <a:t>Beausejour</a:t>
            </a:r>
            <a:r>
              <a:rPr lang="en-US" dirty="0"/>
              <a:t>, Broussard became the leader of an armed resistance during the </a:t>
            </a:r>
            <a:r>
              <a:rPr lang="en-US" dirty="0">
                <a:hlinkClick r:id="rId9" tooltip="Expulsion of the Acadians"/>
              </a:rPr>
              <a:t>expulsion of the Acadians</a:t>
            </a:r>
            <a:r>
              <a:rPr lang="en-US" dirty="0"/>
              <a:t> (1755–1764), leading assaults against the British on several occasions between 1755 and 1758 as part of the forces of </a:t>
            </a:r>
            <a:r>
              <a:rPr lang="en-US" dirty="0">
                <a:hlinkClick r:id="rId10" tooltip="Charles Deschamps de Boishébert et de Raffetot"/>
              </a:rPr>
              <a:t>Charles </a:t>
            </a:r>
            <a:r>
              <a:rPr lang="en-US" dirty="0" err="1">
                <a:hlinkClick r:id="rId10" tooltip="Charles Deschamps de Boishébert et de Raffetot"/>
              </a:rPr>
              <a:t>Deschamps</a:t>
            </a:r>
            <a:r>
              <a:rPr lang="en-US" dirty="0">
                <a:hlinkClick r:id="rId10" tooltip="Charles Deschamps de Boishébert et de Raffetot"/>
              </a:rPr>
              <a:t> de </a:t>
            </a:r>
            <a:r>
              <a:rPr lang="en-US" dirty="0" err="1">
                <a:hlinkClick r:id="rId10" tooltip="Charles Deschamps de Boishébert et de Raffetot"/>
              </a:rPr>
              <a:t>Boishébert</a:t>
            </a:r>
            <a:r>
              <a:rPr lang="en-US" dirty="0">
                <a:hlinkClick r:id="rId10" tooltip="Charles Deschamps de Boishébert et de Raffetot"/>
              </a:rPr>
              <a:t> et de </a:t>
            </a:r>
            <a:r>
              <a:rPr lang="en-US" dirty="0" err="1">
                <a:hlinkClick r:id="rId10" tooltip="Charles Deschamps de Boishébert et de Raffetot"/>
              </a:rPr>
              <a:t>Raffetot</a:t>
            </a:r>
            <a:r>
              <a:rPr lang="en-US" dirty="0"/>
              <a:t>.</a:t>
            </a:r>
            <a:r>
              <a:rPr lang="en-US" baseline="30000" dirty="0">
                <a:hlinkClick r:id="rId11"/>
              </a:rPr>
              <a:t>[1]</a:t>
            </a:r>
            <a:r>
              <a:rPr lang="en-US" dirty="0"/>
              <a:t> After arming a ship in 1758, Broussard traveled through the upper </a:t>
            </a:r>
            <a:r>
              <a:rPr lang="en-US" dirty="0">
                <a:hlinkClick r:id="rId12" tooltip="Bay of Fundy"/>
              </a:rPr>
              <a:t>Bay of Fundy</a:t>
            </a:r>
            <a:r>
              <a:rPr lang="en-US" dirty="0"/>
              <a:t> region, where he attacked the British. His ship was seized in November 1758. He was then forced to flee, travelling first to the </a:t>
            </a:r>
            <a:r>
              <a:rPr lang="en-US" dirty="0" err="1">
                <a:hlinkClick r:id="rId13" tooltip="Miramichi Valley"/>
              </a:rPr>
              <a:t>Miramichi</a:t>
            </a:r>
            <a:r>
              <a:rPr lang="en-US" dirty="0"/>
              <a:t> and later imprisoned at </a:t>
            </a:r>
            <a:r>
              <a:rPr lang="en-US" dirty="0">
                <a:hlinkClick r:id="rId14" tooltip="Fort Edward (Nova Scotia)"/>
              </a:rPr>
              <a:t>Fort Edward</a:t>
            </a:r>
            <a:r>
              <a:rPr lang="en-US" dirty="0"/>
              <a:t> in 1762. Finally, he was transferred and imprisoned with other Acadians in </a:t>
            </a:r>
            <a:r>
              <a:rPr lang="en-US" dirty="0">
                <a:hlinkClick r:id="rId15" tooltip="City of Halifax"/>
              </a:rPr>
              <a:t>Halifax, Nova Scotia</a:t>
            </a:r>
            <a:r>
              <a:rPr lang="en-US" dirty="0"/>
              <a:t>.</a:t>
            </a:r>
          </a:p>
        </p:txBody>
      </p:sp>
      <p:sp>
        <p:nvSpPr>
          <p:cNvPr id="40" name="Rectangle 39"/>
          <p:cNvSpPr/>
          <p:nvPr/>
        </p:nvSpPr>
        <p:spPr>
          <a:xfrm>
            <a:off x="-5486400" y="7239000"/>
            <a:ext cx="4572000" cy="4801314"/>
          </a:xfrm>
          <a:prstGeom prst="rect">
            <a:avLst/>
          </a:prstGeom>
        </p:spPr>
        <p:txBody>
          <a:bodyPr>
            <a:spAutoFit/>
          </a:bodyPr>
          <a:lstStyle/>
          <a:p>
            <a:r>
              <a:rPr lang="en-US" dirty="0"/>
              <a:t> 1764 Released in 1764, the year after the signing of the Treaty of Paris, Broussard left Nova Scotia, along with his family and hundreds of other Acadians, to </a:t>
            </a:r>
            <a:r>
              <a:rPr lang="en-US" dirty="0">
                <a:hlinkClick r:id="rId16" tooltip="Saint-Domingue"/>
              </a:rPr>
              <a:t>Saint-</a:t>
            </a:r>
            <a:r>
              <a:rPr lang="en-US" dirty="0" err="1">
                <a:hlinkClick r:id="rId16" tooltip="Saint-Domingue"/>
              </a:rPr>
              <a:t>Domingue</a:t>
            </a:r>
            <a:r>
              <a:rPr lang="en-US" dirty="0"/>
              <a:t> (present-day Haiti).</a:t>
            </a:r>
            <a:r>
              <a:rPr lang="en-US" baseline="30000" dirty="0">
                <a:hlinkClick r:id="rId11"/>
              </a:rPr>
              <a:t>[11]</a:t>
            </a:r>
            <a:r>
              <a:rPr lang="en-US" dirty="0"/>
              <a:t> Unable to adapt to the climate and diseases that was killing Acadians, he led the group to settle in </a:t>
            </a:r>
            <a:r>
              <a:rPr lang="en-US" dirty="0">
                <a:hlinkClick r:id="rId17" tooltip="Louisiana"/>
              </a:rPr>
              <a:t>Louisiana</a:t>
            </a:r>
            <a:r>
              <a:rPr lang="en-US" dirty="0"/>
              <a:t>.</a:t>
            </a:r>
            <a:r>
              <a:rPr lang="en-US" baseline="30000" dirty="0">
                <a:hlinkClick r:id="rId11"/>
              </a:rPr>
              <a:t>[12]</a:t>
            </a:r>
            <a:endParaRPr lang="en-US" dirty="0"/>
          </a:p>
          <a:p>
            <a:r>
              <a:rPr lang="en-US" dirty="0"/>
              <a:t>1765 He was among the first 200 </a:t>
            </a:r>
            <a:r>
              <a:rPr lang="en-US" dirty="0">
                <a:hlinkClick r:id="rId18" tooltip="Acadians"/>
              </a:rPr>
              <a:t>Acadians</a:t>
            </a:r>
            <a:r>
              <a:rPr lang="en-US" dirty="0"/>
              <a:t> to arrive in Louisiana on February 27, 1765, aboard the </a:t>
            </a:r>
            <a:r>
              <a:rPr lang="en-US" i="1" dirty="0"/>
              <a:t>Santo Domingo</a:t>
            </a:r>
            <a:r>
              <a:rPr lang="en-US" dirty="0"/>
              <a:t>.</a:t>
            </a:r>
            <a:r>
              <a:rPr lang="en-US" baseline="30000" dirty="0">
                <a:hlinkClick r:id="rId11"/>
              </a:rPr>
              <a:t>[13]</a:t>
            </a:r>
            <a:r>
              <a:rPr lang="en-US" dirty="0"/>
              <a:t> On April 8, 1765, he was appointed militia captain and commander of the "Acadians of the </a:t>
            </a:r>
            <a:r>
              <a:rPr lang="en-US" dirty="0" err="1">
                <a:hlinkClick r:id="rId19" tooltip="Atakapa"/>
              </a:rPr>
              <a:t>Atakapas</a:t>
            </a:r>
            <a:r>
              <a:rPr lang="en-US" dirty="0"/>
              <a:t>" the area around present-day St. </a:t>
            </a:r>
            <a:r>
              <a:rPr lang="en-US" dirty="0" err="1"/>
              <a:t>Martinville</a:t>
            </a:r>
            <a:r>
              <a:rPr lang="en-US" dirty="0"/>
              <a:t>, La.</a:t>
            </a:r>
            <a:r>
              <a:rPr lang="en-US" baseline="30000" dirty="0">
                <a:hlinkClick r:id="rId11"/>
              </a:rPr>
              <a:t>[1]</a:t>
            </a:r>
            <a:r>
              <a:rPr lang="en-US" dirty="0"/>
              <a:t> Not long after his arrival, Joseph Broussard died near what is now </a:t>
            </a:r>
            <a:r>
              <a:rPr lang="en-US" dirty="0">
                <a:hlinkClick r:id="rId20" tooltip="St. Martinville, Louisiana"/>
              </a:rPr>
              <a:t>St. </a:t>
            </a:r>
            <a:r>
              <a:rPr lang="en-US" dirty="0" err="1">
                <a:hlinkClick r:id="rId20" tooltip="St. Martinville, Louisiana"/>
              </a:rPr>
              <a:t>Martinville</a:t>
            </a:r>
            <a:r>
              <a:rPr lang="en-US" dirty="0"/>
              <a:t> at the presumed age of 63.</a:t>
            </a:r>
          </a:p>
        </p:txBody>
      </p:sp>
      <p:sp>
        <p:nvSpPr>
          <p:cNvPr id="18" name="Slide Number Placeholder 17"/>
          <p:cNvSpPr>
            <a:spLocks noGrp="1"/>
          </p:cNvSpPr>
          <p:nvPr>
            <p:ph type="sldNum" sz="quarter" idx="12"/>
          </p:nvPr>
        </p:nvSpPr>
        <p:spPr/>
        <p:txBody>
          <a:bodyPr/>
          <a:lstStyle/>
          <a:p>
            <a:pPr>
              <a:defRPr/>
            </a:pPr>
            <a:fld id="{6D98560A-1953-4F77-869E-5D1EE0598C44}" type="slidenum">
              <a:rPr lang="en-US" smtClean="0"/>
              <a:pPr>
                <a:defRPr/>
              </a:pPr>
              <a:t>35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animEffect transition="in" filter="wipe(up)">
                                      <p:cBhvr>
                                        <p:cTn id="7" dur="1000"/>
                                        <p:tgtEl>
                                          <p:spTgt spid="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4">
                                            <p:txEl>
                                              <p:pRg st="1" end="1"/>
                                            </p:txEl>
                                          </p:spTgt>
                                        </p:tgtEl>
                                        <p:attrNameLst>
                                          <p:attrName>style.visibility</p:attrName>
                                        </p:attrNameLst>
                                      </p:cBhvr>
                                      <p:to>
                                        <p:strVal val="visible"/>
                                      </p:to>
                                    </p:set>
                                    <p:animEffect transition="in" filter="wipe(up)">
                                      <p:cBhvr>
                                        <p:cTn id="12" dur="1000"/>
                                        <p:tgtEl>
                                          <p:spTgt spid="5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MILITARY OVERVIEW - JOSEPH BROUSSARD</a:t>
            </a:r>
            <a:endParaRPr lang="en-US" b="0" dirty="0"/>
          </a:p>
        </p:txBody>
      </p:sp>
      <p:sp>
        <p:nvSpPr>
          <p:cNvPr id="54" name="Rectangle 53"/>
          <p:cNvSpPr/>
          <p:nvPr/>
        </p:nvSpPr>
        <p:spPr>
          <a:xfrm>
            <a:off x="0" y="609600"/>
            <a:ext cx="5029200" cy="4708981"/>
          </a:xfrm>
          <a:prstGeom prst="rect">
            <a:avLst/>
          </a:prstGeom>
          <a:solidFill>
            <a:schemeClr val="tx2">
              <a:lumMod val="20000"/>
              <a:lumOff val="80000"/>
            </a:schemeClr>
          </a:solidFill>
        </p:spPr>
        <p:txBody>
          <a:bodyPr wrap="square">
            <a:spAutoFit/>
          </a:bodyPr>
          <a:lstStyle/>
          <a:p>
            <a:pPr marL="171450" indent="-171450">
              <a:spcAft>
                <a:spcPts val="1200"/>
              </a:spcAft>
              <a:buFont typeface="Arial" pitchFamily="34" charset="0"/>
              <a:buChar char="•"/>
            </a:pPr>
            <a:r>
              <a:rPr lang="en-US" sz="2800" dirty="0">
                <a:solidFill>
                  <a:srgbClr val="FF0000"/>
                </a:solidFill>
                <a:effectLst>
                  <a:outerShdw blurRad="38100" dist="38100" dir="2700000" algn="tl">
                    <a:srgbClr val="000000"/>
                  </a:outerShdw>
                </a:effectLst>
              </a:rPr>
              <a:t>Broussard is widely regarded as a hero</a:t>
            </a:r>
            <a:r>
              <a:rPr lang="en-US" sz="2800" dirty="0"/>
              <a:t> and an </a:t>
            </a:r>
            <a:r>
              <a:rPr lang="en-US" sz="2800" dirty="0">
                <a:solidFill>
                  <a:srgbClr val="FF0000"/>
                </a:solidFill>
                <a:effectLst>
                  <a:outerShdw blurRad="38100" dist="38100" dir="2700000" algn="tl">
                    <a:srgbClr val="000000"/>
                  </a:outerShdw>
                </a:effectLst>
              </a:rPr>
              <a:t>important</a:t>
            </a:r>
            <a:r>
              <a:rPr lang="en-US" sz="2800" dirty="0"/>
              <a:t> </a:t>
            </a:r>
            <a:r>
              <a:rPr lang="en-US" sz="2800" dirty="0">
                <a:solidFill>
                  <a:srgbClr val="FF0000"/>
                </a:solidFill>
                <a:effectLst>
                  <a:outerShdw blurRad="38100" dist="38100" dir="2700000" algn="tl">
                    <a:srgbClr val="000000"/>
                  </a:outerShdw>
                </a:effectLst>
              </a:rPr>
              <a:t>historical</a:t>
            </a:r>
            <a:r>
              <a:rPr lang="en-US" sz="2800" dirty="0"/>
              <a:t> </a:t>
            </a:r>
            <a:r>
              <a:rPr lang="en-US" sz="2800" dirty="0">
                <a:solidFill>
                  <a:srgbClr val="FF0000"/>
                </a:solidFill>
                <a:effectLst>
                  <a:outerShdw blurRad="38100" dist="38100" dir="2700000" algn="tl">
                    <a:srgbClr val="000000"/>
                  </a:outerShdw>
                </a:effectLst>
              </a:rPr>
              <a:t>figure</a:t>
            </a:r>
            <a:r>
              <a:rPr lang="en-US" sz="2800" dirty="0"/>
              <a:t> by the </a:t>
            </a:r>
            <a:r>
              <a:rPr lang="en-US" sz="2800" dirty="0">
                <a:solidFill>
                  <a:srgbClr val="FF0000"/>
                </a:solidFill>
                <a:effectLst>
                  <a:outerShdw blurRad="38100" dist="38100" dir="2700000" algn="tl">
                    <a:srgbClr val="000000"/>
                  </a:outerShdw>
                </a:effectLst>
              </a:rPr>
              <a:t>Acadians</a:t>
            </a:r>
          </a:p>
          <a:p>
            <a:pPr marL="171450" indent="-171450">
              <a:spcAft>
                <a:spcPts val="1200"/>
              </a:spcAft>
              <a:buFont typeface="Arial" pitchFamily="34" charset="0"/>
              <a:buChar char="•"/>
            </a:pPr>
            <a:r>
              <a:rPr lang="en-US" sz="2800" dirty="0">
                <a:solidFill>
                  <a:srgbClr val="FF0000"/>
                </a:solidFill>
                <a:effectLst>
                  <a:outerShdw blurRad="38100" dist="38100" dir="2700000" algn="tl">
                    <a:srgbClr val="000000"/>
                  </a:outerShdw>
                </a:effectLst>
              </a:rPr>
              <a:t>Broussard's 21st-century descendants </a:t>
            </a:r>
            <a:r>
              <a:rPr lang="en-US" sz="2800" dirty="0"/>
              <a:t>include </a:t>
            </a:r>
            <a:r>
              <a:rPr lang="en-US" sz="2800" dirty="0" err="1"/>
              <a:t>Célestine</a:t>
            </a:r>
            <a:r>
              <a:rPr lang="en-US" sz="2800" dirty="0"/>
              <a:t> "Tina" Knowles &amp; her two daughters, one of whom is: </a:t>
            </a:r>
            <a:r>
              <a:rPr lang="en-US" sz="2800" dirty="0" err="1">
                <a:solidFill>
                  <a:srgbClr val="FF0000"/>
                </a:solidFill>
                <a:effectLst>
                  <a:outerShdw blurRad="38100" dist="38100" dir="2700000" algn="tl">
                    <a:srgbClr val="000000"/>
                  </a:outerShdw>
                </a:effectLst>
              </a:rPr>
              <a:t>Beyoncé</a:t>
            </a:r>
            <a:r>
              <a:rPr lang="en-US" sz="2800" dirty="0">
                <a:solidFill>
                  <a:srgbClr val="FF0000"/>
                </a:solidFill>
                <a:effectLst>
                  <a:outerShdw blurRad="38100" dist="38100" dir="2700000" algn="tl">
                    <a:srgbClr val="000000"/>
                  </a:outerShdw>
                </a:effectLst>
              </a:rPr>
              <a:t>  (yes, that one!)</a:t>
            </a:r>
          </a:p>
          <a:p>
            <a:pPr marL="171450" indent="-171450">
              <a:spcAft>
                <a:spcPts val="1200"/>
              </a:spcAft>
              <a:buFont typeface="Arial" pitchFamily="34" charset="0"/>
              <a:buChar char="•"/>
            </a:pPr>
            <a:r>
              <a:rPr lang="en-US" sz="2800" dirty="0"/>
              <a:t>His “</a:t>
            </a:r>
            <a:r>
              <a:rPr lang="en-US" sz="2800" dirty="0">
                <a:solidFill>
                  <a:srgbClr val="FF0000"/>
                </a:solidFill>
                <a:effectLst>
                  <a:outerShdw blurRad="38100" dist="38100" dir="2700000" algn="tl">
                    <a:srgbClr val="000000"/>
                  </a:outerShdw>
                </a:effectLst>
              </a:rPr>
              <a:t>nom de guerre</a:t>
            </a:r>
            <a:r>
              <a:rPr lang="en-US" sz="2800" dirty="0"/>
              <a:t>” means “</a:t>
            </a:r>
            <a:r>
              <a:rPr lang="en-US" sz="2800" dirty="0">
                <a:solidFill>
                  <a:srgbClr val="FF0000"/>
                </a:solidFill>
                <a:effectLst>
                  <a:outerShdw blurRad="38100" dist="38100" dir="2700000" algn="tl">
                    <a:srgbClr val="000000"/>
                  </a:outerShdw>
                </a:effectLst>
              </a:rPr>
              <a:t>Beautiful Sun</a:t>
            </a:r>
            <a:r>
              <a:rPr lang="en-US" sz="2800" dirty="0"/>
              <a:t>”…  </a:t>
            </a:r>
          </a:p>
        </p:txBody>
      </p:sp>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pic>
        <p:nvPicPr>
          <p:cNvPr id="103426" name="Picture 2" descr="Joseph Broussard en Acadia HRoe 2009.jpg"/>
          <p:cNvPicPr>
            <a:picLocks noChangeAspect="1" noChangeArrowheads="1"/>
          </p:cNvPicPr>
          <p:nvPr/>
        </p:nvPicPr>
        <p:blipFill>
          <a:blip r:embed="rId3" cstate="print">
            <a:lum bright="20000" contrast="20000"/>
          </a:blip>
          <a:srcRect t="6311"/>
          <a:stretch>
            <a:fillRect/>
          </a:stretch>
        </p:blipFill>
        <p:spPr bwMode="auto">
          <a:xfrm>
            <a:off x="5029200" y="609600"/>
            <a:ext cx="4114801" cy="4524778"/>
          </a:xfrm>
          <a:prstGeom prst="rect">
            <a:avLst/>
          </a:prstGeom>
          <a:noFill/>
        </p:spPr>
      </p:pic>
      <p:sp>
        <p:nvSpPr>
          <p:cNvPr id="21" name="Rectangle 20"/>
          <p:cNvSpPr/>
          <p:nvPr/>
        </p:nvSpPr>
        <p:spPr>
          <a:xfrm>
            <a:off x="5029200" y="4838700"/>
            <a:ext cx="4114800" cy="523220"/>
          </a:xfrm>
          <a:prstGeom prst="rect">
            <a:avLst/>
          </a:prstGeom>
          <a:solidFill>
            <a:schemeClr val="bg1"/>
          </a:solidFill>
        </p:spPr>
        <p:txBody>
          <a:bodyPr wrap="square">
            <a:spAutoFit/>
          </a:bodyPr>
          <a:lstStyle/>
          <a:p>
            <a:pPr algn="ctr"/>
            <a:r>
              <a:rPr lang="en-US" sz="2800" dirty="0"/>
              <a:t>Joseph Broussard</a:t>
            </a:r>
          </a:p>
        </p:txBody>
      </p:sp>
      <p:sp>
        <p:nvSpPr>
          <p:cNvPr id="32" name="Rectangle 31"/>
          <p:cNvSpPr/>
          <p:nvPr/>
        </p:nvSpPr>
        <p:spPr>
          <a:xfrm>
            <a:off x="3810000" y="-2047964"/>
            <a:ext cx="4572000" cy="369332"/>
          </a:xfrm>
          <a:prstGeom prst="rect">
            <a:avLst/>
          </a:prstGeom>
        </p:spPr>
        <p:txBody>
          <a:bodyPr>
            <a:spAutoFit/>
          </a:bodyPr>
          <a:lstStyle/>
          <a:p>
            <a:r>
              <a:rPr lang="en-US" dirty="0"/>
              <a:t>.</a:t>
            </a:r>
          </a:p>
        </p:txBody>
      </p:sp>
      <p:sp>
        <p:nvSpPr>
          <p:cNvPr id="34" name="Rectangle 33"/>
          <p:cNvSpPr/>
          <p:nvPr/>
        </p:nvSpPr>
        <p:spPr>
          <a:xfrm>
            <a:off x="4572000" y="-1295400"/>
            <a:ext cx="4572000" cy="646331"/>
          </a:xfrm>
          <a:prstGeom prst="rect">
            <a:avLst/>
          </a:prstGeom>
        </p:spPr>
        <p:txBody>
          <a:bodyPr>
            <a:spAutoFit/>
          </a:bodyPr>
          <a:lstStyle/>
          <a:p>
            <a:r>
              <a:rPr lang="en-US" dirty="0"/>
              <a:t>1724 Broussard participated in a raid on </a:t>
            </a:r>
            <a:r>
              <a:rPr lang="en-US" dirty="0">
                <a:hlinkClick r:id="rId4" tooltip="Annapolis Royal, Nova Scotia"/>
              </a:rPr>
              <a:t>Annapolis Royal, Nova Scotia</a:t>
            </a:r>
            <a:r>
              <a:rPr lang="en-US" dirty="0"/>
              <a:t> (1724)</a:t>
            </a:r>
          </a:p>
        </p:txBody>
      </p:sp>
      <p:sp>
        <p:nvSpPr>
          <p:cNvPr id="35" name="Rectangle 34"/>
          <p:cNvSpPr/>
          <p:nvPr/>
        </p:nvSpPr>
        <p:spPr>
          <a:xfrm>
            <a:off x="0" y="-1447800"/>
            <a:ext cx="4572000" cy="923330"/>
          </a:xfrm>
          <a:prstGeom prst="rect">
            <a:avLst/>
          </a:prstGeom>
        </p:spPr>
        <p:txBody>
          <a:bodyPr>
            <a:spAutoFit/>
          </a:bodyPr>
          <a:lstStyle/>
          <a:p>
            <a:r>
              <a:rPr lang="en-US" dirty="0"/>
              <a:t>1747 he participated in and was later charged for his involvement with the </a:t>
            </a:r>
            <a:r>
              <a:rPr lang="en-US" dirty="0">
                <a:hlinkClick r:id="rId5" tooltip="Battle of Grand Pré"/>
              </a:rPr>
              <a:t>Battle of Grand Pré</a:t>
            </a:r>
            <a:r>
              <a:rPr lang="en-US" dirty="0"/>
              <a:t>.</a:t>
            </a:r>
          </a:p>
        </p:txBody>
      </p:sp>
      <p:sp>
        <p:nvSpPr>
          <p:cNvPr id="36" name="Rectangle 35"/>
          <p:cNvSpPr/>
          <p:nvPr/>
        </p:nvSpPr>
        <p:spPr>
          <a:xfrm>
            <a:off x="-5486400" y="-1752600"/>
            <a:ext cx="4572000" cy="1200329"/>
          </a:xfrm>
          <a:prstGeom prst="rect">
            <a:avLst/>
          </a:prstGeom>
        </p:spPr>
        <p:txBody>
          <a:bodyPr>
            <a:spAutoFit/>
          </a:bodyPr>
          <a:lstStyle/>
          <a:p>
            <a:r>
              <a:rPr lang="en-US" dirty="0"/>
              <a:t> 1749 In an effort to stop the British movement into Acadia, in Broussard was involved in one of the first raids on </a:t>
            </a:r>
            <a:r>
              <a:rPr lang="en-US" dirty="0">
                <a:hlinkClick r:id="rId6" tooltip="Raid on Dartmouth (1751)"/>
              </a:rPr>
              <a:t>Dartmouth, Nova </a:t>
            </a:r>
            <a:r>
              <a:rPr lang="en-US" dirty="0" err="1">
                <a:hlinkClick r:id="rId6" tooltip="Raid on Dartmouth (1751)"/>
              </a:rPr>
              <a:t>Scotia</a:t>
            </a:r>
            <a:r>
              <a:rPr lang="en-US" dirty="0" err="1"/>
              <a:t>d</a:t>
            </a:r>
            <a:r>
              <a:rPr lang="en-US" dirty="0"/>
              <a:t> killing 20 British</a:t>
            </a:r>
          </a:p>
        </p:txBody>
      </p:sp>
      <p:sp>
        <p:nvSpPr>
          <p:cNvPr id="37" name="Rectangle 36"/>
          <p:cNvSpPr/>
          <p:nvPr/>
        </p:nvSpPr>
        <p:spPr>
          <a:xfrm>
            <a:off x="-5486400" y="-609600"/>
            <a:ext cx="4572000" cy="2308324"/>
          </a:xfrm>
          <a:prstGeom prst="rect">
            <a:avLst/>
          </a:prstGeom>
        </p:spPr>
        <p:txBody>
          <a:bodyPr>
            <a:spAutoFit/>
          </a:bodyPr>
          <a:lstStyle/>
          <a:p>
            <a:r>
              <a:rPr lang="en-US" dirty="0"/>
              <a:t>1754, Beausoleil and a large band of Mi'kmaq and Acadians left Chignecto for </a:t>
            </a:r>
            <a:r>
              <a:rPr lang="en-US" dirty="0" err="1"/>
              <a:t>Lawrencetown</a:t>
            </a:r>
            <a:r>
              <a:rPr lang="en-US" dirty="0"/>
              <a:t>. They arrived in mid-May and in the night opened fired on the village. Beausoleil killed and scalped four British settlers and two soldiers. By August, as the raids continued, the residents and soldiers were withdrawn to Halifax.</a:t>
            </a:r>
          </a:p>
        </p:txBody>
      </p:sp>
      <p:sp>
        <p:nvSpPr>
          <p:cNvPr id="38" name="Rectangle 37"/>
          <p:cNvSpPr/>
          <p:nvPr/>
        </p:nvSpPr>
        <p:spPr>
          <a:xfrm>
            <a:off x="-5410200" y="1676400"/>
            <a:ext cx="4572000" cy="923330"/>
          </a:xfrm>
          <a:prstGeom prst="rect">
            <a:avLst/>
          </a:prstGeom>
        </p:spPr>
        <p:txBody>
          <a:bodyPr>
            <a:spAutoFit/>
          </a:bodyPr>
          <a:lstStyle/>
          <a:p>
            <a:r>
              <a:rPr lang="en-US" dirty="0"/>
              <a:t>Broussard was also active in the fight against Lieutenant Colonel </a:t>
            </a:r>
            <a:r>
              <a:rPr lang="en-US" dirty="0">
                <a:hlinkClick r:id="rId7" tooltip="Robert Monckton"/>
              </a:rPr>
              <a:t>Robert Monckton</a:t>
            </a:r>
            <a:r>
              <a:rPr lang="en-US" dirty="0"/>
              <a:t> in the </a:t>
            </a:r>
            <a:r>
              <a:rPr lang="en-US" dirty="0">
                <a:hlinkClick r:id="rId8" tooltip="Battle of Beausejour"/>
              </a:rPr>
              <a:t>Battle of </a:t>
            </a:r>
            <a:r>
              <a:rPr lang="en-US" dirty="0" err="1">
                <a:hlinkClick r:id="rId8" tooltip="Battle of Beausejour"/>
              </a:rPr>
              <a:t>Beausejour</a:t>
            </a:r>
            <a:endParaRPr lang="en-US" dirty="0"/>
          </a:p>
        </p:txBody>
      </p:sp>
      <p:sp>
        <p:nvSpPr>
          <p:cNvPr id="39" name="Rectangle 38"/>
          <p:cNvSpPr/>
          <p:nvPr/>
        </p:nvSpPr>
        <p:spPr>
          <a:xfrm>
            <a:off x="-5562600" y="2667000"/>
            <a:ext cx="4572000" cy="4524315"/>
          </a:xfrm>
          <a:prstGeom prst="rect">
            <a:avLst/>
          </a:prstGeom>
        </p:spPr>
        <p:txBody>
          <a:bodyPr>
            <a:spAutoFit/>
          </a:bodyPr>
          <a:lstStyle/>
          <a:p>
            <a:r>
              <a:rPr lang="en-US" dirty="0"/>
              <a:t>1755 With Le Loutre imprisoned after the </a:t>
            </a:r>
            <a:r>
              <a:rPr lang="en-US" dirty="0">
                <a:hlinkClick r:id="rId8" tooltip="Battle of Beausejour"/>
              </a:rPr>
              <a:t>Battle of </a:t>
            </a:r>
            <a:r>
              <a:rPr lang="en-US" dirty="0" err="1">
                <a:hlinkClick r:id="rId8" tooltip="Battle of Beausejour"/>
              </a:rPr>
              <a:t>Beausejour</a:t>
            </a:r>
            <a:r>
              <a:rPr lang="en-US" dirty="0"/>
              <a:t>, Broussard became the leader of an armed resistance during the </a:t>
            </a:r>
            <a:r>
              <a:rPr lang="en-US" dirty="0">
                <a:hlinkClick r:id="rId9" tooltip="Expulsion of the Acadians"/>
              </a:rPr>
              <a:t>expulsion of the Acadians</a:t>
            </a:r>
            <a:r>
              <a:rPr lang="en-US" dirty="0"/>
              <a:t> (1755–1764), leading assaults against the British on several occasions between 1755 and 1758 as part of the forces of </a:t>
            </a:r>
            <a:r>
              <a:rPr lang="en-US" dirty="0">
                <a:hlinkClick r:id="rId10" tooltip="Charles Deschamps de Boishébert et de Raffetot"/>
              </a:rPr>
              <a:t>Charles </a:t>
            </a:r>
            <a:r>
              <a:rPr lang="en-US" dirty="0" err="1">
                <a:hlinkClick r:id="rId10" tooltip="Charles Deschamps de Boishébert et de Raffetot"/>
              </a:rPr>
              <a:t>Deschamps</a:t>
            </a:r>
            <a:r>
              <a:rPr lang="en-US" dirty="0">
                <a:hlinkClick r:id="rId10" tooltip="Charles Deschamps de Boishébert et de Raffetot"/>
              </a:rPr>
              <a:t> de </a:t>
            </a:r>
            <a:r>
              <a:rPr lang="en-US" dirty="0" err="1">
                <a:hlinkClick r:id="rId10" tooltip="Charles Deschamps de Boishébert et de Raffetot"/>
              </a:rPr>
              <a:t>Boishébert</a:t>
            </a:r>
            <a:r>
              <a:rPr lang="en-US" dirty="0">
                <a:hlinkClick r:id="rId10" tooltip="Charles Deschamps de Boishébert et de Raffetot"/>
              </a:rPr>
              <a:t> et de </a:t>
            </a:r>
            <a:r>
              <a:rPr lang="en-US" dirty="0" err="1">
                <a:hlinkClick r:id="rId10" tooltip="Charles Deschamps de Boishébert et de Raffetot"/>
              </a:rPr>
              <a:t>Raffetot</a:t>
            </a:r>
            <a:r>
              <a:rPr lang="en-US" dirty="0"/>
              <a:t>.</a:t>
            </a:r>
            <a:r>
              <a:rPr lang="en-US" baseline="30000" dirty="0">
                <a:hlinkClick r:id="rId11"/>
              </a:rPr>
              <a:t>[1]</a:t>
            </a:r>
            <a:r>
              <a:rPr lang="en-US" dirty="0"/>
              <a:t> After arming a ship in 1758, Broussard traveled through the upper </a:t>
            </a:r>
            <a:r>
              <a:rPr lang="en-US" dirty="0">
                <a:hlinkClick r:id="rId12" tooltip="Bay of Fundy"/>
              </a:rPr>
              <a:t>Bay of Fundy</a:t>
            </a:r>
            <a:r>
              <a:rPr lang="en-US" dirty="0"/>
              <a:t> region, where he attacked the British. His ship was seized in November 1758. He was then forced to flee, travelling first to the </a:t>
            </a:r>
            <a:r>
              <a:rPr lang="en-US" dirty="0" err="1">
                <a:hlinkClick r:id="rId13" tooltip="Miramichi Valley"/>
              </a:rPr>
              <a:t>Miramichi</a:t>
            </a:r>
            <a:r>
              <a:rPr lang="en-US" dirty="0"/>
              <a:t> and later imprisoned at </a:t>
            </a:r>
            <a:r>
              <a:rPr lang="en-US" dirty="0">
                <a:hlinkClick r:id="rId14" tooltip="Fort Edward (Nova Scotia)"/>
              </a:rPr>
              <a:t>Fort Edward</a:t>
            </a:r>
            <a:r>
              <a:rPr lang="en-US" dirty="0"/>
              <a:t> in 1762. Finally, he was transferred and imprisoned with other Acadians in </a:t>
            </a:r>
            <a:r>
              <a:rPr lang="en-US" dirty="0">
                <a:hlinkClick r:id="rId15" tooltip="City of Halifax"/>
              </a:rPr>
              <a:t>Halifax, Nova Scotia</a:t>
            </a:r>
            <a:r>
              <a:rPr lang="en-US" dirty="0"/>
              <a:t>.</a:t>
            </a:r>
          </a:p>
        </p:txBody>
      </p:sp>
      <p:sp>
        <p:nvSpPr>
          <p:cNvPr id="40" name="Rectangle 39"/>
          <p:cNvSpPr/>
          <p:nvPr/>
        </p:nvSpPr>
        <p:spPr>
          <a:xfrm>
            <a:off x="-5486400" y="7239000"/>
            <a:ext cx="4572000" cy="4801314"/>
          </a:xfrm>
          <a:prstGeom prst="rect">
            <a:avLst/>
          </a:prstGeom>
        </p:spPr>
        <p:txBody>
          <a:bodyPr>
            <a:spAutoFit/>
          </a:bodyPr>
          <a:lstStyle/>
          <a:p>
            <a:r>
              <a:rPr lang="en-US" dirty="0"/>
              <a:t> 1764 Released in 1764, the year after the signing of the Treaty of Paris, Broussard left Nova Scotia, along with his family and hundreds of other Acadians, to </a:t>
            </a:r>
            <a:r>
              <a:rPr lang="en-US" dirty="0">
                <a:hlinkClick r:id="rId16" tooltip="Saint-Domingue"/>
              </a:rPr>
              <a:t>Saint-</a:t>
            </a:r>
            <a:r>
              <a:rPr lang="en-US" dirty="0" err="1">
                <a:hlinkClick r:id="rId16" tooltip="Saint-Domingue"/>
              </a:rPr>
              <a:t>Domingue</a:t>
            </a:r>
            <a:r>
              <a:rPr lang="en-US" dirty="0"/>
              <a:t> (present-day Haiti).</a:t>
            </a:r>
            <a:r>
              <a:rPr lang="en-US" baseline="30000" dirty="0">
                <a:hlinkClick r:id="rId11"/>
              </a:rPr>
              <a:t>[11]</a:t>
            </a:r>
            <a:r>
              <a:rPr lang="en-US" dirty="0"/>
              <a:t> Unable to adapt to the climate and diseases that was killing Acadians, he led the group to settle in </a:t>
            </a:r>
            <a:r>
              <a:rPr lang="en-US" dirty="0">
                <a:hlinkClick r:id="rId17" tooltip="Louisiana"/>
              </a:rPr>
              <a:t>Louisiana</a:t>
            </a:r>
            <a:r>
              <a:rPr lang="en-US" dirty="0"/>
              <a:t>.</a:t>
            </a:r>
            <a:r>
              <a:rPr lang="en-US" baseline="30000" dirty="0">
                <a:hlinkClick r:id="rId11"/>
              </a:rPr>
              <a:t>[12]</a:t>
            </a:r>
            <a:endParaRPr lang="en-US" dirty="0"/>
          </a:p>
          <a:p>
            <a:r>
              <a:rPr lang="en-US" dirty="0"/>
              <a:t>1765 He was among the first 200 </a:t>
            </a:r>
            <a:r>
              <a:rPr lang="en-US" dirty="0">
                <a:hlinkClick r:id="rId18" tooltip="Acadians"/>
              </a:rPr>
              <a:t>Acadians</a:t>
            </a:r>
            <a:r>
              <a:rPr lang="en-US" dirty="0"/>
              <a:t> to arrive in Louisiana on February 27, 1765, aboard the </a:t>
            </a:r>
            <a:r>
              <a:rPr lang="en-US" i="1" dirty="0"/>
              <a:t>Santo Domingo</a:t>
            </a:r>
            <a:r>
              <a:rPr lang="en-US" dirty="0"/>
              <a:t>.</a:t>
            </a:r>
            <a:r>
              <a:rPr lang="en-US" baseline="30000" dirty="0">
                <a:hlinkClick r:id="rId11"/>
              </a:rPr>
              <a:t>[13]</a:t>
            </a:r>
            <a:r>
              <a:rPr lang="en-US" dirty="0"/>
              <a:t> On April 8, 1765, he was appointed militia captain and commander of the "Acadians of the </a:t>
            </a:r>
            <a:r>
              <a:rPr lang="en-US" dirty="0" err="1">
                <a:hlinkClick r:id="rId19" tooltip="Atakapa"/>
              </a:rPr>
              <a:t>Atakapas</a:t>
            </a:r>
            <a:r>
              <a:rPr lang="en-US" dirty="0"/>
              <a:t>" the area around present-day St. </a:t>
            </a:r>
            <a:r>
              <a:rPr lang="en-US" dirty="0" err="1"/>
              <a:t>Martinville</a:t>
            </a:r>
            <a:r>
              <a:rPr lang="en-US" dirty="0"/>
              <a:t>, La.</a:t>
            </a:r>
            <a:r>
              <a:rPr lang="en-US" baseline="30000" dirty="0">
                <a:hlinkClick r:id="rId11"/>
              </a:rPr>
              <a:t>[1]</a:t>
            </a:r>
            <a:r>
              <a:rPr lang="en-US" dirty="0"/>
              <a:t> Not long after his arrival, Joseph Broussard died near what is now </a:t>
            </a:r>
            <a:r>
              <a:rPr lang="en-US" dirty="0">
                <a:hlinkClick r:id="rId20" tooltip="St. Martinville, Louisiana"/>
              </a:rPr>
              <a:t>St. </a:t>
            </a:r>
            <a:r>
              <a:rPr lang="en-US" dirty="0" err="1">
                <a:hlinkClick r:id="rId20" tooltip="St. Martinville, Louisiana"/>
              </a:rPr>
              <a:t>Martinville</a:t>
            </a:r>
            <a:r>
              <a:rPr lang="en-US" dirty="0"/>
              <a:t> at the presumed age of 63.</a:t>
            </a:r>
          </a:p>
        </p:txBody>
      </p:sp>
      <p:sp>
        <p:nvSpPr>
          <p:cNvPr id="18" name="Rectangle 17"/>
          <p:cNvSpPr/>
          <p:nvPr/>
        </p:nvSpPr>
        <p:spPr>
          <a:xfrm>
            <a:off x="2057400" y="5657671"/>
            <a:ext cx="5107488" cy="1200329"/>
          </a:xfrm>
          <a:prstGeom prst="rect">
            <a:avLst/>
          </a:prstGeom>
        </p:spPr>
        <p:txBody>
          <a:bodyPr wrap="none">
            <a:spAutoFit/>
          </a:bodyPr>
          <a:lstStyle/>
          <a:p>
            <a:r>
              <a:rPr lang="en-US" sz="7200" b="1" dirty="0"/>
              <a:t>“Beausoleil</a:t>
            </a:r>
            <a:r>
              <a:rPr lang="en-US" sz="7200" dirty="0"/>
              <a:t>”</a:t>
            </a:r>
          </a:p>
        </p:txBody>
      </p:sp>
      <p:grpSp>
        <p:nvGrpSpPr>
          <p:cNvPr id="22" name="Group 21"/>
          <p:cNvGrpSpPr/>
          <p:nvPr/>
        </p:nvGrpSpPr>
        <p:grpSpPr>
          <a:xfrm>
            <a:off x="0" y="609600"/>
            <a:ext cx="9144000" cy="5105400"/>
            <a:chOff x="0" y="533400"/>
            <a:chExt cx="9144000" cy="4953000"/>
          </a:xfrm>
        </p:grpSpPr>
        <p:grpSp>
          <p:nvGrpSpPr>
            <p:cNvPr id="19" name="Group 18"/>
            <p:cNvGrpSpPr/>
            <p:nvPr/>
          </p:nvGrpSpPr>
          <p:grpSpPr>
            <a:xfrm>
              <a:off x="0" y="533400"/>
              <a:ext cx="9144000" cy="4953000"/>
              <a:chOff x="0" y="609600"/>
              <a:chExt cx="9144000" cy="4953000"/>
            </a:xfrm>
          </p:grpSpPr>
          <p:pic>
            <p:nvPicPr>
              <p:cNvPr id="124930" name="Picture 2" descr="https://image.pbs.org/video-assets/WHYY/on-canvas/11504/images/Mezzanine_955.jpg.focalcrop.1200x630.50.10.jpg"/>
              <p:cNvPicPr>
                <a:picLocks noChangeAspect="1" noChangeArrowheads="1"/>
              </p:cNvPicPr>
              <p:nvPr/>
            </p:nvPicPr>
            <p:blipFill>
              <a:blip r:embed="rId21" cstate="print"/>
              <a:srcRect/>
              <a:stretch>
                <a:fillRect/>
              </a:stretch>
            </p:blipFill>
            <p:spPr bwMode="auto">
              <a:xfrm>
                <a:off x="0" y="609600"/>
                <a:ext cx="9144000" cy="4953000"/>
              </a:xfrm>
              <a:prstGeom prst="rect">
                <a:avLst/>
              </a:prstGeom>
              <a:noFill/>
            </p:spPr>
          </p:pic>
          <p:pic>
            <p:nvPicPr>
              <p:cNvPr id="124931" name="Picture 3"/>
              <p:cNvPicPr>
                <a:picLocks noChangeAspect="1" noChangeArrowheads="1"/>
              </p:cNvPicPr>
              <p:nvPr/>
            </p:nvPicPr>
            <p:blipFill>
              <a:blip r:embed="rId22" cstate="print"/>
              <a:srcRect/>
              <a:stretch>
                <a:fillRect/>
              </a:stretch>
            </p:blipFill>
            <p:spPr bwMode="auto">
              <a:xfrm>
                <a:off x="2247900" y="3907716"/>
                <a:ext cx="4648200" cy="1638300"/>
              </a:xfrm>
              <a:prstGeom prst="rect">
                <a:avLst/>
              </a:prstGeom>
              <a:noFill/>
              <a:ln w="9525">
                <a:noFill/>
                <a:miter lim="800000"/>
                <a:headEnd/>
                <a:tailEnd/>
              </a:ln>
            </p:spPr>
          </p:pic>
        </p:grpSp>
        <p:pic>
          <p:nvPicPr>
            <p:cNvPr id="124932" name="Picture 4"/>
            <p:cNvPicPr>
              <a:picLocks noChangeAspect="1" noChangeArrowheads="1"/>
            </p:cNvPicPr>
            <p:nvPr/>
          </p:nvPicPr>
          <p:blipFill>
            <a:blip r:embed="rId23" cstate="print"/>
            <a:srcRect/>
            <a:stretch>
              <a:fillRect/>
            </a:stretch>
          </p:blipFill>
          <p:spPr bwMode="auto">
            <a:xfrm>
              <a:off x="6909099" y="4953601"/>
              <a:ext cx="2234901" cy="527100"/>
            </a:xfrm>
            <a:prstGeom prst="rect">
              <a:avLst/>
            </a:prstGeom>
            <a:noFill/>
            <a:ln w="9525">
              <a:noFill/>
              <a:miter lim="800000"/>
              <a:headEnd/>
              <a:tailEnd/>
            </a:ln>
          </p:spPr>
        </p:pic>
        <p:pic>
          <p:nvPicPr>
            <p:cNvPr id="20" name="Picture 4"/>
            <p:cNvPicPr>
              <a:picLocks noChangeAspect="1" noChangeArrowheads="1"/>
            </p:cNvPicPr>
            <p:nvPr/>
          </p:nvPicPr>
          <p:blipFill>
            <a:blip r:embed="rId23" cstate="print"/>
            <a:srcRect/>
            <a:stretch>
              <a:fillRect/>
            </a:stretch>
          </p:blipFill>
          <p:spPr bwMode="auto">
            <a:xfrm>
              <a:off x="0" y="4953000"/>
              <a:ext cx="2234901" cy="527100"/>
            </a:xfrm>
            <a:prstGeom prst="rect">
              <a:avLst/>
            </a:prstGeom>
            <a:noFill/>
            <a:ln w="9525">
              <a:noFill/>
              <a:miter lim="800000"/>
              <a:headEnd/>
              <a:tailEnd/>
            </a:ln>
          </p:spPr>
        </p:pic>
      </p:grpSp>
      <p:sp>
        <p:nvSpPr>
          <p:cNvPr id="23" name="Slide Number Placeholder 22"/>
          <p:cNvSpPr>
            <a:spLocks noGrp="1"/>
          </p:cNvSpPr>
          <p:nvPr>
            <p:ph type="sldNum" sz="quarter" idx="12"/>
          </p:nvPr>
        </p:nvSpPr>
        <p:spPr/>
        <p:txBody>
          <a:bodyPr/>
          <a:lstStyle/>
          <a:p>
            <a:pPr>
              <a:defRPr/>
            </a:pPr>
            <a:fld id="{6D98560A-1953-4F77-869E-5D1EE0598C44}" type="slidenum">
              <a:rPr lang="en-US" smtClean="0"/>
              <a:pPr>
                <a:defRPr/>
              </a:pPr>
              <a:t>36</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animEffect transition="in" filter="wipe(up)">
                                      <p:cBhvr>
                                        <p:cTn id="7" dur="1000"/>
                                        <p:tgtEl>
                                          <p:spTgt spid="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4">
                                            <p:txEl>
                                              <p:pRg st="1" end="1"/>
                                            </p:txEl>
                                          </p:spTgt>
                                        </p:tgtEl>
                                        <p:attrNameLst>
                                          <p:attrName>style.visibility</p:attrName>
                                        </p:attrNameLst>
                                      </p:cBhvr>
                                      <p:to>
                                        <p:strVal val="visible"/>
                                      </p:to>
                                    </p:set>
                                    <p:animEffect transition="in" filter="wipe(up)">
                                      <p:cBhvr>
                                        <p:cTn id="12" dur="1000"/>
                                        <p:tgtEl>
                                          <p:spTgt spid="5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4">
                                            <p:txEl>
                                              <p:pRg st="2" end="2"/>
                                            </p:txEl>
                                          </p:spTgt>
                                        </p:tgtEl>
                                        <p:attrNameLst>
                                          <p:attrName>style.visibility</p:attrName>
                                        </p:attrNameLst>
                                      </p:cBhvr>
                                      <p:to>
                                        <p:strVal val="visible"/>
                                      </p:to>
                                    </p:set>
                                    <p:animEffect transition="in" filter="wipe(up)">
                                      <p:cBhvr>
                                        <p:cTn id="17" dur="1000"/>
                                        <p:tgtEl>
                                          <p:spTgt spid="5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1000" fill="hold"/>
                                        <p:tgtEl>
                                          <p:spTgt spid="22"/>
                                        </p:tgtEl>
                                        <p:attrNameLst>
                                          <p:attrName>ppt_w</p:attrName>
                                        </p:attrNameLst>
                                      </p:cBhvr>
                                      <p:tavLst>
                                        <p:tav tm="0">
                                          <p:val>
                                            <p:fltVal val="0"/>
                                          </p:val>
                                        </p:tav>
                                        <p:tav tm="100000">
                                          <p:val>
                                            <p:strVal val="#ppt_w"/>
                                          </p:val>
                                        </p:tav>
                                      </p:tavLst>
                                    </p:anim>
                                    <p:anim calcmode="lin" valueType="num">
                                      <p:cBhvr>
                                        <p:cTn id="28" dur="1000" fill="hold"/>
                                        <p:tgtEl>
                                          <p:spTgt spid="22"/>
                                        </p:tgtEl>
                                        <p:attrNameLst>
                                          <p:attrName>ppt_h</p:attrName>
                                        </p:attrNameLst>
                                      </p:cBhvr>
                                      <p:tavLst>
                                        <p:tav tm="0">
                                          <p:val>
                                            <p:fltVal val="0"/>
                                          </p:val>
                                        </p:tav>
                                        <p:tav tm="100000">
                                          <p:val>
                                            <p:strVal val="#ppt_h"/>
                                          </p:val>
                                        </p:tav>
                                      </p:tavLst>
                                    </p:anim>
                                    <p:animEffect transition="in" filter="fade">
                                      <p:cBhvr>
                                        <p:cTn id="29"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29"/>
          <p:cNvGrpSpPr/>
          <p:nvPr/>
        </p:nvGrpSpPr>
        <p:grpSpPr>
          <a:xfrm>
            <a:off x="1181100" y="609600"/>
            <a:ext cx="6781800" cy="10896600"/>
            <a:chOff x="990600" y="609600"/>
            <a:chExt cx="6781800" cy="10896600"/>
          </a:xfrm>
        </p:grpSpPr>
        <p:sp>
          <p:nvSpPr>
            <p:cNvPr id="6" name="Rectangle 5"/>
            <p:cNvSpPr/>
            <p:nvPr/>
          </p:nvSpPr>
          <p:spPr>
            <a:xfrm>
              <a:off x="990600" y="609600"/>
              <a:ext cx="6781800" cy="10896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378" name="Picture 2"/>
            <p:cNvPicPr>
              <a:picLocks noChangeAspect="1" noChangeArrowheads="1"/>
            </p:cNvPicPr>
            <p:nvPr/>
          </p:nvPicPr>
          <p:blipFill>
            <a:blip r:embed="rId3" cstate="print"/>
            <a:srcRect l="1190" r="2381"/>
            <a:stretch>
              <a:fillRect/>
            </a:stretch>
          </p:blipFill>
          <p:spPr bwMode="auto">
            <a:xfrm>
              <a:off x="1447800" y="609600"/>
              <a:ext cx="6172200" cy="10879493"/>
            </a:xfrm>
            <a:prstGeom prst="rect">
              <a:avLst/>
            </a:prstGeom>
            <a:noFill/>
            <a:ln w="9525">
              <a:noFill/>
              <a:miter lim="800000"/>
              <a:headEnd/>
              <a:tailEnd/>
            </a:ln>
          </p:spPr>
        </p:pic>
        <p:pic>
          <p:nvPicPr>
            <p:cNvPr id="4" name="Picture 6" descr="https://cdn.wallpapersafari.com/59/29/rPu1bn.png"/>
            <p:cNvPicPr>
              <a:picLocks noChangeAspect="1" noChangeArrowheads="1"/>
            </p:cNvPicPr>
            <p:nvPr/>
          </p:nvPicPr>
          <p:blipFill>
            <a:blip r:embed="rId4" cstate="print"/>
            <a:srcRect/>
            <a:stretch>
              <a:fillRect/>
            </a:stretch>
          </p:blipFill>
          <p:spPr bwMode="auto">
            <a:xfrm>
              <a:off x="1066800" y="1188720"/>
              <a:ext cx="530352" cy="353867"/>
            </a:xfrm>
            <a:prstGeom prst="rect">
              <a:avLst/>
            </a:prstGeom>
            <a:noFill/>
          </p:spPr>
        </p:pic>
        <p:sp>
          <p:nvSpPr>
            <p:cNvPr id="5" name="Rectangle 4"/>
            <p:cNvSpPr>
              <a:spLocks noChangeAspect="1"/>
            </p:cNvSpPr>
            <p:nvPr/>
          </p:nvSpPr>
          <p:spPr>
            <a:xfrm>
              <a:off x="1066800" y="16764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https://cdn.wallpapersafari.com/59/29/rPu1bn.png"/>
            <p:cNvPicPr>
              <a:picLocks noChangeAspect="1" noChangeArrowheads="1"/>
            </p:cNvPicPr>
            <p:nvPr/>
          </p:nvPicPr>
          <p:blipFill>
            <a:blip r:embed="rId4" cstate="print"/>
            <a:srcRect/>
            <a:stretch>
              <a:fillRect/>
            </a:stretch>
          </p:blipFill>
          <p:spPr bwMode="auto">
            <a:xfrm>
              <a:off x="1066800" y="2133600"/>
              <a:ext cx="530352" cy="353867"/>
            </a:xfrm>
            <a:prstGeom prst="rect">
              <a:avLst/>
            </a:prstGeom>
            <a:noFill/>
          </p:spPr>
        </p:pic>
        <p:pic>
          <p:nvPicPr>
            <p:cNvPr id="8" name="Picture 7" descr="https://cdn.wallpapersafari.com/59/29/rPu1bn.png"/>
            <p:cNvPicPr>
              <a:picLocks noChangeAspect="1" noChangeArrowheads="1"/>
            </p:cNvPicPr>
            <p:nvPr/>
          </p:nvPicPr>
          <p:blipFill>
            <a:blip r:embed="rId4" cstate="print"/>
            <a:srcRect/>
            <a:stretch>
              <a:fillRect/>
            </a:stretch>
          </p:blipFill>
          <p:spPr bwMode="auto">
            <a:xfrm>
              <a:off x="1066800" y="4419600"/>
              <a:ext cx="530352" cy="353867"/>
            </a:xfrm>
            <a:prstGeom prst="rect">
              <a:avLst/>
            </a:prstGeom>
            <a:noFill/>
          </p:spPr>
        </p:pic>
        <p:sp>
          <p:nvSpPr>
            <p:cNvPr id="9" name="Rectangle 8"/>
            <p:cNvSpPr>
              <a:spLocks noChangeAspect="1"/>
            </p:cNvSpPr>
            <p:nvPr/>
          </p:nvSpPr>
          <p:spPr>
            <a:xfrm>
              <a:off x="1066800" y="58674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a:spLocks noChangeAspect="1"/>
            </p:cNvSpPr>
            <p:nvPr/>
          </p:nvSpPr>
          <p:spPr>
            <a:xfrm>
              <a:off x="1066800" y="35052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a:spLocks noChangeAspect="1"/>
            </p:cNvSpPr>
            <p:nvPr/>
          </p:nvSpPr>
          <p:spPr>
            <a:xfrm>
              <a:off x="1066800" y="39624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https://cdn.wallpapersafari.com/59/29/rPu1bn.png"/>
            <p:cNvPicPr>
              <a:picLocks noChangeAspect="1" noChangeArrowheads="1"/>
            </p:cNvPicPr>
            <p:nvPr/>
          </p:nvPicPr>
          <p:blipFill>
            <a:blip r:embed="rId4" cstate="print"/>
            <a:srcRect/>
            <a:stretch>
              <a:fillRect/>
            </a:stretch>
          </p:blipFill>
          <p:spPr bwMode="auto">
            <a:xfrm>
              <a:off x="1066800" y="4919173"/>
              <a:ext cx="530352" cy="353867"/>
            </a:xfrm>
            <a:prstGeom prst="rect">
              <a:avLst/>
            </a:prstGeom>
            <a:noFill/>
          </p:spPr>
        </p:pic>
        <p:pic>
          <p:nvPicPr>
            <p:cNvPr id="13" name="Picture 12" descr="https://cdn.wallpapersafari.com/59/29/rPu1bn.png"/>
            <p:cNvPicPr>
              <a:picLocks noChangeAspect="1" noChangeArrowheads="1"/>
            </p:cNvPicPr>
            <p:nvPr/>
          </p:nvPicPr>
          <p:blipFill>
            <a:blip r:embed="rId4" cstate="print"/>
            <a:srcRect/>
            <a:stretch>
              <a:fillRect/>
            </a:stretch>
          </p:blipFill>
          <p:spPr bwMode="auto">
            <a:xfrm>
              <a:off x="1066800" y="8153400"/>
              <a:ext cx="530352" cy="353867"/>
            </a:xfrm>
            <a:prstGeom prst="rect">
              <a:avLst/>
            </a:prstGeom>
            <a:noFill/>
          </p:spPr>
        </p:pic>
        <p:grpSp>
          <p:nvGrpSpPr>
            <p:cNvPr id="26" name="Group 25"/>
            <p:cNvGrpSpPr/>
            <p:nvPr/>
          </p:nvGrpSpPr>
          <p:grpSpPr>
            <a:xfrm>
              <a:off x="1066800" y="9144000"/>
              <a:ext cx="533400" cy="360045"/>
              <a:chOff x="1066800" y="9144000"/>
              <a:chExt cx="533400" cy="360045"/>
            </a:xfrm>
          </p:grpSpPr>
          <p:sp>
            <p:nvSpPr>
              <p:cNvPr id="25" name="Rectangle 24"/>
              <p:cNvSpPr>
                <a:spLocks noChangeAspect="1"/>
              </p:cNvSpPr>
              <p:nvPr/>
            </p:nvSpPr>
            <p:spPr>
              <a:xfrm>
                <a:off x="1066800" y="91440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https://cdn.wallpapersafari.com/59/29/rPu1bn.png"/>
              <p:cNvPicPr>
                <a:picLocks noChangeAspect="1" noChangeArrowheads="1"/>
              </p:cNvPicPr>
              <p:nvPr/>
            </p:nvPicPr>
            <p:blipFill>
              <a:blip r:embed="rId4" cstate="print"/>
              <a:srcRect r="42529"/>
              <a:stretch>
                <a:fillRect/>
              </a:stretch>
            </p:blipFill>
            <p:spPr bwMode="auto">
              <a:xfrm>
                <a:off x="1066800" y="9144000"/>
                <a:ext cx="304800" cy="353867"/>
              </a:xfrm>
              <a:prstGeom prst="rect">
                <a:avLst/>
              </a:prstGeom>
              <a:noFill/>
            </p:spPr>
          </p:pic>
        </p:grpSp>
        <p:pic>
          <p:nvPicPr>
            <p:cNvPr id="15" name="Picture 14" descr="https://cdn.wallpapersafari.com/59/29/rPu1bn.png"/>
            <p:cNvPicPr>
              <a:picLocks noChangeAspect="1" noChangeArrowheads="1"/>
            </p:cNvPicPr>
            <p:nvPr/>
          </p:nvPicPr>
          <p:blipFill>
            <a:blip r:embed="rId4" cstate="print"/>
            <a:srcRect/>
            <a:stretch>
              <a:fillRect/>
            </a:stretch>
          </p:blipFill>
          <p:spPr bwMode="auto">
            <a:xfrm>
              <a:off x="1066800" y="10515600"/>
              <a:ext cx="530352" cy="353867"/>
            </a:xfrm>
            <a:prstGeom prst="rect">
              <a:avLst/>
            </a:prstGeom>
            <a:noFill/>
          </p:spPr>
        </p:pic>
        <p:pic>
          <p:nvPicPr>
            <p:cNvPr id="16" name="Picture 15" descr="https://cdn.wallpapersafari.com/59/29/rPu1bn.png"/>
            <p:cNvPicPr>
              <a:picLocks noChangeAspect="1" noChangeArrowheads="1"/>
            </p:cNvPicPr>
            <p:nvPr/>
          </p:nvPicPr>
          <p:blipFill>
            <a:blip r:embed="rId4" cstate="print"/>
            <a:srcRect/>
            <a:stretch>
              <a:fillRect/>
            </a:stretch>
          </p:blipFill>
          <p:spPr bwMode="auto">
            <a:xfrm>
              <a:off x="1066800" y="7266133"/>
              <a:ext cx="530352" cy="353867"/>
            </a:xfrm>
            <a:prstGeom prst="rect">
              <a:avLst/>
            </a:prstGeom>
            <a:noFill/>
          </p:spPr>
        </p:pic>
        <p:pic>
          <p:nvPicPr>
            <p:cNvPr id="17" name="Picture 16" descr="https://cdn.wallpapersafari.com/59/29/rPu1bn.png"/>
            <p:cNvPicPr>
              <a:picLocks noChangeAspect="1" noChangeArrowheads="1"/>
            </p:cNvPicPr>
            <p:nvPr/>
          </p:nvPicPr>
          <p:blipFill>
            <a:blip r:embed="rId4" cstate="print"/>
            <a:srcRect/>
            <a:stretch>
              <a:fillRect/>
            </a:stretch>
          </p:blipFill>
          <p:spPr bwMode="auto">
            <a:xfrm>
              <a:off x="1066800" y="8610600"/>
              <a:ext cx="530352" cy="353867"/>
            </a:xfrm>
            <a:prstGeom prst="rect">
              <a:avLst/>
            </a:prstGeom>
            <a:noFill/>
          </p:spPr>
        </p:pic>
        <p:pic>
          <p:nvPicPr>
            <p:cNvPr id="18" name="Picture 17" descr="https://cdn.wallpapersafari.com/59/29/rPu1bn.png"/>
            <p:cNvPicPr>
              <a:picLocks noChangeAspect="1" noChangeArrowheads="1"/>
            </p:cNvPicPr>
            <p:nvPr/>
          </p:nvPicPr>
          <p:blipFill>
            <a:blip r:embed="rId4" cstate="print"/>
            <a:srcRect/>
            <a:stretch>
              <a:fillRect/>
            </a:stretch>
          </p:blipFill>
          <p:spPr bwMode="auto">
            <a:xfrm>
              <a:off x="1066800" y="5410200"/>
              <a:ext cx="530352" cy="353867"/>
            </a:xfrm>
            <a:prstGeom prst="rect">
              <a:avLst/>
            </a:prstGeom>
            <a:noFill/>
          </p:spPr>
        </p:pic>
        <p:sp>
          <p:nvSpPr>
            <p:cNvPr id="19" name="Rectangle 18"/>
            <p:cNvSpPr>
              <a:spLocks noChangeAspect="1"/>
            </p:cNvSpPr>
            <p:nvPr/>
          </p:nvSpPr>
          <p:spPr>
            <a:xfrm>
              <a:off x="1066800" y="76962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4"/>
            <p:cNvPicPr>
              <a:picLocks noChangeAspect="1" noChangeArrowheads="1"/>
            </p:cNvPicPr>
            <p:nvPr/>
          </p:nvPicPr>
          <p:blipFill>
            <a:blip r:embed="rId6" cstate="print"/>
            <a:srcRect l="20000" r="37500" b="77095"/>
            <a:stretch>
              <a:fillRect/>
            </a:stretch>
          </p:blipFill>
          <p:spPr bwMode="auto">
            <a:xfrm>
              <a:off x="1066800" y="3023437"/>
              <a:ext cx="530352" cy="405563"/>
            </a:xfrm>
            <a:prstGeom prst="rect">
              <a:avLst/>
            </a:prstGeom>
            <a:noFill/>
            <a:ln w="3175">
              <a:solidFill>
                <a:schemeClr val="tx1"/>
              </a:solidFill>
              <a:miter lim="800000"/>
              <a:headEnd/>
              <a:tailEnd/>
            </a:ln>
          </p:spPr>
        </p:pic>
        <p:pic>
          <p:nvPicPr>
            <p:cNvPr id="22" name="Picture 21" descr="https://cdn.wallpapersafari.com/59/29/rPu1bn.png"/>
            <p:cNvPicPr>
              <a:picLocks noChangeAspect="1" noChangeArrowheads="1"/>
            </p:cNvPicPr>
            <p:nvPr/>
          </p:nvPicPr>
          <p:blipFill>
            <a:blip r:embed="rId4" cstate="print"/>
            <a:srcRect/>
            <a:stretch>
              <a:fillRect/>
            </a:stretch>
          </p:blipFill>
          <p:spPr bwMode="auto">
            <a:xfrm>
              <a:off x="1066800" y="2590800"/>
              <a:ext cx="530352" cy="353867"/>
            </a:xfrm>
            <a:prstGeom prst="rect">
              <a:avLst/>
            </a:prstGeom>
            <a:noFill/>
          </p:spPr>
        </p:pic>
        <p:sp>
          <p:nvSpPr>
            <p:cNvPr id="23" name="Rectangle 22"/>
            <p:cNvSpPr>
              <a:spLocks noChangeAspect="1"/>
            </p:cNvSpPr>
            <p:nvPr/>
          </p:nvSpPr>
          <p:spPr>
            <a:xfrm>
              <a:off x="1066800" y="63246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a:spLocks noChangeAspect="1"/>
            </p:cNvSpPr>
            <p:nvPr/>
          </p:nvSpPr>
          <p:spPr>
            <a:xfrm>
              <a:off x="1066800" y="67818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a:spLocks noChangeAspect="1"/>
            </p:cNvSpPr>
            <p:nvPr/>
          </p:nvSpPr>
          <p:spPr>
            <a:xfrm>
              <a:off x="1066800" y="96012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a:spLocks noChangeAspect="1"/>
            </p:cNvSpPr>
            <p:nvPr/>
          </p:nvSpPr>
          <p:spPr>
            <a:xfrm>
              <a:off x="1066800" y="100584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descr="https://cdn.wallpapersafari.com/59/29/rPu1bn.png"/>
            <p:cNvPicPr>
              <a:picLocks noChangeAspect="1" noChangeArrowheads="1"/>
            </p:cNvPicPr>
            <p:nvPr/>
          </p:nvPicPr>
          <p:blipFill>
            <a:blip r:embed="rId4" cstate="print"/>
            <a:srcRect/>
            <a:stretch>
              <a:fillRect/>
            </a:stretch>
          </p:blipFill>
          <p:spPr bwMode="auto">
            <a:xfrm>
              <a:off x="1066800" y="10972800"/>
              <a:ext cx="530352" cy="353867"/>
            </a:xfrm>
            <a:prstGeom prst="rect">
              <a:avLst/>
            </a:prstGeom>
            <a:noFill/>
          </p:spPr>
        </p:pic>
      </p:grpSp>
      <p:sp>
        <p:nvSpPr>
          <p:cNvPr id="2" name="Title 1"/>
          <p:cNvSpPr>
            <a:spLocks noGrp="1"/>
          </p:cNvSpPr>
          <p:nvPr>
            <p:ph type="title"/>
          </p:nvPr>
        </p:nvSpPr>
        <p:spPr/>
        <p:txBody>
          <a:bodyPr>
            <a:normAutofit fontScale="90000"/>
          </a:bodyPr>
          <a:lstStyle/>
          <a:p>
            <a:r>
              <a:rPr lang="en-US" dirty="0"/>
              <a:t>MILITARY OVERVIEW - ENGAGEMENTS</a:t>
            </a:r>
          </a:p>
        </p:txBody>
      </p:sp>
      <p:sp>
        <p:nvSpPr>
          <p:cNvPr id="66" name="Rectangle 65"/>
          <p:cNvSpPr/>
          <p:nvPr/>
        </p:nvSpPr>
        <p:spPr>
          <a:xfrm>
            <a:off x="9296400" y="1371600"/>
            <a:ext cx="7010400" cy="4247317"/>
          </a:xfrm>
          <a:prstGeom prst="rect">
            <a:avLst/>
          </a:prstGeom>
          <a:solidFill>
            <a:srgbClr val="FFC000"/>
          </a:solidFill>
          <a:ln w="3175">
            <a:solidFill>
              <a:schemeClr val="tx1"/>
            </a:solidFill>
          </a:ln>
        </p:spPr>
        <p:txBody>
          <a:bodyPr wrap="square">
            <a:spAutoFit/>
          </a:bodyPr>
          <a:lstStyle/>
          <a:p>
            <a:pPr algn="ctr">
              <a:lnSpc>
                <a:spcPct val="150000"/>
              </a:lnSpc>
              <a:spcBef>
                <a:spcPts val="1200"/>
              </a:spcBef>
              <a:spcAft>
                <a:spcPts val="1200"/>
              </a:spcAft>
            </a:pPr>
            <a:r>
              <a:rPr lang="en-US" sz="3600" dirty="0"/>
              <a:t>Rather than look at each “engagement” I tried to look at a bigger pictures of why the military actions between parties took place.  Here’s what I found…</a:t>
            </a:r>
          </a:p>
        </p:txBody>
      </p:sp>
      <p:sp>
        <p:nvSpPr>
          <p:cNvPr id="68" name="Slide Number Placeholder 67"/>
          <p:cNvSpPr>
            <a:spLocks noGrp="1"/>
          </p:cNvSpPr>
          <p:nvPr>
            <p:ph type="sldNum" sz="quarter" idx="12"/>
          </p:nvPr>
        </p:nvSpPr>
        <p:spPr/>
        <p:txBody>
          <a:bodyPr/>
          <a:lstStyle/>
          <a:p>
            <a:pPr>
              <a:defRPr/>
            </a:pPr>
            <a:fld id="{6D98560A-1953-4F77-869E-5D1EE0598C44}" type="slidenum">
              <a:rPr lang="en-US" smtClean="0"/>
              <a:pPr>
                <a:defRPr/>
              </a:pPr>
              <a:t>37</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3.33333E-6 L 0 -0.77222 " pathEditMode="relative" rAng="0" ptsTypes="AA">
                                      <p:cBhvr>
                                        <p:cTn id="6" dur="10000" fill="hold"/>
                                        <p:tgtEl>
                                          <p:spTgt spid="20"/>
                                        </p:tgtEl>
                                        <p:attrNameLst>
                                          <p:attrName>ppt_x</p:attrName>
                                          <p:attrName>ppt_y</p:attrName>
                                        </p:attrNameLst>
                                      </p:cBhvr>
                                      <p:rCtr x="0" y="-386"/>
                                    </p:animMotion>
                                  </p:childTnLst>
                                </p:cTn>
                              </p:par>
                            </p:childTnLst>
                          </p:cTn>
                        </p:par>
                      </p:childTnLst>
                    </p:cTn>
                  </p:par>
                  <p:par>
                    <p:cTn id="7" fill="hold">
                      <p:stCondLst>
                        <p:cond delay="indefinite"/>
                      </p:stCondLst>
                      <p:childTnLst>
                        <p:par>
                          <p:cTn id="8" fill="hold">
                            <p:stCondLst>
                              <p:cond delay="0"/>
                            </p:stCondLst>
                            <p:childTnLst>
                              <p:par>
                                <p:cTn id="9" presetID="53"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p:cTn id="11" dur="1000" fill="hold"/>
                                        <p:tgtEl>
                                          <p:spTgt spid="66"/>
                                        </p:tgtEl>
                                        <p:attrNameLst>
                                          <p:attrName>ppt_w</p:attrName>
                                        </p:attrNameLst>
                                      </p:cBhvr>
                                      <p:tavLst>
                                        <p:tav tm="0">
                                          <p:val>
                                            <p:fltVal val="0"/>
                                          </p:val>
                                        </p:tav>
                                        <p:tav tm="100000">
                                          <p:val>
                                            <p:strVal val="#ppt_w"/>
                                          </p:val>
                                        </p:tav>
                                      </p:tavLst>
                                    </p:anim>
                                    <p:anim calcmode="lin" valueType="num">
                                      <p:cBhvr>
                                        <p:cTn id="12" dur="1000" fill="hold"/>
                                        <p:tgtEl>
                                          <p:spTgt spid="66"/>
                                        </p:tgtEl>
                                        <p:attrNameLst>
                                          <p:attrName>ppt_h</p:attrName>
                                        </p:attrNameLst>
                                      </p:cBhvr>
                                      <p:tavLst>
                                        <p:tav tm="0">
                                          <p:val>
                                            <p:fltVal val="0"/>
                                          </p:val>
                                        </p:tav>
                                        <p:tav tm="100000">
                                          <p:val>
                                            <p:strVal val="#ppt_h"/>
                                          </p:val>
                                        </p:tav>
                                      </p:tavLst>
                                    </p:anim>
                                    <p:animEffect transition="in" filter="fade">
                                      <p:cBhvr>
                                        <p:cTn id="13"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791200"/>
            <a:ext cx="9144000" cy="954107"/>
          </a:xfrm>
          <a:prstGeom prst="rect">
            <a:avLst/>
          </a:prstGeom>
        </p:spPr>
        <p:txBody>
          <a:bodyPr wrap="square">
            <a:spAutoFit/>
          </a:bodyPr>
          <a:lstStyle/>
          <a:p>
            <a:pPr marL="346075" indent="-346075"/>
            <a:r>
              <a:rPr lang="en-US" sz="2800" dirty="0"/>
              <a:t>	-If your enemy did any of the above to you, then you might  	presume the right to retaliate</a:t>
            </a:r>
          </a:p>
        </p:txBody>
      </p:sp>
      <p:sp>
        <p:nvSpPr>
          <p:cNvPr id="5" name="Rectangle 4"/>
          <p:cNvSpPr/>
          <p:nvPr/>
        </p:nvSpPr>
        <p:spPr>
          <a:xfrm>
            <a:off x="0" y="3459480"/>
            <a:ext cx="9144000" cy="1815882"/>
          </a:xfrm>
          <a:prstGeom prst="rect">
            <a:avLst/>
          </a:prstGeom>
        </p:spPr>
        <p:txBody>
          <a:bodyPr wrap="square">
            <a:spAutoFit/>
          </a:bodyPr>
          <a:lstStyle/>
          <a:p>
            <a:pPr indent="-2743200" defTabSz="754063">
              <a:tabLst>
                <a:tab pos="346075" algn="l"/>
                <a:tab pos="914400" algn="l"/>
              </a:tabLst>
            </a:pPr>
            <a:r>
              <a:rPr lang="en-US" sz="2800" dirty="0"/>
              <a:t>	-1</a:t>
            </a:r>
            <a:r>
              <a:rPr lang="en-US" sz="2800" baseline="30000" dirty="0"/>
              <a:t>st</a:t>
            </a:r>
            <a:r>
              <a:rPr lang="en-US" sz="2800" dirty="0"/>
              <a:t> People don’t consider themselves subjects to 			anyone; they will protect their “homelands”</a:t>
            </a:r>
          </a:p>
          <a:p>
            <a:pPr indent="-2743200" defTabSz="754063">
              <a:tabLst>
                <a:tab pos="346075" algn="l"/>
                <a:tab pos="914400" algn="l"/>
              </a:tabLst>
            </a:pPr>
            <a:r>
              <a:rPr lang="en-US" sz="2800" dirty="0"/>
              <a:t>	-Acadians consider Acadia their lands despite Britain 		having rec’d it via a Treaty</a:t>
            </a:r>
          </a:p>
        </p:txBody>
      </p:sp>
      <p:sp>
        <p:nvSpPr>
          <p:cNvPr id="4" name="Rectangle 3"/>
          <p:cNvSpPr/>
          <p:nvPr/>
        </p:nvSpPr>
        <p:spPr>
          <a:xfrm>
            <a:off x="0" y="1066800"/>
            <a:ext cx="9144000" cy="1815882"/>
          </a:xfrm>
          <a:prstGeom prst="rect">
            <a:avLst/>
          </a:prstGeom>
        </p:spPr>
        <p:txBody>
          <a:bodyPr wrap="square">
            <a:spAutoFit/>
          </a:bodyPr>
          <a:lstStyle/>
          <a:p>
            <a:pPr indent="-2743200" defTabSz="754063">
              <a:tabLst>
                <a:tab pos="346075" algn="l"/>
              </a:tabLst>
            </a:pPr>
            <a:r>
              <a:rPr lang="en-US" sz="2800" dirty="0"/>
              <a:t>	-Protect/Shut off supplies/re-supplies</a:t>
            </a:r>
          </a:p>
          <a:p>
            <a:pPr indent="-2743200" defTabSz="754063">
              <a:tabLst>
                <a:tab pos="346075" algn="l"/>
              </a:tabLst>
            </a:pPr>
            <a:r>
              <a:rPr lang="en-US" sz="2800" dirty="0"/>
              <a:t>	-Control entry ports to one’s own territory</a:t>
            </a:r>
          </a:p>
          <a:p>
            <a:pPr marL="0" lvl="1" indent="-2743200" defTabSz="754063">
              <a:tabLst>
                <a:tab pos="346075" algn="l"/>
              </a:tabLst>
            </a:pPr>
            <a:r>
              <a:rPr lang="en-US" sz="2800" dirty="0"/>
              <a:t>	-Set up own supply base in enemy’s backyard</a:t>
            </a:r>
          </a:p>
          <a:p>
            <a:pPr marL="0" lvl="1" indent="-2743200" defTabSz="754063">
              <a:tabLst>
                <a:tab pos="346075" algn="l"/>
              </a:tabLst>
            </a:pPr>
            <a:r>
              <a:rPr lang="en-US" sz="2800" dirty="0"/>
              <a:t>	-Monitor, Control, &amp; Protect populace</a:t>
            </a:r>
          </a:p>
        </p:txBody>
      </p:sp>
      <p:sp>
        <p:nvSpPr>
          <p:cNvPr id="3" name="TextBox 2"/>
          <p:cNvSpPr txBox="1"/>
          <p:nvPr/>
        </p:nvSpPr>
        <p:spPr>
          <a:xfrm>
            <a:off x="0" y="609600"/>
            <a:ext cx="9144000" cy="5355312"/>
          </a:xfrm>
          <a:prstGeom prst="rect">
            <a:avLst/>
          </a:prstGeom>
          <a:noFill/>
        </p:spPr>
        <p:txBody>
          <a:bodyPr wrap="square" rtlCol="0">
            <a:spAutoFit/>
          </a:bodyPr>
          <a:lstStyle/>
          <a:p>
            <a:pPr indent="-2743200" defTabSz="754063">
              <a:tabLst>
                <a:tab pos="346075" algn="l"/>
              </a:tabLst>
            </a:pPr>
            <a:r>
              <a:rPr lang="en-US" sz="3200" b="1" dirty="0">
                <a:solidFill>
                  <a:srgbClr val="FF0000"/>
                </a:solidFill>
                <a:effectLst>
                  <a:outerShdw blurRad="38100" dist="38100" dir="2700000" algn="tl">
                    <a:schemeClr val="tx1"/>
                  </a:outerShdw>
                </a:effectLst>
              </a:rPr>
              <a:t>1-Military strategy</a:t>
            </a:r>
          </a:p>
          <a:p>
            <a:pPr indent="-2743200" defTabSz="754063">
              <a:tabLst>
                <a:tab pos="346075" algn="l"/>
              </a:tabLst>
            </a:pPr>
            <a:endParaRPr lang="en-US" sz="3200" b="1" dirty="0">
              <a:solidFill>
                <a:srgbClr val="FF0000"/>
              </a:solidFill>
              <a:effectLst>
                <a:outerShdw blurRad="38100" dist="38100" dir="2700000" algn="tl">
                  <a:schemeClr val="tx1"/>
                </a:outerShdw>
              </a:effectLst>
            </a:endParaRPr>
          </a:p>
          <a:p>
            <a:pPr indent="-2743200" defTabSz="754063">
              <a:tabLst>
                <a:tab pos="346075" algn="l"/>
              </a:tabLst>
            </a:pPr>
            <a:endParaRPr lang="en-US" sz="3200" b="1" dirty="0">
              <a:solidFill>
                <a:srgbClr val="FF0000"/>
              </a:solidFill>
              <a:effectLst>
                <a:outerShdw blurRad="38100" dist="38100" dir="2700000" algn="tl">
                  <a:schemeClr val="tx1"/>
                </a:outerShdw>
              </a:effectLst>
            </a:endParaRPr>
          </a:p>
          <a:p>
            <a:pPr indent="-2743200" defTabSz="754063">
              <a:tabLst>
                <a:tab pos="346075" algn="l"/>
              </a:tabLst>
            </a:pPr>
            <a:endParaRPr lang="en-US" sz="3200" b="1" dirty="0">
              <a:solidFill>
                <a:srgbClr val="FF0000"/>
              </a:solidFill>
              <a:effectLst>
                <a:outerShdw blurRad="38100" dist="38100" dir="2700000" algn="tl">
                  <a:schemeClr val="tx1"/>
                </a:outerShdw>
              </a:effectLst>
            </a:endParaRPr>
          </a:p>
          <a:p>
            <a:pPr indent="-2743200" defTabSz="754063">
              <a:tabLst>
                <a:tab pos="346075" algn="l"/>
              </a:tabLst>
            </a:pPr>
            <a:endParaRPr lang="en-US" sz="1600" dirty="0"/>
          </a:p>
          <a:p>
            <a:pPr indent="-2743200" defTabSz="754063">
              <a:tabLst>
                <a:tab pos="346075" algn="l"/>
              </a:tabLst>
            </a:pPr>
            <a:endParaRPr lang="en-US" sz="1400" b="1" dirty="0">
              <a:solidFill>
                <a:srgbClr val="FF0000"/>
              </a:solidFill>
              <a:effectLst>
                <a:outerShdw blurRad="38100" dist="38100" dir="2700000" algn="tl">
                  <a:schemeClr val="tx1"/>
                </a:outerShdw>
              </a:effectLst>
            </a:endParaRPr>
          </a:p>
          <a:p>
            <a:pPr indent="-2743200" defTabSz="754063">
              <a:tabLst>
                <a:tab pos="346075" algn="l"/>
              </a:tabLst>
            </a:pPr>
            <a:r>
              <a:rPr lang="en-US" sz="3200" b="1" dirty="0">
                <a:solidFill>
                  <a:srgbClr val="FF0000"/>
                </a:solidFill>
                <a:effectLst>
                  <a:outerShdw blurRad="38100" dist="38100" dir="2700000" algn="tl">
                    <a:schemeClr val="tx1"/>
                  </a:outerShdw>
                </a:effectLst>
              </a:rPr>
              <a:t>2-Encroaching Settlers</a:t>
            </a:r>
          </a:p>
          <a:p>
            <a:pPr indent="-2743200" defTabSz="754063">
              <a:tabLst>
                <a:tab pos="346075" algn="l"/>
              </a:tabLst>
            </a:pPr>
            <a:endParaRPr lang="en-US" sz="3200" b="1" dirty="0">
              <a:solidFill>
                <a:srgbClr val="FF0000"/>
              </a:solidFill>
              <a:effectLst>
                <a:outerShdw blurRad="38100" dist="38100" dir="2700000" algn="tl">
                  <a:schemeClr val="tx1"/>
                </a:outerShdw>
              </a:effectLst>
            </a:endParaRPr>
          </a:p>
          <a:p>
            <a:pPr indent="-2743200" defTabSz="754063">
              <a:tabLst>
                <a:tab pos="346075" algn="l"/>
              </a:tabLst>
            </a:pPr>
            <a:endParaRPr lang="en-US" sz="3200" b="1" dirty="0">
              <a:solidFill>
                <a:srgbClr val="FF0000"/>
              </a:solidFill>
              <a:effectLst>
                <a:outerShdw blurRad="38100" dist="38100" dir="2700000" algn="tl">
                  <a:schemeClr val="tx1"/>
                </a:outerShdw>
              </a:effectLst>
            </a:endParaRPr>
          </a:p>
          <a:p>
            <a:pPr indent="-2743200" defTabSz="754063">
              <a:tabLst>
                <a:tab pos="346075" algn="l"/>
              </a:tabLst>
            </a:pPr>
            <a:endParaRPr lang="en-US" sz="3200" b="1" dirty="0">
              <a:solidFill>
                <a:srgbClr val="FF0000"/>
              </a:solidFill>
              <a:effectLst>
                <a:outerShdw blurRad="38100" dist="38100" dir="2700000" algn="tl">
                  <a:schemeClr val="tx1"/>
                </a:outerShdw>
              </a:effectLst>
            </a:endParaRPr>
          </a:p>
          <a:p>
            <a:pPr indent="-2743200" defTabSz="754063">
              <a:tabLst>
                <a:tab pos="346075" algn="l"/>
              </a:tabLst>
            </a:pPr>
            <a:endParaRPr lang="en-US" sz="2400" dirty="0"/>
          </a:p>
          <a:p>
            <a:pPr indent="-2743200" defTabSz="754063">
              <a:tabLst>
                <a:tab pos="346075" algn="l"/>
              </a:tabLst>
            </a:pPr>
            <a:r>
              <a:rPr lang="en-US" sz="3200" b="1" dirty="0">
                <a:solidFill>
                  <a:srgbClr val="FF0000"/>
                </a:solidFill>
                <a:effectLst>
                  <a:outerShdw blurRad="38100" dist="38100" dir="2700000" algn="tl">
                    <a:schemeClr val="tx1"/>
                  </a:outerShdw>
                </a:effectLst>
              </a:rPr>
              <a:t>3-Retaliation</a:t>
            </a:r>
            <a:endParaRPr lang="en-US" sz="2800" dirty="0"/>
          </a:p>
        </p:txBody>
      </p:sp>
      <p:sp>
        <p:nvSpPr>
          <p:cNvPr id="2" name="Title 1"/>
          <p:cNvSpPr>
            <a:spLocks noGrp="1"/>
          </p:cNvSpPr>
          <p:nvPr>
            <p:ph type="title"/>
          </p:nvPr>
        </p:nvSpPr>
        <p:spPr/>
        <p:txBody>
          <a:bodyPr>
            <a:normAutofit fontScale="90000"/>
          </a:bodyPr>
          <a:lstStyle/>
          <a:p>
            <a:r>
              <a:rPr lang="en-US" dirty="0"/>
              <a:t>REASONS FOR MILITARY ACTION</a:t>
            </a:r>
          </a:p>
        </p:txBody>
      </p:sp>
      <p:sp>
        <p:nvSpPr>
          <p:cNvPr id="36" name="Rectangle 35"/>
          <p:cNvSpPr/>
          <p:nvPr/>
        </p:nvSpPr>
        <p:spPr>
          <a:xfrm>
            <a:off x="1066800" y="1678906"/>
            <a:ext cx="7010400" cy="3500189"/>
          </a:xfrm>
          <a:prstGeom prst="rect">
            <a:avLst/>
          </a:prstGeom>
          <a:solidFill>
            <a:srgbClr val="FFC000"/>
          </a:solidFill>
          <a:ln w="3175">
            <a:solidFill>
              <a:schemeClr val="tx1"/>
            </a:solidFill>
          </a:ln>
        </p:spPr>
        <p:txBody>
          <a:bodyPr wrap="square">
            <a:spAutoFit/>
          </a:bodyPr>
          <a:lstStyle/>
          <a:p>
            <a:pPr algn="ctr">
              <a:lnSpc>
                <a:spcPct val="150000"/>
              </a:lnSpc>
              <a:spcAft>
                <a:spcPts val="1200"/>
              </a:spcAft>
            </a:pPr>
            <a:r>
              <a:rPr lang="en-US" sz="6600" dirty="0"/>
              <a:t>Each conflict is one of 3 types…</a:t>
            </a:r>
          </a:p>
          <a:p>
            <a:pPr algn="ctr">
              <a:lnSpc>
                <a:spcPct val="150000"/>
              </a:lnSpc>
              <a:spcAft>
                <a:spcPts val="1200"/>
              </a:spcAft>
            </a:pPr>
            <a:endParaRPr lang="en-US" sz="1000" dirty="0"/>
          </a:p>
        </p:txBody>
      </p:sp>
      <p:sp>
        <p:nvSpPr>
          <p:cNvPr id="39" name="Slide Number Placeholder 38"/>
          <p:cNvSpPr>
            <a:spLocks noGrp="1"/>
          </p:cNvSpPr>
          <p:nvPr>
            <p:ph type="sldNum" sz="quarter" idx="12"/>
          </p:nvPr>
        </p:nvSpPr>
        <p:spPr/>
        <p:txBody>
          <a:bodyPr/>
          <a:lstStyle/>
          <a:p>
            <a:pPr>
              <a:defRPr/>
            </a:pPr>
            <a:fld id="{6D98560A-1953-4F77-869E-5D1EE0598C44}" type="slidenum">
              <a:rPr lang="en-US" smtClean="0"/>
              <a:pPr>
                <a:defRPr/>
              </a:pPr>
              <a:t>38</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1000" fill="hold"/>
                                        <p:tgtEl>
                                          <p:spTgt spid="36"/>
                                        </p:tgtEl>
                                        <p:attrNameLst>
                                          <p:attrName>ppt_w</p:attrName>
                                        </p:attrNameLst>
                                      </p:cBhvr>
                                      <p:tavLst>
                                        <p:tav tm="0">
                                          <p:val>
                                            <p:fltVal val="0"/>
                                          </p:val>
                                        </p:tav>
                                        <p:tav tm="100000">
                                          <p:val>
                                            <p:strVal val="#ppt_w"/>
                                          </p:val>
                                        </p:tav>
                                      </p:tavLst>
                                    </p:anim>
                                    <p:anim calcmode="lin" valueType="num">
                                      <p:cBhvr>
                                        <p:cTn id="8" dur="1000" fill="hold"/>
                                        <p:tgtEl>
                                          <p:spTgt spid="36"/>
                                        </p:tgtEl>
                                        <p:attrNameLst>
                                          <p:attrName>ppt_h</p:attrName>
                                        </p:attrNameLst>
                                      </p:cBhvr>
                                      <p:tavLst>
                                        <p:tav tm="0">
                                          <p:val>
                                            <p:fltVal val="0"/>
                                          </p:val>
                                        </p:tav>
                                        <p:tav tm="100000">
                                          <p:val>
                                            <p:strVal val="#ppt_h"/>
                                          </p:val>
                                        </p:tav>
                                      </p:tavLst>
                                    </p:anim>
                                    <p:animEffect transition="in" filter="fade">
                                      <p:cBhvr>
                                        <p:cTn id="9" dur="10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36"/>
                                        </p:tgtEl>
                                      </p:cBhvr>
                                    </p:animEffect>
                                    <p:set>
                                      <p:cBhvr>
                                        <p:cTn id="14" dur="1" fill="hold">
                                          <p:stCondLst>
                                            <p:cond delay="499"/>
                                          </p:stCondLst>
                                        </p:cTn>
                                        <p:tgtEl>
                                          <p:spTgt spid="36"/>
                                        </p:tgtEl>
                                        <p:attrNameLst>
                                          <p:attrName>style.visibility</p:attrName>
                                        </p:attrNameLst>
                                      </p:cBhvr>
                                      <p:to>
                                        <p:strVal val="hidden"/>
                                      </p:to>
                                    </p:set>
                                  </p:childTnLst>
                                </p:cTn>
                              </p:par>
                              <p:par>
                                <p:cTn id="15" presetID="22" presetClass="entr" presetSubtype="8" fill="hold"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1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left)">
                                      <p:cBhvr>
                                        <p:cTn id="22" dur="10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left)">
                                      <p:cBhvr>
                                        <p:cTn id="27" dur="10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left)">
                                      <p:cBhvr>
                                        <p:cTn id="32" dur="10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wipe(left)">
                                      <p:cBhvr>
                                        <p:cTn id="37" dur="10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left)">
                                      <p:cBhvr>
                                        <p:cTn id="42" dur="10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
                                            <p:txEl>
                                              <p:pRg st="0" end="0"/>
                                            </p:txEl>
                                          </p:spTgt>
                                        </p:tgtEl>
                                        <p:attrNameLst>
                                          <p:attrName>style.visibility</p:attrName>
                                        </p:attrNameLst>
                                      </p:cBhvr>
                                      <p:to>
                                        <p:strVal val="visible"/>
                                      </p:to>
                                    </p:set>
                                    <p:animEffect transition="in" filter="wipe(left)">
                                      <p:cBhvr>
                                        <p:cTn id="47" dur="1000"/>
                                        <p:tgtEl>
                                          <p:spTgt spid="5">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5">
                                            <p:txEl>
                                              <p:pRg st="1" end="1"/>
                                            </p:txEl>
                                          </p:spTgt>
                                        </p:tgtEl>
                                        <p:attrNameLst>
                                          <p:attrName>style.visibility</p:attrName>
                                        </p:attrNameLst>
                                      </p:cBhvr>
                                      <p:to>
                                        <p:strVal val="visible"/>
                                      </p:to>
                                    </p:set>
                                    <p:animEffect transition="in" filter="wipe(left)">
                                      <p:cBhvr>
                                        <p:cTn id="52" dur="1000"/>
                                        <p:tgtEl>
                                          <p:spTgt spid="5">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Effect transition="in" filter="wipe(left)">
                                      <p:cBhvr>
                                        <p:cTn id="57" dur="1000"/>
                                        <p:tgtEl>
                                          <p:spTgt spid="3">
                                            <p:txEl>
                                              <p:pRg st="11" end="1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6">
                                            <p:txEl>
                                              <p:pRg st="0" end="0"/>
                                            </p:txEl>
                                          </p:spTgt>
                                        </p:tgtEl>
                                        <p:attrNameLst>
                                          <p:attrName>style.visibility</p:attrName>
                                        </p:attrNameLst>
                                      </p:cBhvr>
                                      <p:to>
                                        <p:strVal val="visible"/>
                                      </p:to>
                                    </p:set>
                                    <p:animEffect transition="in" filter="wipe(left)">
                                      <p:cBhvr>
                                        <p:cTn id="62"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2" cstate="print"/>
          <a:srcRect/>
          <a:stretch>
            <a:fillRect/>
          </a:stretch>
        </p:blipFill>
        <p:spPr bwMode="auto">
          <a:xfrm>
            <a:off x="0" y="3175"/>
            <a:ext cx="9150350" cy="6851650"/>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lum bright="-10000"/>
          </a:blip>
          <a:srcRect t="4000" r="1059" b="18667"/>
          <a:stretch>
            <a:fillRect/>
          </a:stretch>
        </p:blipFill>
        <p:spPr bwMode="auto">
          <a:xfrm>
            <a:off x="0" y="2438400"/>
            <a:ext cx="9144000" cy="4419600"/>
          </a:xfrm>
          <a:prstGeom prst="rect">
            <a:avLst/>
          </a:prstGeom>
          <a:noFill/>
          <a:ln w="9525">
            <a:solidFill>
              <a:schemeClr val="tx1"/>
            </a:solidFill>
            <a:miter lim="800000"/>
            <a:headEnd/>
            <a:tailEnd/>
          </a:ln>
        </p:spPr>
      </p:pic>
      <p:sp>
        <p:nvSpPr>
          <p:cNvPr id="2" name="Title 1"/>
          <p:cNvSpPr>
            <a:spLocks noGrp="1"/>
          </p:cNvSpPr>
          <p:nvPr>
            <p:ph type="title"/>
          </p:nvPr>
        </p:nvSpPr>
        <p:spPr/>
        <p:txBody>
          <a:bodyPr>
            <a:normAutofit fontScale="90000"/>
          </a:bodyPr>
          <a:lstStyle/>
          <a:p>
            <a:r>
              <a:rPr lang="en-US" dirty="0"/>
              <a:t>REASONS FOR MILITARY ACTION</a:t>
            </a:r>
          </a:p>
        </p:txBody>
      </p:sp>
      <p:grpSp>
        <p:nvGrpSpPr>
          <p:cNvPr id="8" name="Group 11"/>
          <p:cNvGrpSpPr/>
          <p:nvPr/>
        </p:nvGrpSpPr>
        <p:grpSpPr>
          <a:xfrm>
            <a:off x="1447800" y="3657600"/>
            <a:ext cx="1676400" cy="1503045"/>
            <a:chOff x="1447800" y="3657600"/>
            <a:chExt cx="1676400" cy="1503045"/>
          </a:xfrm>
        </p:grpSpPr>
        <p:sp>
          <p:nvSpPr>
            <p:cNvPr id="11" name="TextBox 10"/>
            <p:cNvSpPr txBox="1"/>
            <p:nvPr/>
          </p:nvSpPr>
          <p:spPr>
            <a:xfrm>
              <a:off x="1447800" y="3657600"/>
              <a:ext cx="1371600" cy="1231106"/>
            </a:xfrm>
            <a:prstGeom prst="rect">
              <a:avLst/>
            </a:prstGeom>
            <a:solidFill>
              <a:schemeClr val="bg1"/>
            </a:solidFill>
          </p:spPr>
          <p:txBody>
            <a:bodyPr wrap="square" rtlCol="0">
              <a:spAutoFit/>
            </a:bodyPr>
            <a:lstStyle/>
            <a:p>
              <a:pPr algn="ctr"/>
              <a:r>
                <a:rPr lang="en-US" sz="2800" dirty="0"/>
                <a:t>Quebec City</a:t>
              </a:r>
            </a:p>
            <a:p>
              <a:pPr algn="ctr"/>
              <a:r>
                <a:rPr lang="en-US" dirty="0"/>
                <a:t>1608</a:t>
              </a:r>
            </a:p>
          </p:txBody>
        </p:sp>
        <p:sp>
          <p:nvSpPr>
            <p:cNvPr id="9" name="Rectangle 8"/>
            <p:cNvSpPr>
              <a:spLocks noChangeAspect="1"/>
            </p:cNvSpPr>
            <p:nvPr/>
          </p:nvSpPr>
          <p:spPr>
            <a:xfrm>
              <a:off x="2590800" y="4800600"/>
              <a:ext cx="533400" cy="360045"/>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34"/>
          <p:cNvGrpSpPr/>
          <p:nvPr/>
        </p:nvGrpSpPr>
        <p:grpSpPr>
          <a:xfrm>
            <a:off x="8229600" y="4073236"/>
            <a:ext cx="914400" cy="1974273"/>
            <a:chOff x="8229600" y="4073236"/>
            <a:chExt cx="914400" cy="1974273"/>
          </a:xfrm>
        </p:grpSpPr>
        <p:sp>
          <p:nvSpPr>
            <p:cNvPr id="16" name="Freeform 15"/>
            <p:cNvSpPr/>
            <p:nvPr/>
          </p:nvSpPr>
          <p:spPr>
            <a:xfrm>
              <a:off x="8271164" y="4073236"/>
              <a:ext cx="872836" cy="1974273"/>
            </a:xfrm>
            <a:custGeom>
              <a:avLst/>
              <a:gdLst>
                <a:gd name="connsiteX0" fmla="*/ 872836 w 872836"/>
                <a:gd name="connsiteY0" fmla="*/ 0 h 1974273"/>
                <a:gd name="connsiteX1" fmla="*/ 623454 w 872836"/>
                <a:gd name="connsiteY1" fmla="*/ 51955 h 1974273"/>
                <a:gd name="connsiteX2" fmla="*/ 654627 w 872836"/>
                <a:gd name="connsiteY2" fmla="*/ 342900 h 1974273"/>
                <a:gd name="connsiteX3" fmla="*/ 737754 w 872836"/>
                <a:gd name="connsiteY3" fmla="*/ 685800 h 1974273"/>
                <a:gd name="connsiteX4" fmla="*/ 706581 w 872836"/>
                <a:gd name="connsiteY4" fmla="*/ 841664 h 1974273"/>
                <a:gd name="connsiteX5" fmla="*/ 613063 w 872836"/>
                <a:gd name="connsiteY5" fmla="*/ 1080655 h 1974273"/>
                <a:gd name="connsiteX6" fmla="*/ 270163 w 872836"/>
                <a:gd name="connsiteY6" fmla="*/ 1236519 h 1974273"/>
                <a:gd name="connsiteX7" fmla="*/ 103909 w 872836"/>
                <a:gd name="connsiteY7" fmla="*/ 1184564 h 1974273"/>
                <a:gd name="connsiteX8" fmla="*/ 0 w 872836"/>
                <a:gd name="connsiteY8" fmla="*/ 1330037 h 1974273"/>
                <a:gd name="connsiteX9" fmla="*/ 0 w 872836"/>
                <a:gd name="connsiteY9" fmla="*/ 1579419 h 1974273"/>
                <a:gd name="connsiteX10" fmla="*/ 62345 w 872836"/>
                <a:gd name="connsiteY10" fmla="*/ 1808019 h 1974273"/>
                <a:gd name="connsiteX11" fmla="*/ 228600 w 872836"/>
                <a:gd name="connsiteY11" fmla="*/ 1932709 h 1974273"/>
                <a:gd name="connsiteX12" fmla="*/ 509154 w 872836"/>
                <a:gd name="connsiteY12" fmla="*/ 1974273 h 1974273"/>
                <a:gd name="connsiteX13" fmla="*/ 779318 w 872836"/>
                <a:gd name="connsiteY13" fmla="*/ 1870364 h 1974273"/>
                <a:gd name="connsiteX14" fmla="*/ 862445 w 872836"/>
                <a:gd name="connsiteY14" fmla="*/ 1714500 h 1974273"/>
                <a:gd name="connsiteX15" fmla="*/ 872836 w 872836"/>
                <a:gd name="connsiteY15" fmla="*/ 0 h 19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836" h="1974273">
                  <a:moveTo>
                    <a:pt x="872836" y="0"/>
                  </a:moveTo>
                  <a:lnTo>
                    <a:pt x="623454" y="51955"/>
                  </a:lnTo>
                  <a:lnTo>
                    <a:pt x="654627" y="342900"/>
                  </a:lnTo>
                  <a:lnTo>
                    <a:pt x="737754" y="685800"/>
                  </a:lnTo>
                  <a:lnTo>
                    <a:pt x="706581" y="841664"/>
                  </a:lnTo>
                  <a:lnTo>
                    <a:pt x="613063" y="1080655"/>
                  </a:lnTo>
                  <a:lnTo>
                    <a:pt x="270163" y="1236519"/>
                  </a:lnTo>
                  <a:lnTo>
                    <a:pt x="103909" y="1184564"/>
                  </a:lnTo>
                  <a:lnTo>
                    <a:pt x="0" y="1330037"/>
                  </a:lnTo>
                  <a:lnTo>
                    <a:pt x="0" y="1579419"/>
                  </a:lnTo>
                  <a:lnTo>
                    <a:pt x="62345" y="1808019"/>
                  </a:lnTo>
                  <a:lnTo>
                    <a:pt x="228600" y="1932709"/>
                  </a:lnTo>
                  <a:lnTo>
                    <a:pt x="509154" y="1974273"/>
                  </a:lnTo>
                  <a:lnTo>
                    <a:pt x="779318" y="1870364"/>
                  </a:lnTo>
                  <a:lnTo>
                    <a:pt x="862445" y="1714500"/>
                  </a:lnTo>
                  <a:cubicBezTo>
                    <a:pt x="865909" y="1143000"/>
                    <a:pt x="869372" y="571500"/>
                    <a:pt x="87283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8229600" y="5334000"/>
              <a:ext cx="914400" cy="584775"/>
            </a:xfrm>
            <a:prstGeom prst="rect">
              <a:avLst/>
            </a:prstGeom>
            <a:noFill/>
          </p:spPr>
          <p:txBody>
            <a:bodyPr wrap="square" rtlCol="0">
              <a:spAutoFit/>
            </a:bodyPr>
            <a:lstStyle/>
            <a:p>
              <a:r>
                <a:rPr lang="en-US" sz="1600" dirty="0"/>
                <a:t>Fishing</a:t>
              </a:r>
            </a:p>
            <a:p>
              <a:r>
                <a:rPr lang="en-US" sz="1600" dirty="0"/>
                <a:t>Grounds</a:t>
              </a:r>
            </a:p>
          </p:txBody>
        </p:sp>
      </p:grpSp>
      <p:sp>
        <p:nvSpPr>
          <p:cNvPr id="20" name="Freeform 19"/>
          <p:cNvSpPr/>
          <p:nvPr/>
        </p:nvSpPr>
        <p:spPr>
          <a:xfrm>
            <a:off x="3138055" y="2452255"/>
            <a:ext cx="6016336" cy="3262745"/>
          </a:xfrm>
          <a:custGeom>
            <a:avLst/>
            <a:gdLst>
              <a:gd name="connsiteX0" fmla="*/ 5953990 w 6016336"/>
              <a:gd name="connsiteY0" fmla="*/ 716972 h 2379518"/>
              <a:gd name="connsiteX1" fmla="*/ 5299363 w 6016336"/>
              <a:gd name="connsiteY1" fmla="*/ 311727 h 2379518"/>
              <a:gd name="connsiteX2" fmla="*/ 4779818 w 6016336"/>
              <a:gd name="connsiteY2" fmla="*/ 228600 h 2379518"/>
              <a:gd name="connsiteX3" fmla="*/ 4478481 w 6016336"/>
              <a:gd name="connsiteY3" fmla="*/ 322118 h 2379518"/>
              <a:gd name="connsiteX4" fmla="*/ 4208318 w 6016336"/>
              <a:gd name="connsiteY4" fmla="*/ 685800 h 2379518"/>
              <a:gd name="connsiteX5" fmla="*/ 3834245 w 6016336"/>
              <a:gd name="connsiteY5" fmla="*/ 1143000 h 2379518"/>
              <a:gd name="connsiteX6" fmla="*/ 3574472 w 6016336"/>
              <a:gd name="connsiteY6" fmla="*/ 1371600 h 2379518"/>
              <a:gd name="connsiteX7" fmla="*/ 3148445 w 6016336"/>
              <a:gd name="connsiteY7" fmla="*/ 1361209 h 2379518"/>
              <a:gd name="connsiteX8" fmla="*/ 2098963 w 6016336"/>
              <a:gd name="connsiteY8" fmla="*/ 1059872 h 2379518"/>
              <a:gd name="connsiteX9" fmla="*/ 1870363 w 6016336"/>
              <a:gd name="connsiteY9" fmla="*/ 1039090 h 2379518"/>
              <a:gd name="connsiteX10" fmla="*/ 1402772 w 6016336"/>
              <a:gd name="connsiteY10" fmla="*/ 1371600 h 2379518"/>
              <a:gd name="connsiteX11" fmla="*/ 665018 w 6016336"/>
              <a:gd name="connsiteY11" fmla="*/ 1787236 h 2379518"/>
              <a:gd name="connsiteX12" fmla="*/ 31172 w 6016336"/>
              <a:gd name="connsiteY12" fmla="*/ 2379518 h 2379518"/>
              <a:gd name="connsiteX13" fmla="*/ 0 w 6016336"/>
              <a:gd name="connsiteY13" fmla="*/ 2286000 h 2379518"/>
              <a:gd name="connsiteX14" fmla="*/ 446809 w 6016336"/>
              <a:gd name="connsiteY14" fmla="*/ 1672936 h 2379518"/>
              <a:gd name="connsiteX15" fmla="*/ 1007918 w 6016336"/>
              <a:gd name="connsiteY15" fmla="*/ 1257300 h 2379518"/>
              <a:gd name="connsiteX16" fmla="*/ 1537854 w 6016336"/>
              <a:gd name="connsiteY16" fmla="*/ 914400 h 2379518"/>
              <a:gd name="connsiteX17" fmla="*/ 2015836 w 6016336"/>
              <a:gd name="connsiteY17" fmla="*/ 883227 h 2379518"/>
              <a:gd name="connsiteX18" fmla="*/ 2628900 w 6016336"/>
              <a:gd name="connsiteY18" fmla="*/ 914400 h 2379518"/>
              <a:gd name="connsiteX19" fmla="*/ 3023754 w 6016336"/>
              <a:gd name="connsiteY19" fmla="*/ 955963 h 2379518"/>
              <a:gd name="connsiteX20" fmla="*/ 3387436 w 6016336"/>
              <a:gd name="connsiteY20" fmla="*/ 862445 h 2379518"/>
              <a:gd name="connsiteX21" fmla="*/ 3740727 w 6016336"/>
              <a:gd name="connsiteY21" fmla="*/ 602672 h 2379518"/>
              <a:gd name="connsiteX22" fmla="*/ 3823854 w 6016336"/>
              <a:gd name="connsiteY22" fmla="*/ 561109 h 2379518"/>
              <a:gd name="connsiteX23" fmla="*/ 4384963 w 6016336"/>
              <a:gd name="connsiteY23" fmla="*/ 228600 h 2379518"/>
              <a:gd name="connsiteX24" fmla="*/ 4759036 w 6016336"/>
              <a:gd name="connsiteY24" fmla="*/ 0 h 2379518"/>
              <a:gd name="connsiteX25" fmla="*/ 5995554 w 6016336"/>
              <a:gd name="connsiteY25" fmla="*/ 10390 h 2379518"/>
              <a:gd name="connsiteX26" fmla="*/ 6016336 w 6016336"/>
              <a:gd name="connsiteY26" fmla="*/ 727363 h 2379518"/>
              <a:gd name="connsiteX27" fmla="*/ 5953990 w 6016336"/>
              <a:gd name="connsiteY27" fmla="*/ 716972 h 2379518"/>
              <a:gd name="connsiteX0" fmla="*/ 5953990 w 6016336"/>
              <a:gd name="connsiteY0" fmla="*/ 716972 h 2379518"/>
              <a:gd name="connsiteX1" fmla="*/ 5299363 w 6016336"/>
              <a:gd name="connsiteY1" fmla="*/ 311727 h 2379518"/>
              <a:gd name="connsiteX2" fmla="*/ 4779818 w 6016336"/>
              <a:gd name="connsiteY2" fmla="*/ 228600 h 2379518"/>
              <a:gd name="connsiteX3" fmla="*/ 4478481 w 6016336"/>
              <a:gd name="connsiteY3" fmla="*/ 322118 h 2379518"/>
              <a:gd name="connsiteX4" fmla="*/ 4208318 w 6016336"/>
              <a:gd name="connsiteY4" fmla="*/ 685800 h 2379518"/>
              <a:gd name="connsiteX5" fmla="*/ 3834245 w 6016336"/>
              <a:gd name="connsiteY5" fmla="*/ 1143000 h 2379518"/>
              <a:gd name="connsiteX6" fmla="*/ 3574472 w 6016336"/>
              <a:gd name="connsiteY6" fmla="*/ 1371600 h 2379518"/>
              <a:gd name="connsiteX7" fmla="*/ 3148445 w 6016336"/>
              <a:gd name="connsiteY7" fmla="*/ 1361209 h 2379518"/>
              <a:gd name="connsiteX8" fmla="*/ 2098963 w 6016336"/>
              <a:gd name="connsiteY8" fmla="*/ 1059872 h 2379518"/>
              <a:gd name="connsiteX9" fmla="*/ 1870363 w 6016336"/>
              <a:gd name="connsiteY9" fmla="*/ 1039090 h 2379518"/>
              <a:gd name="connsiteX10" fmla="*/ 1776845 w 6016336"/>
              <a:gd name="connsiteY10" fmla="*/ 1101436 h 2379518"/>
              <a:gd name="connsiteX11" fmla="*/ 1402772 w 6016336"/>
              <a:gd name="connsiteY11" fmla="*/ 1371600 h 2379518"/>
              <a:gd name="connsiteX12" fmla="*/ 665018 w 6016336"/>
              <a:gd name="connsiteY12" fmla="*/ 1787236 h 2379518"/>
              <a:gd name="connsiteX13" fmla="*/ 31172 w 6016336"/>
              <a:gd name="connsiteY13" fmla="*/ 2379518 h 2379518"/>
              <a:gd name="connsiteX14" fmla="*/ 0 w 6016336"/>
              <a:gd name="connsiteY14" fmla="*/ 2286000 h 2379518"/>
              <a:gd name="connsiteX15" fmla="*/ 446809 w 6016336"/>
              <a:gd name="connsiteY15" fmla="*/ 1672936 h 2379518"/>
              <a:gd name="connsiteX16" fmla="*/ 1007918 w 6016336"/>
              <a:gd name="connsiteY16" fmla="*/ 1257300 h 2379518"/>
              <a:gd name="connsiteX17" fmla="*/ 1537854 w 6016336"/>
              <a:gd name="connsiteY17" fmla="*/ 914400 h 2379518"/>
              <a:gd name="connsiteX18" fmla="*/ 2015836 w 6016336"/>
              <a:gd name="connsiteY18" fmla="*/ 883227 h 2379518"/>
              <a:gd name="connsiteX19" fmla="*/ 2628900 w 6016336"/>
              <a:gd name="connsiteY19" fmla="*/ 914400 h 2379518"/>
              <a:gd name="connsiteX20" fmla="*/ 3023754 w 6016336"/>
              <a:gd name="connsiteY20" fmla="*/ 955963 h 2379518"/>
              <a:gd name="connsiteX21" fmla="*/ 3387436 w 6016336"/>
              <a:gd name="connsiteY21" fmla="*/ 862445 h 2379518"/>
              <a:gd name="connsiteX22" fmla="*/ 3740727 w 6016336"/>
              <a:gd name="connsiteY22" fmla="*/ 602672 h 2379518"/>
              <a:gd name="connsiteX23" fmla="*/ 3823854 w 6016336"/>
              <a:gd name="connsiteY23" fmla="*/ 561109 h 2379518"/>
              <a:gd name="connsiteX24" fmla="*/ 4384963 w 6016336"/>
              <a:gd name="connsiteY24" fmla="*/ 228600 h 2379518"/>
              <a:gd name="connsiteX25" fmla="*/ 4759036 w 6016336"/>
              <a:gd name="connsiteY25" fmla="*/ 0 h 2379518"/>
              <a:gd name="connsiteX26" fmla="*/ 5995554 w 6016336"/>
              <a:gd name="connsiteY26" fmla="*/ 10390 h 2379518"/>
              <a:gd name="connsiteX27" fmla="*/ 6016336 w 6016336"/>
              <a:gd name="connsiteY27" fmla="*/ 727363 h 2379518"/>
              <a:gd name="connsiteX28" fmla="*/ 5953990 w 6016336"/>
              <a:gd name="connsiteY28" fmla="*/ 716972 h 2379518"/>
              <a:gd name="connsiteX0" fmla="*/ 5953990 w 6016336"/>
              <a:gd name="connsiteY0" fmla="*/ 716972 h 2379518"/>
              <a:gd name="connsiteX1" fmla="*/ 5299363 w 6016336"/>
              <a:gd name="connsiteY1" fmla="*/ 311727 h 2379518"/>
              <a:gd name="connsiteX2" fmla="*/ 4779818 w 6016336"/>
              <a:gd name="connsiteY2" fmla="*/ 228600 h 2379518"/>
              <a:gd name="connsiteX3" fmla="*/ 4478481 w 6016336"/>
              <a:gd name="connsiteY3" fmla="*/ 322118 h 2379518"/>
              <a:gd name="connsiteX4" fmla="*/ 4208318 w 6016336"/>
              <a:gd name="connsiteY4" fmla="*/ 685800 h 2379518"/>
              <a:gd name="connsiteX5" fmla="*/ 3834245 w 6016336"/>
              <a:gd name="connsiteY5" fmla="*/ 1143000 h 2379518"/>
              <a:gd name="connsiteX6" fmla="*/ 3574472 w 6016336"/>
              <a:gd name="connsiteY6" fmla="*/ 1371600 h 2379518"/>
              <a:gd name="connsiteX7" fmla="*/ 3148445 w 6016336"/>
              <a:gd name="connsiteY7" fmla="*/ 1361209 h 2379518"/>
              <a:gd name="connsiteX8" fmla="*/ 2098963 w 6016336"/>
              <a:gd name="connsiteY8" fmla="*/ 1059872 h 2379518"/>
              <a:gd name="connsiteX9" fmla="*/ 1870363 w 6016336"/>
              <a:gd name="connsiteY9" fmla="*/ 1039090 h 2379518"/>
              <a:gd name="connsiteX10" fmla="*/ 3567545 w 6016336"/>
              <a:gd name="connsiteY10" fmla="*/ 2348345 h 2379518"/>
              <a:gd name="connsiteX11" fmla="*/ 1402772 w 6016336"/>
              <a:gd name="connsiteY11" fmla="*/ 1371600 h 2379518"/>
              <a:gd name="connsiteX12" fmla="*/ 665018 w 6016336"/>
              <a:gd name="connsiteY12" fmla="*/ 1787236 h 2379518"/>
              <a:gd name="connsiteX13" fmla="*/ 31172 w 6016336"/>
              <a:gd name="connsiteY13" fmla="*/ 2379518 h 2379518"/>
              <a:gd name="connsiteX14" fmla="*/ 0 w 6016336"/>
              <a:gd name="connsiteY14" fmla="*/ 2286000 h 2379518"/>
              <a:gd name="connsiteX15" fmla="*/ 446809 w 6016336"/>
              <a:gd name="connsiteY15" fmla="*/ 1672936 h 2379518"/>
              <a:gd name="connsiteX16" fmla="*/ 1007918 w 6016336"/>
              <a:gd name="connsiteY16" fmla="*/ 1257300 h 2379518"/>
              <a:gd name="connsiteX17" fmla="*/ 1537854 w 6016336"/>
              <a:gd name="connsiteY17" fmla="*/ 914400 h 2379518"/>
              <a:gd name="connsiteX18" fmla="*/ 2015836 w 6016336"/>
              <a:gd name="connsiteY18" fmla="*/ 883227 h 2379518"/>
              <a:gd name="connsiteX19" fmla="*/ 2628900 w 6016336"/>
              <a:gd name="connsiteY19" fmla="*/ 914400 h 2379518"/>
              <a:gd name="connsiteX20" fmla="*/ 3023754 w 6016336"/>
              <a:gd name="connsiteY20" fmla="*/ 955963 h 2379518"/>
              <a:gd name="connsiteX21" fmla="*/ 3387436 w 6016336"/>
              <a:gd name="connsiteY21" fmla="*/ 862445 h 2379518"/>
              <a:gd name="connsiteX22" fmla="*/ 3740727 w 6016336"/>
              <a:gd name="connsiteY22" fmla="*/ 602672 h 2379518"/>
              <a:gd name="connsiteX23" fmla="*/ 3823854 w 6016336"/>
              <a:gd name="connsiteY23" fmla="*/ 561109 h 2379518"/>
              <a:gd name="connsiteX24" fmla="*/ 4384963 w 6016336"/>
              <a:gd name="connsiteY24" fmla="*/ 228600 h 2379518"/>
              <a:gd name="connsiteX25" fmla="*/ 4759036 w 6016336"/>
              <a:gd name="connsiteY25" fmla="*/ 0 h 2379518"/>
              <a:gd name="connsiteX26" fmla="*/ 5995554 w 6016336"/>
              <a:gd name="connsiteY26" fmla="*/ 10390 h 2379518"/>
              <a:gd name="connsiteX27" fmla="*/ 6016336 w 6016336"/>
              <a:gd name="connsiteY27" fmla="*/ 727363 h 2379518"/>
              <a:gd name="connsiteX28" fmla="*/ 5953990 w 6016336"/>
              <a:gd name="connsiteY28" fmla="*/ 716972 h 2379518"/>
              <a:gd name="connsiteX0" fmla="*/ 5953990 w 6016336"/>
              <a:gd name="connsiteY0" fmla="*/ 716972 h 2379518"/>
              <a:gd name="connsiteX1" fmla="*/ 5299363 w 6016336"/>
              <a:gd name="connsiteY1" fmla="*/ 311727 h 2379518"/>
              <a:gd name="connsiteX2" fmla="*/ 4779818 w 6016336"/>
              <a:gd name="connsiteY2" fmla="*/ 228600 h 2379518"/>
              <a:gd name="connsiteX3" fmla="*/ 4478481 w 6016336"/>
              <a:gd name="connsiteY3" fmla="*/ 322118 h 2379518"/>
              <a:gd name="connsiteX4" fmla="*/ 4208318 w 6016336"/>
              <a:gd name="connsiteY4" fmla="*/ 685800 h 2379518"/>
              <a:gd name="connsiteX5" fmla="*/ 3834245 w 6016336"/>
              <a:gd name="connsiteY5" fmla="*/ 1143000 h 2379518"/>
              <a:gd name="connsiteX6" fmla="*/ 3574472 w 6016336"/>
              <a:gd name="connsiteY6" fmla="*/ 1371600 h 2379518"/>
              <a:gd name="connsiteX7" fmla="*/ 3148445 w 6016336"/>
              <a:gd name="connsiteY7" fmla="*/ 1361209 h 2379518"/>
              <a:gd name="connsiteX8" fmla="*/ 2098963 w 6016336"/>
              <a:gd name="connsiteY8" fmla="*/ 1059872 h 2379518"/>
              <a:gd name="connsiteX9" fmla="*/ 1870363 w 6016336"/>
              <a:gd name="connsiteY9" fmla="*/ 1039090 h 2379518"/>
              <a:gd name="connsiteX10" fmla="*/ 3567545 w 6016336"/>
              <a:gd name="connsiteY10" fmla="*/ 2348345 h 2379518"/>
              <a:gd name="connsiteX11" fmla="*/ 2566554 w 6016336"/>
              <a:gd name="connsiteY11" fmla="*/ 1901536 h 2379518"/>
              <a:gd name="connsiteX12" fmla="*/ 1402772 w 6016336"/>
              <a:gd name="connsiteY12" fmla="*/ 1371600 h 2379518"/>
              <a:gd name="connsiteX13" fmla="*/ 665018 w 6016336"/>
              <a:gd name="connsiteY13" fmla="*/ 1787236 h 2379518"/>
              <a:gd name="connsiteX14" fmla="*/ 31172 w 6016336"/>
              <a:gd name="connsiteY14" fmla="*/ 2379518 h 2379518"/>
              <a:gd name="connsiteX15" fmla="*/ 0 w 6016336"/>
              <a:gd name="connsiteY15" fmla="*/ 2286000 h 2379518"/>
              <a:gd name="connsiteX16" fmla="*/ 446809 w 6016336"/>
              <a:gd name="connsiteY16" fmla="*/ 1672936 h 2379518"/>
              <a:gd name="connsiteX17" fmla="*/ 1007918 w 6016336"/>
              <a:gd name="connsiteY17" fmla="*/ 1257300 h 2379518"/>
              <a:gd name="connsiteX18" fmla="*/ 1537854 w 6016336"/>
              <a:gd name="connsiteY18" fmla="*/ 914400 h 2379518"/>
              <a:gd name="connsiteX19" fmla="*/ 2015836 w 6016336"/>
              <a:gd name="connsiteY19" fmla="*/ 883227 h 2379518"/>
              <a:gd name="connsiteX20" fmla="*/ 2628900 w 6016336"/>
              <a:gd name="connsiteY20" fmla="*/ 914400 h 2379518"/>
              <a:gd name="connsiteX21" fmla="*/ 3023754 w 6016336"/>
              <a:gd name="connsiteY21" fmla="*/ 955963 h 2379518"/>
              <a:gd name="connsiteX22" fmla="*/ 3387436 w 6016336"/>
              <a:gd name="connsiteY22" fmla="*/ 862445 h 2379518"/>
              <a:gd name="connsiteX23" fmla="*/ 3740727 w 6016336"/>
              <a:gd name="connsiteY23" fmla="*/ 602672 h 2379518"/>
              <a:gd name="connsiteX24" fmla="*/ 3823854 w 6016336"/>
              <a:gd name="connsiteY24" fmla="*/ 561109 h 2379518"/>
              <a:gd name="connsiteX25" fmla="*/ 4384963 w 6016336"/>
              <a:gd name="connsiteY25" fmla="*/ 228600 h 2379518"/>
              <a:gd name="connsiteX26" fmla="*/ 4759036 w 6016336"/>
              <a:gd name="connsiteY26" fmla="*/ 0 h 2379518"/>
              <a:gd name="connsiteX27" fmla="*/ 5995554 w 6016336"/>
              <a:gd name="connsiteY27" fmla="*/ 10390 h 2379518"/>
              <a:gd name="connsiteX28" fmla="*/ 6016336 w 6016336"/>
              <a:gd name="connsiteY28" fmla="*/ 727363 h 2379518"/>
              <a:gd name="connsiteX29" fmla="*/ 5953990 w 6016336"/>
              <a:gd name="connsiteY29" fmla="*/ 716972 h 2379518"/>
              <a:gd name="connsiteX0" fmla="*/ 5953990 w 6016336"/>
              <a:gd name="connsiteY0" fmla="*/ 716972 h 2805545"/>
              <a:gd name="connsiteX1" fmla="*/ 5299363 w 6016336"/>
              <a:gd name="connsiteY1" fmla="*/ 311727 h 2805545"/>
              <a:gd name="connsiteX2" fmla="*/ 4779818 w 6016336"/>
              <a:gd name="connsiteY2" fmla="*/ 228600 h 2805545"/>
              <a:gd name="connsiteX3" fmla="*/ 4478481 w 6016336"/>
              <a:gd name="connsiteY3" fmla="*/ 322118 h 2805545"/>
              <a:gd name="connsiteX4" fmla="*/ 4208318 w 6016336"/>
              <a:gd name="connsiteY4" fmla="*/ 685800 h 2805545"/>
              <a:gd name="connsiteX5" fmla="*/ 3834245 w 6016336"/>
              <a:gd name="connsiteY5" fmla="*/ 1143000 h 2805545"/>
              <a:gd name="connsiteX6" fmla="*/ 3574472 w 6016336"/>
              <a:gd name="connsiteY6" fmla="*/ 1371600 h 2805545"/>
              <a:gd name="connsiteX7" fmla="*/ 3148445 w 6016336"/>
              <a:gd name="connsiteY7" fmla="*/ 1361209 h 2805545"/>
              <a:gd name="connsiteX8" fmla="*/ 2098963 w 6016336"/>
              <a:gd name="connsiteY8" fmla="*/ 1059872 h 2805545"/>
              <a:gd name="connsiteX9" fmla="*/ 1870363 w 6016336"/>
              <a:gd name="connsiteY9" fmla="*/ 1039090 h 2805545"/>
              <a:gd name="connsiteX10" fmla="*/ 3567545 w 6016336"/>
              <a:gd name="connsiteY10" fmla="*/ 2348345 h 2805545"/>
              <a:gd name="connsiteX11" fmla="*/ 5091545 w 6016336"/>
              <a:gd name="connsiteY11" fmla="*/ 2805545 h 2805545"/>
              <a:gd name="connsiteX12" fmla="*/ 1402772 w 6016336"/>
              <a:gd name="connsiteY12" fmla="*/ 1371600 h 2805545"/>
              <a:gd name="connsiteX13" fmla="*/ 665018 w 6016336"/>
              <a:gd name="connsiteY13" fmla="*/ 1787236 h 2805545"/>
              <a:gd name="connsiteX14" fmla="*/ 31172 w 6016336"/>
              <a:gd name="connsiteY14" fmla="*/ 2379518 h 2805545"/>
              <a:gd name="connsiteX15" fmla="*/ 0 w 6016336"/>
              <a:gd name="connsiteY15" fmla="*/ 2286000 h 2805545"/>
              <a:gd name="connsiteX16" fmla="*/ 446809 w 6016336"/>
              <a:gd name="connsiteY16" fmla="*/ 1672936 h 2805545"/>
              <a:gd name="connsiteX17" fmla="*/ 1007918 w 6016336"/>
              <a:gd name="connsiteY17" fmla="*/ 1257300 h 2805545"/>
              <a:gd name="connsiteX18" fmla="*/ 1537854 w 6016336"/>
              <a:gd name="connsiteY18" fmla="*/ 914400 h 2805545"/>
              <a:gd name="connsiteX19" fmla="*/ 2015836 w 6016336"/>
              <a:gd name="connsiteY19" fmla="*/ 883227 h 2805545"/>
              <a:gd name="connsiteX20" fmla="*/ 2628900 w 6016336"/>
              <a:gd name="connsiteY20" fmla="*/ 914400 h 2805545"/>
              <a:gd name="connsiteX21" fmla="*/ 3023754 w 6016336"/>
              <a:gd name="connsiteY21" fmla="*/ 955963 h 2805545"/>
              <a:gd name="connsiteX22" fmla="*/ 3387436 w 6016336"/>
              <a:gd name="connsiteY22" fmla="*/ 862445 h 2805545"/>
              <a:gd name="connsiteX23" fmla="*/ 3740727 w 6016336"/>
              <a:gd name="connsiteY23" fmla="*/ 602672 h 2805545"/>
              <a:gd name="connsiteX24" fmla="*/ 3823854 w 6016336"/>
              <a:gd name="connsiteY24" fmla="*/ 561109 h 2805545"/>
              <a:gd name="connsiteX25" fmla="*/ 4384963 w 6016336"/>
              <a:gd name="connsiteY25" fmla="*/ 228600 h 2805545"/>
              <a:gd name="connsiteX26" fmla="*/ 4759036 w 6016336"/>
              <a:gd name="connsiteY26" fmla="*/ 0 h 2805545"/>
              <a:gd name="connsiteX27" fmla="*/ 5995554 w 6016336"/>
              <a:gd name="connsiteY27" fmla="*/ 10390 h 2805545"/>
              <a:gd name="connsiteX28" fmla="*/ 6016336 w 6016336"/>
              <a:gd name="connsiteY28" fmla="*/ 727363 h 2805545"/>
              <a:gd name="connsiteX29" fmla="*/ 5953990 w 6016336"/>
              <a:gd name="connsiteY29" fmla="*/ 716972 h 2805545"/>
              <a:gd name="connsiteX0" fmla="*/ 5953990 w 6016336"/>
              <a:gd name="connsiteY0" fmla="*/ 716972 h 2805545"/>
              <a:gd name="connsiteX1" fmla="*/ 5299363 w 6016336"/>
              <a:gd name="connsiteY1" fmla="*/ 311727 h 2805545"/>
              <a:gd name="connsiteX2" fmla="*/ 4779818 w 6016336"/>
              <a:gd name="connsiteY2" fmla="*/ 228600 h 2805545"/>
              <a:gd name="connsiteX3" fmla="*/ 4478481 w 6016336"/>
              <a:gd name="connsiteY3" fmla="*/ 322118 h 2805545"/>
              <a:gd name="connsiteX4" fmla="*/ 4208318 w 6016336"/>
              <a:gd name="connsiteY4" fmla="*/ 685800 h 2805545"/>
              <a:gd name="connsiteX5" fmla="*/ 3834245 w 6016336"/>
              <a:gd name="connsiteY5" fmla="*/ 1143000 h 2805545"/>
              <a:gd name="connsiteX6" fmla="*/ 3574472 w 6016336"/>
              <a:gd name="connsiteY6" fmla="*/ 1371600 h 2805545"/>
              <a:gd name="connsiteX7" fmla="*/ 3148445 w 6016336"/>
              <a:gd name="connsiteY7" fmla="*/ 1361209 h 2805545"/>
              <a:gd name="connsiteX8" fmla="*/ 2098963 w 6016336"/>
              <a:gd name="connsiteY8" fmla="*/ 1059872 h 2805545"/>
              <a:gd name="connsiteX9" fmla="*/ 1870363 w 6016336"/>
              <a:gd name="connsiteY9" fmla="*/ 1039090 h 2805545"/>
              <a:gd name="connsiteX10" fmla="*/ 3567545 w 6016336"/>
              <a:gd name="connsiteY10" fmla="*/ 2348345 h 2805545"/>
              <a:gd name="connsiteX11" fmla="*/ 5091545 w 6016336"/>
              <a:gd name="connsiteY11" fmla="*/ 2805545 h 2805545"/>
              <a:gd name="connsiteX12" fmla="*/ 3636818 w 6016336"/>
              <a:gd name="connsiteY12" fmla="*/ 2223654 h 2805545"/>
              <a:gd name="connsiteX13" fmla="*/ 1402772 w 6016336"/>
              <a:gd name="connsiteY13" fmla="*/ 1371600 h 2805545"/>
              <a:gd name="connsiteX14" fmla="*/ 665018 w 6016336"/>
              <a:gd name="connsiteY14" fmla="*/ 1787236 h 2805545"/>
              <a:gd name="connsiteX15" fmla="*/ 31172 w 6016336"/>
              <a:gd name="connsiteY15" fmla="*/ 2379518 h 2805545"/>
              <a:gd name="connsiteX16" fmla="*/ 0 w 6016336"/>
              <a:gd name="connsiteY16" fmla="*/ 2286000 h 2805545"/>
              <a:gd name="connsiteX17" fmla="*/ 446809 w 6016336"/>
              <a:gd name="connsiteY17" fmla="*/ 1672936 h 2805545"/>
              <a:gd name="connsiteX18" fmla="*/ 1007918 w 6016336"/>
              <a:gd name="connsiteY18" fmla="*/ 1257300 h 2805545"/>
              <a:gd name="connsiteX19" fmla="*/ 1537854 w 6016336"/>
              <a:gd name="connsiteY19" fmla="*/ 914400 h 2805545"/>
              <a:gd name="connsiteX20" fmla="*/ 2015836 w 6016336"/>
              <a:gd name="connsiteY20" fmla="*/ 883227 h 2805545"/>
              <a:gd name="connsiteX21" fmla="*/ 2628900 w 6016336"/>
              <a:gd name="connsiteY21" fmla="*/ 914400 h 2805545"/>
              <a:gd name="connsiteX22" fmla="*/ 3023754 w 6016336"/>
              <a:gd name="connsiteY22" fmla="*/ 955963 h 2805545"/>
              <a:gd name="connsiteX23" fmla="*/ 3387436 w 6016336"/>
              <a:gd name="connsiteY23" fmla="*/ 862445 h 2805545"/>
              <a:gd name="connsiteX24" fmla="*/ 3740727 w 6016336"/>
              <a:gd name="connsiteY24" fmla="*/ 602672 h 2805545"/>
              <a:gd name="connsiteX25" fmla="*/ 3823854 w 6016336"/>
              <a:gd name="connsiteY25" fmla="*/ 561109 h 2805545"/>
              <a:gd name="connsiteX26" fmla="*/ 4384963 w 6016336"/>
              <a:gd name="connsiteY26" fmla="*/ 228600 h 2805545"/>
              <a:gd name="connsiteX27" fmla="*/ 4759036 w 6016336"/>
              <a:gd name="connsiteY27" fmla="*/ 0 h 2805545"/>
              <a:gd name="connsiteX28" fmla="*/ 5995554 w 6016336"/>
              <a:gd name="connsiteY28" fmla="*/ 10390 h 2805545"/>
              <a:gd name="connsiteX29" fmla="*/ 6016336 w 6016336"/>
              <a:gd name="connsiteY29" fmla="*/ 727363 h 2805545"/>
              <a:gd name="connsiteX30" fmla="*/ 5953990 w 6016336"/>
              <a:gd name="connsiteY30" fmla="*/ 716972 h 2805545"/>
              <a:gd name="connsiteX0" fmla="*/ 5953990 w 6016336"/>
              <a:gd name="connsiteY0" fmla="*/ 716972 h 2805545"/>
              <a:gd name="connsiteX1" fmla="*/ 5299363 w 6016336"/>
              <a:gd name="connsiteY1" fmla="*/ 311727 h 2805545"/>
              <a:gd name="connsiteX2" fmla="*/ 4779818 w 6016336"/>
              <a:gd name="connsiteY2" fmla="*/ 228600 h 2805545"/>
              <a:gd name="connsiteX3" fmla="*/ 4478481 w 6016336"/>
              <a:gd name="connsiteY3" fmla="*/ 322118 h 2805545"/>
              <a:gd name="connsiteX4" fmla="*/ 4208318 w 6016336"/>
              <a:gd name="connsiteY4" fmla="*/ 685800 h 2805545"/>
              <a:gd name="connsiteX5" fmla="*/ 3834245 w 6016336"/>
              <a:gd name="connsiteY5" fmla="*/ 1143000 h 2805545"/>
              <a:gd name="connsiteX6" fmla="*/ 3574472 w 6016336"/>
              <a:gd name="connsiteY6" fmla="*/ 1371600 h 2805545"/>
              <a:gd name="connsiteX7" fmla="*/ 3148445 w 6016336"/>
              <a:gd name="connsiteY7" fmla="*/ 1361209 h 2805545"/>
              <a:gd name="connsiteX8" fmla="*/ 2098963 w 6016336"/>
              <a:gd name="connsiteY8" fmla="*/ 1059872 h 2805545"/>
              <a:gd name="connsiteX9" fmla="*/ 1870363 w 6016336"/>
              <a:gd name="connsiteY9" fmla="*/ 1039090 h 2805545"/>
              <a:gd name="connsiteX10" fmla="*/ 3567545 w 6016336"/>
              <a:gd name="connsiteY10" fmla="*/ 2348345 h 2805545"/>
              <a:gd name="connsiteX11" fmla="*/ 5091545 w 6016336"/>
              <a:gd name="connsiteY11" fmla="*/ 2805545 h 2805545"/>
              <a:gd name="connsiteX12" fmla="*/ 3491345 w 6016336"/>
              <a:gd name="connsiteY12" fmla="*/ 2576945 h 2805545"/>
              <a:gd name="connsiteX13" fmla="*/ 1402772 w 6016336"/>
              <a:gd name="connsiteY13" fmla="*/ 1371600 h 2805545"/>
              <a:gd name="connsiteX14" fmla="*/ 665018 w 6016336"/>
              <a:gd name="connsiteY14" fmla="*/ 1787236 h 2805545"/>
              <a:gd name="connsiteX15" fmla="*/ 31172 w 6016336"/>
              <a:gd name="connsiteY15" fmla="*/ 2379518 h 2805545"/>
              <a:gd name="connsiteX16" fmla="*/ 0 w 6016336"/>
              <a:gd name="connsiteY16" fmla="*/ 2286000 h 2805545"/>
              <a:gd name="connsiteX17" fmla="*/ 446809 w 6016336"/>
              <a:gd name="connsiteY17" fmla="*/ 1672936 h 2805545"/>
              <a:gd name="connsiteX18" fmla="*/ 1007918 w 6016336"/>
              <a:gd name="connsiteY18" fmla="*/ 1257300 h 2805545"/>
              <a:gd name="connsiteX19" fmla="*/ 1537854 w 6016336"/>
              <a:gd name="connsiteY19" fmla="*/ 914400 h 2805545"/>
              <a:gd name="connsiteX20" fmla="*/ 2015836 w 6016336"/>
              <a:gd name="connsiteY20" fmla="*/ 883227 h 2805545"/>
              <a:gd name="connsiteX21" fmla="*/ 2628900 w 6016336"/>
              <a:gd name="connsiteY21" fmla="*/ 914400 h 2805545"/>
              <a:gd name="connsiteX22" fmla="*/ 3023754 w 6016336"/>
              <a:gd name="connsiteY22" fmla="*/ 955963 h 2805545"/>
              <a:gd name="connsiteX23" fmla="*/ 3387436 w 6016336"/>
              <a:gd name="connsiteY23" fmla="*/ 862445 h 2805545"/>
              <a:gd name="connsiteX24" fmla="*/ 3740727 w 6016336"/>
              <a:gd name="connsiteY24" fmla="*/ 602672 h 2805545"/>
              <a:gd name="connsiteX25" fmla="*/ 3823854 w 6016336"/>
              <a:gd name="connsiteY25" fmla="*/ 561109 h 2805545"/>
              <a:gd name="connsiteX26" fmla="*/ 4384963 w 6016336"/>
              <a:gd name="connsiteY26" fmla="*/ 228600 h 2805545"/>
              <a:gd name="connsiteX27" fmla="*/ 4759036 w 6016336"/>
              <a:gd name="connsiteY27" fmla="*/ 0 h 2805545"/>
              <a:gd name="connsiteX28" fmla="*/ 5995554 w 6016336"/>
              <a:gd name="connsiteY28" fmla="*/ 10390 h 2805545"/>
              <a:gd name="connsiteX29" fmla="*/ 6016336 w 6016336"/>
              <a:gd name="connsiteY29" fmla="*/ 727363 h 2805545"/>
              <a:gd name="connsiteX30" fmla="*/ 5953990 w 6016336"/>
              <a:gd name="connsiteY30" fmla="*/ 716972 h 2805545"/>
              <a:gd name="connsiteX0" fmla="*/ 5953990 w 6016336"/>
              <a:gd name="connsiteY0" fmla="*/ 716972 h 2805545"/>
              <a:gd name="connsiteX1" fmla="*/ 5299363 w 6016336"/>
              <a:gd name="connsiteY1" fmla="*/ 311727 h 2805545"/>
              <a:gd name="connsiteX2" fmla="*/ 4779818 w 6016336"/>
              <a:gd name="connsiteY2" fmla="*/ 228600 h 2805545"/>
              <a:gd name="connsiteX3" fmla="*/ 4478481 w 6016336"/>
              <a:gd name="connsiteY3" fmla="*/ 322118 h 2805545"/>
              <a:gd name="connsiteX4" fmla="*/ 4208318 w 6016336"/>
              <a:gd name="connsiteY4" fmla="*/ 685800 h 2805545"/>
              <a:gd name="connsiteX5" fmla="*/ 3834245 w 6016336"/>
              <a:gd name="connsiteY5" fmla="*/ 1143000 h 2805545"/>
              <a:gd name="connsiteX6" fmla="*/ 3574472 w 6016336"/>
              <a:gd name="connsiteY6" fmla="*/ 1371600 h 2805545"/>
              <a:gd name="connsiteX7" fmla="*/ 3148445 w 6016336"/>
              <a:gd name="connsiteY7" fmla="*/ 1361209 h 2805545"/>
              <a:gd name="connsiteX8" fmla="*/ 2098963 w 6016336"/>
              <a:gd name="connsiteY8" fmla="*/ 1059872 h 2805545"/>
              <a:gd name="connsiteX9" fmla="*/ 1870363 w 6016336"/>
              <a:gd name="connsiteY9" fmla="*/ 1039090 h 2805545"/>
              <a:gd name="connsiteX10" fmla="*/ 3567545 w 6016336"/>
              <a:gd name="connsiteY10" fmla="*/ 2348345 h 2805545"/>
              <a:gd name="connsiteX11" fmla="*/ 5091545 w 6016336"/>
              <a:gd name="connsiteY11" fmla="*/ 2805545 h 2805545"/>
              <a:gd name="connsiteX12" fmla="*/ 4270663 w 6016336"/>
              <a:gd name="connsiteY12" fmla="*/ 2680854 h 2805545"/>
              <a:gd name="connsiteX13" fmla="*/ 3491345 w 6016336"/>
              <a:gd name="connsiteY13" fmla="*/ 2576945 h 2805545"/>
              <a:gd name="connsiteX14" fmla="*/ 1402772 w 6016336"/>
              <a:gd name="connsiteY14" fmla="*/ 1371600 h 2805545"/>
              <a:gd name="connsiteX15" fmla="*/ 665018 w 6016336"/>
              <a:gd name="connsiteY15" fmla="*/ 1787236 h 2805545"/>
              <a:gd name="connsiteX16" fmla="*/ 31172 w 6016336"/>
              <a:gd name="connsiteY16" fmla="*/ 2379518 h 2805545"/>
              <a:gd name="connsiteX17" fmla="*/ 0 w 6016336"/>
              <a:gd name="connsiteY17" fmla="*/ 2286000 h 2805545"/>
              <a:gd name="connsiteX18" fmla="*/ 446809 w 6016336"/>
              <a:gd name="connsiteY18" fmla="*/ 1672936 h 2805545"/>
              <a:gd name="connsiteX19" fmla="*/ 1007918 w 6016336"/>
              <a:gd name="connsiteY19" fmla="*/ 1257300 h 2805545"/>
              <a:gd name="connsiteX20" fmla="*/ 1537854 w 6016336"/>
              <a:gd name="connsiteY20" fmla="*/ 914400 h 2805545"/>
              <a:gd name="connsiteX21" fmla="*/ 2015836 w 6016336"/>
              <a:gd name="connsiteY21" fmla="*/ 883227 h 2805545"/>
              <a:gd name="connsiteX22" fmla="*/ 2628900 w 6016336"/>
              <a:gd name="connsiteY22" fmla="*/ 914400 h 2805545"/>
              <a:gd name="connsiteX23" fmla="*/ 3023754 w 6016336"/>
              <a:gd name="connsiteY23" fmla="*/ 955963 h 2805545"/>
              <a:gd name="connsiteX24" fmla="*/ 3387436 w 6016336"/>
              <a:gd name="connsiteY24" fmla="*/ 862445 h 2805545"/>
              <a:gd name="connsiteX25" fmla="*/ 3740727 w 6016336"/>
              <a:gd name="connsiteY25" fmla="*/ 602672 h 2805545"/>
              <a:gd name="connsiteX26" fmla="*/ 3823854 w 6016336"/>
              <a:gd name="connsiteY26" fmla="*/ 561109 h 2805545"/>
              <a:gd name="connsiteX27" fmla="*/ 4384963 w 6016336"/>
              <a:gd name="connsiteY27" fmla="*/ 228600 h 2805545"/>
              <a:gd name="connsiteX28" fmla="*/ 4759036 w 6016336"/>
              <a:gd name="connsiteY28" fmla="*/ 0 h 2805545"/>
              <a:gd name="connsiteX29" fmla="*/ 5995554 w 6016336"/>
              <a:gd name="connsiteY29" fmla="*/ 10390 h 2805545"/>
              <a:gd name="connsiteX30" fmla="*/ 6016336 w 6016336"/>
              <a:gd name="connsiteY30" fmla="*/ 727363 h 2805545"/>
              <a:gd name="connsiteX31" fmla="*/ 5953990 w 6016336"/>
              <a:gd name="connsiteY31" fmla="*/ 716972 h 2805545"/>
              <a:gd name="connsiteX0" fmla="*/ 5953990 w 6016336"/>
              <a:gd name="connsiteY0" fmla="*/ 716972 h 3262745"/>
              <a:gd name="connsiteX1" fmla="*/ 5299363 w 6016336"/>
              <a:gd name="connsiteY1" fmla="*/ 311727 h 3262745"/>
              <a:gd name="connsiteX2" fmla="*/ 4779818 w 6016336"/>
              <a:gd name="connsiteY2" fmla="*/ 228600 h 3262745"/>
              <a:gd name="connsiteX3" fmla="*/ 4478481 w 6016336"/>
              <a:gd name="connsiteY3" fmla="*/ 322118 h 3262745"/>
              <a:gd name="connsiteX4" fmla="*/ 4208318 w 6016336"/>
              <a:gd name="connsiteY4" fmla="*/ 685800 h 3262745"/>
              <a:gd name="connsiteX5" fmla="*/ 3834245 w 6016336"/>
              <a:gd name="connsiteY5" fmla="*/ 1143000 h 3262745"/>
              <a:gd name="connsiteX6" fmla="*/ 3574472 w 6016336"/>
              <a:gd name="connsiteY6" fmla="*/ 1371600 h 3262745"/>
              <a:gd name="connsiteX7" fmla="*/ 3148445 w 6016336"/>
              <a:gd name="connsiteY7" fmla="*/ 1361209 h 3262745"/>
              <a:gd name="connsiteX8" fmla="*/ 2098963 w 6016336"/>
              <a:gd name="connsiteY8" fmla="*/ 1059872 h 3262745"/>
              <a:gd name="connsiteX9" fmla="*/ 1870363 w 6016336"/>
              <a:gd name="connsiteY9" fmla="*/ 1039090 h 3262745"/>
              <a:gd name="connsiteX10" fmla="*/ 3567545 w 6016336"/>
              <a:gd name="connsiteY10" fmla="*/ 2348345 h 3262745"/>
              <a:gd name="connsiteX11" fmla="*/ 5091545 w 6016336"/>
              <a:gd name="connsiteY11" fmla="*/ 2805545 h 3262745"/>
              <a:gd name="connsiteX12" fmla="*/ 5091545 w 6016336"/>
              <a:gd name="connsiteY12" fmla="*/ 3262745 h 3262745"/>
              <a:gd name="connsiteX13" fmla="*/ 3491345 w 6016336"/>
              <a:gd name="connsiteY13" fmla="*/ 2576945 h 3262745"/>
              <a:gd name="connsiteX14" fmla="*/ 1402772 w 6016336"/>
              <a:gd name="connsiteY14" fmla="*/ 1371600 h 3262745"/>
              <a:gd name="connsiteX15" fmla="*/ 665018 w 6016336"/>
              <a:gd name="connsiteY15" fmla="*/ 1787236 h 3262745"/>
              <a:gd name="connsiteX16" fmla="*/ 31172 w 6016336"/>
              <a:gd name="connsiteY16" fmla="*/ 2379518 h 3262745"/>
              <a:gd name="connsiteX17" fmla="*/ 0 w 6016336"/>
              <a:gd name="connsiteY17" fmla="*/ 2286000 h 3262745"/>
              <a:gd name="connsiteX18" fmla="*/ 446809 w 6016336"/>
              <a:gd name="connsiteY18" fmla="*/ 1672936 h 3262745"/>
              <a:gd name="connsiteX19" fmla="*/ 1007918 w 6016336"/>
              <a:gd name="connsiteY19" fmla="*/ 1257300 h 3262745"/>
              <a:gd name="connsiteX20" fmla="*/ 1537854 w 6016336"/>
              <a:gd name="connsiteY20" fmla="*/ 914400 h 3262745"/>
              <a:gd name="connsiteX21" fmla="*/ 2015836 w 6016336"/>
              <a:gd name="connsiteY21" fmla="*/ 883227 h 3262745"/>
              <a:gd name="connsiteX22" fmla="*/ 2628900 w 6016336"/>
              <a:gd name="connsiteY22" fmla="*/ 914400 h 3262745"/>
              <a:gd name="connsiteX23" fmla="*/ 3023754 w 6016336"/>
              <a:gd name="connsiteY23" fmla="*/ 955963 h 3262745"/>
              <a:gd name="connsiteX24" fmla="*/ 3387436 w 6016336"/>
              <a:gd name="connsiteY24" fmla="*/ 862445 h 3262745"/>
              <a:gd name="connsiteX25" fmla="*/ 3740727 w 6016336"/>
              <a:gd name="connsiteY25" fmla="*/ 602672 h 3262745"/>
              <a:gd name="connsiteX26" fmla="*/ 3823854 w 6016336"/>
              <a:gd name="connsiteY26" fmla="*/ 561109 h 3262745"/>
              <a:gd name="connsiteX27" fmla="*/ 4384963 w 6016336"/>
              <a:gd name="connsiteY27" fmla="*/ 228600 h 3262745"/>
              <a:gd name="connsiteX28" fmla="*/ 4759036 w 6016336"/>
              <a:gd name="connsiteY28" fmla="*/ 0 h 3262745"/>
              <a:gd name="connsiteX29" fmla="*/ 5995554 w 6016336"/>
              <a:gd name="connsiteY29" fmla="*/ 10390 h 3262745"/>
              <a:gd name="connsiteX30" fmla="*/ 6016336 w 6016336"/>
              <a:gd name="connsiteY30" fmla="*/ 727363 h 3262745"/>
              <a:gd name="connsiteX31" fmla="*/ 5953990 w 6016336"/>
              <a:gd name="connsiteY31" fmla="*/ 716972 h 326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016336" h="3262745">
                <a:moveTo>
                  <a:pt x="5953990" y="716972"/>
                </a:moveTo>
                <a:lnTo>
                  <a:pt x="5299363" y="311727"/>
                </a:lnTo>
                <a:lnTo>
                  <a:pt x="4779818" y="228600"/>
                </a:lnTo>
                <a:lnTo>
                  <a:pt x="4478481" y="322118"/>
                </a:lnTo>
                <a:lnTo>
                  <a:pt x="4208318" y="685800"/>
                </a:lnTo>
                <a:lnTo>
                  <a:pt x="3834245" y="1143000"/>
                </a:lnTo>
                <a:lnTo>
                  <a:pt x="3574472" y="1371600"/>
                </a:lnTo>
                <a:lnTo>
                  <a:pt x="3148445" y="1361209"/>
                </a:lnTo>
                <a:lnTo>
                  <a:pt x="2098963" y="1059872"/>
                </a:lnTo>
                <a:lnTo>
                  <a:pt x="1870363" y="1039090"/>
                </a:lnTo>
                <a:lnTo>
                  <a:pt x="3567545" y="2348345"/>
                </a:lnTo>
                <a:lnTo>
                  <a:pt x="5091545" y="2805545"/>
                </a:lnTo>
                <a:lnTo>
                  <a:pt x="5091545" y="3262745"/>
                </a:lnTo>
                <a:lnTo>
                  <a:pt x="3491345" y="2576945"/>
                </a:lnTo>
                <a:lnTo>
                  <a:pt x="1402772" y="1371600"/>
                </a:lnTo>
                <a:lnTo>
                  <a:pt x="665018" y="1787236"/>
                </a:lnTo>
                <a:lnTo>
                  <a:pt x="31172" y="2379518"/>
                </a:lnTo>
                <a:lnTo>
                  <a:pt x="0" y="2286000"/>
                </a:lnTo>
                <a:lnTo>
                  <a:pt x="446809" y="1672936"/>
                </a:lnTo>
                <a:lnTo>
                  <a:pt x="1007918" y="1257300"/>
                </a:lnTo>
                <a:lnTo>
                  <a:pt x="1537854" y="914400"/>
                </a:lnTo>
                <a:lnTo>
                  <a:pt x="2015836" y="883227"/>
                </a:lnTo>
                <a:lnTo>
                  <a:pt x="2628900" y="914400"/>
                </a:lnTo>
                <a:lnTo>
                  <a:pt x="3023754" y="955963"/>
                </a:lnTo>
                <a:lnTo>
                  <a:pt x="3387436" y="862445"/>
                </a:lnTo>
                <a:lnTo>
                  <a:pt x="3740727" y="602672"/>
                </a:lnTo>
                <a:lnTo>
                  <a:pt x="3823854" y="561109"/>
                </a:lnTo>
                <a:lnTo>
                  <a:pt x="4384963" y="228600"/>
                </a:lnTo>
                <a:lnTo>
                  <a:pt x="4759036" y="0"/>
                </a:lnTo>
                <a:lnTo>
                  <a:pt x="5995554" y="10390"/>
                </a:lnTo>
                <a:lnTo>
                  <a:pt x="6016336" y="727363"/>
                </a:lnTo>
                <a:lnTo>
                  <a:pt x="5953990" y="716972"/>
                </a:lnTo>
                <a:close/>
              </a:path>
            </a:pathLst>
          </a:custGeom>
          <a:blipFill>
            <a:blip r:embed="rId5"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24"/>
          <p:cNvGrpSpPr/>
          <p:nvPr/>
        </p:nvGrpSpPr>
        <p:grpSpPr>
          <a:xfrm>
            <a:off x="997527" y="5621482"/>
            <a:ext cx="3498273" cy="1246909"/>
            <a:chOff x="997527" y="5621482"/>
            <a:chExt cx="3498273" cy="1246909"/>
          </a:xfrm>
        </p:grpSpPr>
        <p:sp>
          <p:nvSpPr>
            <p:cNvPr id="19" name="Freeform 18"/>
            <p:cNvSpPr/>
            <p:nvPr/>
          </p:nvSpPr>
          <p:spPr>
            <a:xfrm>
              <a:off x="997527" y="5621482"/>
              <a:ext cx="2431473" cy="1246909"/>
            </a:xfrm>
            <a:custGeom>
              <a:avLst/>
              <a:gdLst>
                <a:gd name="connsiteX0" fmla="*/ 0 w 2431473"/>
                <a:gd name="connsiteY0" fmla="*/ 1184563 h 1246909"/>
                <a:gd name="connsiteX1" fmla="*/ 0 w 2431473"/>
                <a:gd name="connsiteY1" fmla="*/ 1184563 h 1246909"/>
                <a:gd name="connsiteX2" fmla="*/ 561109 w 2431473"/>
                <a:gd name="connsiteY2" fmla="*/ 1059873 h 1246909"/>
                <a:gd name="connsiteX3" fmla="*/ 665018 w 2431473"/>
                <a:gd name="connsiteY3" fmla="*/ 1018309 h 1246909"/>
                <a:gd name="connsiteX4" fmla="*/ 966355 w 2431473"/>
                <a:gd name="connsiteY4" fmla="*/ 716973 h 1246909"/>
                <a:gd name="connsiteX5" fmla="*/ 1174173 w 2431473"/>
                <a:gd name="connsiteY5" fmla="*/ 467591 h 1246909"/>
                <a:gd name="connsiteX6" fmla="*/ 1475509 w 2431473"/>
                <a:gd name="connsiteY6" fmla="*/ 363682 h 1246909"/>
                <a:gd name="connsiteX7" fmla="*/ 1631373 w 2431473"/>
                <a:gd name="connsiteY7" fmla="*/ 363682 h 1246909"/>
                <a:gd name="connsiteX8" fmla="*/ 1828800 w 2431473"/>
                <a:gd name="connsiteY8" fmla="*/ 270163 h 1246909"/>
                <a:gd name="connsiteX9" fmla="*/ 1922318 w 2431473"/>
                <a:gd name="connsiteY9" fmla="*/ 197427 h 1246909"/>
                <a:gd name="connsiteX10" fmla="*/ 2078182 w 2431473"/>
                <a:gd name="connsiteY10" fmla="*/ 62345 h 1246909"/>
                <a:gd name="connsiteX11" fmla="*/ 2150918 w 2431473"/>
                <a:gd name="connsiteY11" fmla="*/ 0 h 1246909"/>
                <a:gd name="connsiteX12" fmla="*/ 2286000 w 2431473"/>
                <a:gd name="connsiteY12" fmla="*/ 114300 h 1246909"/>
                <a:gd name="connsiteX13" fmla="*/ 2400300 w 2431473"/>
                <a:gd name="connsiteY13" fmla="*/ 342900 h 1246909"/>
                <a:gd name="connsiteX14" fmla="*/ 2410691 w 2431473"/>
                <a:gd name="connsiteY14" fmla="*/ 540327 h 1246909"/>
                <a:gd name="connsiteX15" fmla="*/ 2431473 w 2431473"/>
                <a:gd name="connsiteY15" fmla="*/ 789709 h 1246909"/>
                <a:gd name="connsiteX16" fmla="*/ 2182091 w 2431473"/>
                <a:gd name="connsiteY16" fmla="*/ 914400 h 1246909"/>
                <a:gd name="connsiteX17" fmla="*/ 1984664 w 2431473"/>
                <a:gd name="connsiteY17" fmla="*/ 1122218 h 1246909"/>
                <a:gd name="connsiteX18" fmla="*/ 1984664 w 2431473"/>
                <a:gd name="connsiteY18" fmla="*/ 1226127 h 1246909"/>
                <a:gd name="connsiteX19" fmla="*/ 10391 w 2431473"/>
                <a:gd name="connsiteY19" fmla="*/ 1246909 h 1246909"/>
                <a:gd name="connsiteX20" fmla="*/ 0 w 2431473"/>
                <a:gd name="connsiteY20" fmla="*/ 1184563 h 124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1473" h="1246909">
                  <a:moveTo>
                    <a:pt x="0" y="1184563"/>
                  </a:moveTo>
                  <a:lnTo>
                    <a:pt x="0" y="1184563"/>
                  </a:lnTo>
                  <a:lnTo>
                    <a:pt x="561109" y="1059873"/>
                  </a:lnTo>
                  <a:cubicBezTo>
                    <a:pt x="651489" y="1025981"/>
                    <a:pt x="617768" y="1041935"/>
                    <a:pt x="665018" y="1018309"/>
                  </a:cubicBezTo>
                  <a:lnTo>
                    <a:pt x="966355" y="716973"/>
                  </a:lnTo>
                  <a:lnTo>
                    <a:pt x="1174173" y="467591"/>
                  </a:lnTo>
                  <a:lnTo>
                    <a:pt x="1475509" y="363682"/>
                  </a:lnTo>
                  <a:lnTo>
                    <a:pt x="1631373" y="363682"/>
                  </a:lnTo>
                  <a:lnTo>
                    <a:pt x="1828800" y="270163"/>
                  </a:lnTo>
                  <a:lnTo>
                    <a:pt x="1922318" y="197427"/>
                  </a:lnTo>
                  <a:lnTo>
                    <a:pt x="2078182" y="62345"/>
                  </a:lnTo>
                  <a:lnTo>
                    <a:pt x="2150918" y="0"/>
                  </a:lnTo>
                  <a:lnTo>
                    <a:pt x="2286000" y="114300"/>
                  </a:lnTo>
                  <a:lnTo>
                    <a:pt x="2400300" y="342900"/>
                  </a:lnTo>
                  <a:lnTo>
                    <a:pt x="2410691" y="540327"/>
                  </a:lnTo>
                  <a:lnTo>
                    <a:pt x="2431473" y="789709"/>
                  </a:lnTo>
                  <a:lnTo>
                    <a:pt x="2182091" y="914400"/>
                  </a:lnTo>
                  <a:lnTo>
                    <a:pt x="1984664" y="1122218"/>
                  </a:lnTo>
                  <a:lnTo>
                    <a:pt x="1984664" y="1226127"/>
                  </a:lnTo>
                  <a:lnTo>
                    <a:pt x="10391" y="1246909"/>
                  </a:lnTo>
                  <a:lnTo>
                    <a:pt x="0" y="1184563"/>
                  </a:lnTo>
                  <a:close/>
                </a:path>
              </a:pathLst>
            </a:custGeom>
            <a:blipFill>
              <a:blip r:embed="rId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124200" y="6396335"/>
              <a:ext cx="1371600" cy="461665"/>
            </a:xfrm>
            <a:prstGeom prst="rect">
              <a:avLst/>
            </a:prstGeom>
            <a:noFill/>
          </p:spPr>
          <p:txBody>
            <a:bodyPr wrap="square" rtlCol="0">
              <a:spAutoFit/>
            </a:bodyPr>
            <a:lstStyle/>
            <a:p>
              <a:r>
                <a:rPr lang="en-US" sz="2400" dirty="0"/>
                <a:t>Colonies</a:t>
              </a:r>
            </a:p>
          </p:txBody>
        </p:sp>
      </p:grpSp>
      <p:grpSp>
        <p:nvGrpSpPr>
          <p:cNvPr id="13" name="Group 23"/>
          <p:cNvGrpSpPr/>
          <p:nvPr/>
        </p:nvGrpSpPr>
        <p:grpSpPr>
          <a:xfrm>
            <a:off x="4457700" y="5476009"/>
            <a:ext cx="1724891" cy="1381991"/>
            <a:chOff x="4457700" y="5476009"/>
            <a:chExt cx="1724891" cy="1381991"/>
          </a:xfrm>
        </p:grpSpPr>
        <p:sp>
          <p:nvSpPr>
            <p:cNvPr id="21" name="Freeform 20"/>
            <p:cNvSpPr/>
            <p:nvPr/>
          </p:nvSpPr>
          <p:spPr>
            <a:xfrm>
              <a:off x="4457700" y="5476009"/>
              <a:ext cx="1724891" cy="1122218"/>
            </a:xfrm>
            <a:custGeom>
              <a:avLst/>
              <a:gdLst>
                <a:gd name="connsiteX0" fmla="*/ 1724891 w 1724891"/>
                <a:gd name="connsiteY0" fmla="*/ 280555 h 1122218"/>
                <a:gd name="connsiteX1" fmla="*/ 1506682 w 1724891"/>
                <a:gd name="connsiteY1" fmla="*/ 72736 h 1122218"/>
                <a:gd name="connsiteX2" fmla="*/ 1413164 w 1724891"/>
                <a:gd name="connsiteY2" fmla="*/ 72736 h 1122218"/>
                <a:gd name="connsiteX3" fmla="*/ 1070264 w 1724891"/>
                <a:gd name="connsiteY3" fmla="*/ 72736 h 1122218"/>
                <a:gd name="connsiteX4" fmla="*/ 883227 w 1724891"/>
                <a:gd name="connsiteY4" fmla="*/ 51955 h 1122218"/>
                <a:gd name="connsiteX5" fmla="*/ 748145 w 1724891"/>
                <a:gd name="connsiteY5" fmla="*/ 0 h 1122218"/>
                <a:gd name="connsiteX6" fmla="*/ 581891 w 1724891"/>
                <a:gd name="connsiteY6" fmla="*/ 155864 h 1122218"/>
                <a:gd name="connsiteX7" fmla="*/ 467591 w 1724891"/>
                <a:gd name="connsiteY7" fmla="*/ 228600 h 1122218"/>
                <a:gd name="connsiteX8" fmla="*/ 467591 w 1724891"/>
                <a:gd name="connsiteY8" fmla="*/ 228600 h 1122218"/>
                <a:gd name="connsiteX9" fmla="*/ 758536 w 1724891"/>
                <a:gd name="connsiteY9" fmla="*/ 280555 h 1122218"/>
                <a:gd name="connsiteX10" fmla="*/ 758536 w 1724891"/>
                <a:gd name="connsiteY10" fmla="*/ 280555 h 1122218"/>
                <a:gd name="connsiteX11" fmla="*/ 561109 w 1724891"/>
                <a:gd name="connsiteY11" fmla="*/ 363682 h 1122218"/>
                <a:gd name="connsiteX12" fmla="*/ 342900 w 1724891"/>
                <a:gd name="connsiteY12" fmla="*/ 477982 h 1122218"/>
                <a:gd name="connsiteX13" fmla="*/ 93518 w 1724891"/>
                <a:gd name="connsiteY13" fmla="*/ 654627 h 1122218"/>
                <a:gd name="connsiteX14" fmla="*/ 0 w 1724891"/>
                <a:gd name="connsiteY14" fmla="*/ 831273 h 1122218"/>
                <a:gd name="connsiteX15" fmla="*/ 51955 w 1724891"/>
                <a:gd name="connsiteY15" fmla="*/ 1028700 h 1122218"/>
                <a:gd name="connsiteX16" fmla="*/ 207818 w 1724891"/>
                <a:gd name="connsiteY16" fmla="*/ 1122218 h 1122218"/>
                <a:gd name="connsiteX17" fmla="*/ 374073 w 1724891"/>
                <a:gd name="connsiteY17" fmla="*/ 1049482 h 1122218"/>
                <a:gd name="connsiteX18" fmla="*/ 592282 w 1724891"/>
                <a:gd name="connsiteY18" fmla="*/ 800100 h 1122218"/>
                <a:gd name="connsiteX19" fmla="*/ 623455 w 1724891"/>
                <a:gd name="connsiteY19" fmla="*/ 768927 h 1122218"/>
                <a:gd name="connsiteX20" fmla="*/ 602673 w 1724891"/>
                <a:gd name="connsiteY20" fmla="*/ 665018 h 1122218"/>
                <a:gd name="connsiteX21" fmla="*/ 706582 w 1724891"/>
                <a:gd name="connsiteY21" fmla="*/ 654627 h 1122218"/>
                <a:gd name="connsiteX22" fmla="*/ 914400 w 1724891"/>
                <a:gd name="connsiteY22" fmla="*/ 665018 h 1122218"/>
                <a:gd name="connsiteX23" fmla="*/ 1122218 w 1724891"/>
                <a:gd name="connsiteY23" fmla="*/ 550718 h 1122218"/>
                <a:gd name="connsiteX24" fmla="*/ 1506682 w 1724891"/>
                <a:gd name="connsiteY24" fmla="*/ 394855 h 1122218"/>
                <a:gd name="connsiteX25" fmla="*/ 1724891 w 1724891"/>
                <a:gd name="connsiteY25" fmla="*/ 280555 h 11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24891" h="1122218">
                  <a:moveTo>
                    <a:pt x="1724891" y="280555"/>
                  </a:moveTo>
                  <a:lnTo>
                    <a:pt x="1506682" y="72736"/>
                  </a:lnTo>
                  <a:lnTo>
                    <a:pt x="1413164" y="72736"/>
                  </a:lnTo>
                  <a:lnTo>
                    <a:pt x="1070264" y="72736"/>
                  </a:lnTo>
                  <a:lnTo>
                    <a:pt x="883227" y="51955"/>
                  </a:lnTo>
                  <a:lnTo>
                    <a:pt x="748145" y="0"/>
                  </a:lnTo>
                  <a:lnTo>
                    <a:pt x="581891" y="155864"/>
                  </a:lnTo>
                  <a:lnTo>
                    <a:pt x="467591" y="228600"/>
                  </a:lnTo>
                  <a:lnTo>
                    <a:pt x="467591" y="228600"/>
                  </a:lnTo>
                  <a:lnTo>
                    <a:pt x="758536" y="280555"/>
                  </a:lnTo>
                  <a:lnTo>
                    <a:pt x="758536" y="280555"/>
                  </a:lnTo>
                  <a:lnTo>
                    <a:pt x="561109" y="363682"/>
                  </a:lnTo>
                  <a:lnTo>
                    <a:pt x="342900" y="477982"/>
                  </a:lnTo>
                  <a:lnTo>
                    <a:pt x="93518" y="654627"/>
                  </a:lnTo>
                  <a:lnTo>
                    <a:pt x="0" y="831273"/>
                  </a:lnTo>
                  <a:lnTo>
                    <a:pt x="51955" y="1028700"/>
                  </a:lnTo>
                  <a:lnTo>
                    <a:pt x="207818" y="1122218"/>
                  </a:lnTo>
                  <a:lnTo>
                    <a:pt x="374073" y="1049482"/>
                  </a:lnTo>
                  <a:lnTo>
                    <a:pt x="592282" y="800100"/>
                  </a:lnTo>
                  <a:lnTo>
                    <a:pt x="623455" y="768927"/>
                  </a:lnTo>
                  <a:lnTo>
                    <a:pt x="602673" y="665018"/>
                  </a:lnTo>
                  <a:lnTo>
                    <a:pt x="706582" y="654627"/>
                  </a:lnTo>
                  <a:lnTo>
                    <a:pt x="914400" y="665018"/>
                  </a:lnTo>
                  <a:lnTo>
                    <a:pt x="1122218" y="550718"/>
                  </a:lnTo>
                  <a:lnTo>
                    <a:pt x="1506682" y="394855"/>
                  </a:lnTo>
                  <a:lnTo>
                    <a:pt x="1724891" y="280555"/>
                  </a:lnTo>
                  <a:close/>
                </a:path>
              </a:pathLst>
            </a:custGeom>
            <a:blipFill>
              <a:blip r:embed="rId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029200" y="6027003"/>
              <a:ext cx="1066800" cy="830997"/>
            </a:xfrm>
            <a:prstGeom prst="rect">
              <a:avLst/>
            </a:prstGeom>
            <a:noFill/>
          </p:spPr>
          <p:txBody>
            <a:bodyPr wrap="square" rtlCol="0">
              <a:spAutoFit/>
            </a:bodyPr>
            <a:lstStyle/>
            <a:p>
              <a:r>
                <a:rPr lang="en-US" sz="2400" dirty="0"/>
                <a:t>British 1713</a:t>
              </a:r>
            </a:p>
          </p:txBody>
        </p:sp>
      </p:grpSp>
      <p:sp>
        <p:nvSpPr>
          <p:cNvPr id="29" name="TextBox 28"/>
          <p:cNvSpPr txBox="1"/>
          <p:nvPr/>
        </p:nvSpPr>
        <p:spPr>
          <a:xfrm>
            <a:off x="7543800" y="2590800"/>
            <a:ext cx="533400" cy="584775"/>
          </a:xfrm>
          <a:prstGeom prst="rect">
            <a:avLst/>
          </a:prstGeom>
          <a:noFill/>
        </p:spPr>
        <p:txBody>
          <a:bodyPr wrap="square" rtlCol="0">
            <a:spAutoFit/>
          </a:bodyPr>
          <a:lstStyle/>
          <a:p>
            <a:r>
              <a:rPr lang="en-US" sz="3200" b="1" dirty="0"/>
              <a:t>A</a:t>
            </a:r>
          </a:p>
        </p:txBody>
      </p:sp>
      <p:sp>
        <p:nvSpPr>
          <p:cNvPr id="30" name="TextBox 29"/>
          <p:cNvSpPr txBox="1"/>
          <p:nvPr/>
        </p:nvSpPr>
        <p:spPr>
          <a:xfrm>
            <a:off x="8458200" y="4520625"/>
            <a:ext cx="533400" cy="584775"/>
          </a:xfrm>
          <a:prstGeom prst="rect">
            <a:avLst/>
          </a:prstGeom>
          <a:noFill/>
        </p:spPr>
        <p:txBody>
          <a:bodyPr wrap="square" rtlCol="0">
            <a:spAutoFit/>
          </a:bodyPr>
          <a:lstStyle/>
          <a:p>
            <a:r>
              <a:rPr lang="en-US" sz="3200" b="1" dirty="0"/>
              <a:t>B</a:t>
            </a:r>
          </a:p>
        </p:txBody>
      </p:sp>
      <p:sp>
        <p:nvSpPr>
          <p:cNvPr id="31" name="TextBox 30"/>
          <p:cNvSpPr txBox="1"/>
          <p:nvPr/>
        </p:nvSpPr>
        <p:spPr>
          <a:xfrm>
            <a:off x="6172200" y="5054025"/>
            <a:ext cx="533400" cy="584775"/>
          </a:xfrm>
          <a:prstGeom prst="rect">
            <a:avLst/>
          </a:prstGeom>
          <a:noFill/>
        </p:spPr>
        <p:txBody>
          <a:bodyPr wrap="square" rtlCol="0">
            <a:spAutoFit/>
          </a:bodyPr>
          <a:lstStyle/>
          <a:p>
            <a:r>
              <a:rPr lang="en-US" sz="3200" b="1" dirty="0"/>
              <a:t>C</a:t>
            </a:r>
          </a:p>
        </p:txBody>
      </p:sp>
      <p:sp>
        <p:nvSpPr>
          <p:cNvPr id="33" name="Striped Right Arrow 32"/>
          <p:cNvSpPr/>
          <p:nvPr/>
        </p:nvSpPr>
        <p:spPr>
          <a:xfrm rot="8745827">
            <a:off x="133286" y="5808342"/>
            <a:ext cx="2392274" cy="533400"/>
          </a:xfrm>
          <a:prstGeom prst="striped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0" y="4648200"/>
            <a:ext cx="1371600" cy="1231106"/>
          </a:xfrm>
          <a:prstGeom prst="rect">
            <a:avLst/>
          </a:prstGeom>
          <a:solidFill>
            <a:schemeClr val="bg1"/>
          </a:solidFill>
        </p:spPr>
        <p:txBody>
          <a:bodyPr wrap="square" rtlCol="0">
            <a:spAutoFit/>
          </a:bodyPr>
          <a:lstStyle/>
          <a:p>
            <a:pPr algn="ctr"/>
            <a:r>
              <a:rPr lang="en-US" sz="2800" dirty="0"/>
              <a:t>Major Military</a:t>
            </a:r>
          </a:p>
          <a:p>
            <a:pPr algn="ctr"/>
            <a:r>
              <a:rPr lang="en-US" dirty="0"/>
              <a:t>(Ohio Valley)</a:t>
            </a:r>
          </a:p>
        </p:txBody>
      </p:sp>
      <p:grpSp>
        <p:nvGrpSpPr>
          <p:cNvPr id="18" name="Group 35"/>
          <p:cNvGrpSpPr/>
          <p:nvPr/>
        </p:nvGrpSpPr>
        <p:grpSpPr>
          <a:xfrm>
            <a:off x="3505200" y="4876800"/>
            <a:ext cx="1828800" cy="1274445"/>
            <a:chOff x="1295400" y="3886200"/>
            <a:chExt cx="1828800" cy="1274445"/>
          </a:xfrm>
        </p:grpSpPr>
        <p:sp>
          <p:nvSpPr>
            <p:cNvPr id="37" name="TextBox 36"/>
            <p:cNvSpPr txBox="1"/>
            <p:nvPr/>
          </p:nvSpPr>
          <p:spPr>
            <a:xfrm>
              <a:off x="1295400" y="3886200"/>
              <a:ext cx="1371600" cy="800219"/>
            </a:xfrm>
            <a:prstGeom prst="rect">
              <a:avLst/>
            </a:prstGeom>
            <a:solidFill>
              <a:schemeClr val="bg1"/>
            </a:solidFill>
          </p:spPr>
          <p:txBody>
            <a:bodyPr wrap="square" rtlCol="0">
              <a:spAutoFit/>
            </a:bodyPr>
            <a:lstStyle/>
            <a:p>
              <a:pPr algn="ctr"/>
              <a:r>
                <a:rPr lang="en-US" sz="2800" dirty="0"/>
                <a:t>Acadie</a:t>
              </a:r>
            </a:p>
            <a:p>
              <a:pPr algn="ctr"/>
              <a:r>
                <a:rPr lang="en-US" dirty="0"/>
                <a:t>1605</a:t>
              </a:r>
            </a:p>
          </p:txBody>
        </p:sp>
        <p:sp>
          <p:nvSpPr>
            <p:cNvPr id="38" name="Rectangle 37"/>
            <p:cNvSpPr>
              <a:spLocks noChangeAspect="1"/>
            </p:cNvSpPr>
            <p:nvPr/>
          </p:nvSpPr>
          <p:spPr>
            <a:xfrm>
              <a:off x="2590800" y="4800600"/>
              <a:ext cx="533400" cy="360045"/>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12"/>
          <p:cNvGrpSpPr/>
          <p:nvPr/>
        </p:nvGrpSpPr>
        <p:grpSpPr>
          <a:xfrm>
            <a:off x="5943600" y="5181600"/>
            <a:ext cx="1981200" cy="1600200"/>
            <a:chOff x="990600" y="3657600"/>
            <a:chExt cx="1981200" cy="1600200"/>
          </a:xfrm>
        </p:grpSpPr>
        <p:sp>
          <p:nvSpPr>
            <p:cNvPr id="14" name="TextBox 13"/>
            <p:cNvSpPr txBox="1"/>
            <p:nvPr/>
          </p:nvSpPr>
          <p:spPr>
            <a:xfrm>
              <a:off x="990600" y="4026694"/>
              <a:ext cx="1981200" cy="1231106"/>
            </a:xfrm>
            <a:prstGeom prst="rect">
              <a:avLst/>
            </a:prstGeom>
            <a:noFill/>
          </p:spPr>
          <p:txBody>
            <a:bodyPr wrap="square" rtlCol="0">
              <a:spAutoFit/>
            </a:bodyPr>
            <a:lstStyle/>
            <a:p>
              <a:pPr algn="ctr"/>
              <a:r>
                <a:rPr lang="en-US" sz="2800" dirty="0">
                  <a:solidFill>
                    <a:srgbClr val="FF0000"/>
                  </a:solidFill>
                  <a:effectLst>
                    <a:outerShdw blurRad="38100" dist="38100" dir="2700000" algn="tl">
                      <a:srgbClr val="000000"/>
                    </a:outerShdw>
                  </a:effectLst>
                </a:rPr>
                <a:t>Fortress Louisbourg</a:t>
              </a:r>
            </a:p>
            <a:p>
              <a:pPr algn="ctr"/>
              <a:r>
                <a:rPr lang="en-US" dirty="0"/>
                <a:t>1719</a:t>
              </a:r>
            </a:p>
          </p:txBody>
        </p:sp>
        <p:sp>
          <p:nvSpPr>
            <p:cNvPr id="15" name="Rectangle 14"/>
            <p:cNvSpPr>
              <a:spLocks noChangeAspect="1"/>
            </p:cNvSpPr>
            <p:nvPr/>
          </p:nvSpPr>
          <p:spPr>
            <a:xfrm>
              <a:off x="1219200" y="3657600"/>
              <a:ext cx="533400" cy="360045"/>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Freeform 34"/>
          <p:cNvSpPr/>
          <p:nvPr/>
        </p:nvSpPr>
        <p:spPr>
          <a:xfrm>
            <a:off x="342900" y="5174673"/>
            <a:ext cx="2202873" cy="1662545"/>
          </a:xfrm>
          <a:custGeom>
            <a:avLst/>
            <a:gdLst>
              <a:gd name="connsiteX0" fmla="*/ 2078182 w 2202873"/>
              <a:gd name="connsiteY0" fmla="*/ 0 h 1662545"/>
              <a:gd name="connsiteX1" fmla="*/ 135082 w 2202873"/>
              <a:gd name="connsiteY1" fmla="*/ 1330036 h 1662545"/>
              <a:gd name="connsiteX2" fmla="*/ 83127 w 2202873"/>
              <a:gd name="connsiteY2" fmla="*/ 1215736 h 1662545"/>
              <a:gd name="connsiteX3" fmla="*/ 0 w 2202873"/>
              <a:gd name="connsiteY3" fmla="*/ 1579418 h 1662545"/>
              <a:gd name="connsiteX4" fmla="*/ 353291 w 2202873"/>
              <a:gd name="connsiteY4" fmla="*/ 1662545 h 1662545"/>
              <a:gd name="connsiteX5" fmla="*/ 301336 w 2202873"/>
              <a:gd name="connsiteY5" fmla="*/ 1558636 h 1662545"/>
              <a:gd name="connsiteX6" fmla="*/ 2202873 w 2202873"/>
              <a:gd name="connsiteY6" fmla="*/ 228600 h 1662545"/>
              <a:gd name="connsiteX7" fmla="*/ 2078182 w 2202873"/>
              <a:gd name="connsiteY7" fmla="*/ 0 h 166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2873" h="1662545">
                <a:moveTo>
                  <a:pt x="2078182" y="0"/>
                </a:moveTo>
                <a:lnTo>
                  <a:pt x="135082" y="1330036"/>
                </a:lnTo>
                <a:lnTo>
                  <a:pt x="83127" y="1215736"/>
                </a:lnTo>
                <a:lnTo>
                  <a:pt x="0" y="1579418"/>
                </a:lnTo>
                <a:lnTo>
                  <a:pt x="353291" y="1662545"/>
                </a:lnTo>
                <a:lnTo>
                  <a:pt x="301336" y="1558636"/>
                </a:lnTo>
                <a:lnTo>
                  <a:pt x="2202873" y="228600"/>
                </a:lnTo>
                <a:lnTo>
                  <a:pt x="2078182" y="0"/>
                </a:lnTo>
                <a:close/>
              </a:path>
            </a:pathLst>
          </a:custGeom>
          <a:blipFill>
            <a:blip r:embed="rId7"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7543800" y="2667000"/>
            <a:ext cx="457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8458200" y="4572000"/>
            <a:ext cx="457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6096000" y="5105400"/>
            <a:ext cx="457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Slide Number Placeholder 40"/>
          <p:cNvSpPr>
            <a:spLocks noGrp="1"/>
          </p:cNvSpPr>
          <p:nvPr>
            <p:ph type="sldNum" sz="quarter" idx="12"/>
          </p:nvPr>
        </p:nvSpPr>
        <p:spPr/>
        <p:txBody>
          <a:bodyPr/>
          <a:lstStyle/>
          <a:p>
            <a:pPr>
              <a:defRPr/>
            </a:pPr>
            <a:fld id="{6D98560A-1953-4F77-869E-5D1EE0598C44}" type="slidenum">
              <a:rPr lang="en-US" smtClean="0"/>
              <a:pPr>
                <a:defRPr/>
              </a:pPr>
              <a:t>39</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left)">
                                      <p:cBhvr>
                                        <p:cTn id="7" dur="1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80">
                                          <p:stCondLst>
                                            <p:cond delay="0"/>
                                          </p:stCondLst>
                                        </p:cTn>
                                        <p:tgtEl>
                                          <p:spTgt spid="10"/>
                                        </p:tgtEl>
                                      </p:cBhvr>
                                    </p:animEffect>
                                    <p:anim calcmode="lin" valueType="num">
                                      <p:cBhvr>
                                        <p:cTn id="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gtEl>
                                      </p:cBhvr>
                                      <p:to x="100000" y="60000"/>
                                    </p:animScale>
                                    <p:animScale>
                                      <p:cBhvr>
                                        <p:cTn id="19" dur="166" decel="50000">
                                          <p:stCondLst>
                                            <p:cond delay="67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53"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par>
                                <p:cTn id="33" presetID="53"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1000" fill="hold"/>
                                        <p:tgtEl>
                                          <p:spTgt spid="18"/>
                                        </p:tgtEl>
                                        <p:attrNameLst>
                                          <p:attrName>ppt_w</p:attrName>
                                        </p:attrNameLst>
                                      </p:cBhvr>
                                      <p:tavLst>
                                        <p:tav tm="0">
                                          <p:val>
                                            <p:fltVal val="0"/>
                                          </p:val>
                                        </p:tav>
                                        <p:tav tm="100000">
                                          <p:val>
                                            <p:strVal val="#ppt_w"/>
                                          </p:val>
                                        </p:tav>
                                      </p:tavLst>
                                    </p:anim>
                                    <p:anim calcmode="lin" valueType="num">
                                      <p:cBhvr>
                                        <p:cTn id="43" dur="1000" fill="hold"/>
                                        <p:tgtEl>
                                          <p:spTgt spid="18"/>
                                        </p:tgtEl>
                                        <p:attrNameLst>
                                          <p:attrName>ppt_h</p:attrName>
                                        </p:attrNameLst>
                                      </p:cBhvr>
                                      <p:tavLst>
                                        <p:tav tm="0">
                                          <p:val>
                                            <p:fltVal val="0"/>
                                          </p:val>
                                        </p:tav>
                                        <p:tav tm="100000">
                                          <p:val>
                                            <p:strVal val="#ppt_h"/>
                                          </p:val>
                                        </p:tav>
                                      </p:tavLst>
                                    </p:anim>
                                    <p:animEffect transition="in" filter="fade">
                                      <p:cBhvr>
                                        <p:cTn id="44" dur="10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1000" fill="hold"/>
                                        <p:tgtEl>
                                          <p:spTgt spid="8"/>
                                        </p:tgtEl>
                                        <p:attrNameLst>
                                          <p:attrName>ppt_w</p:attrName>
                                        </p:attrNameLst>
                                      </p:cBhvr>
                                      <p:tavLst>
                                        <p:tav tm="0">
                                          <p:val>
                                            <p:fltVal val="0"/>
                                          </p:val>
                                        </p:tav>
                                        <p:tav tm="100000">
                                          <p:val>
                                            <p:strVal val="#ppt_w"/>
                                          </p:val>
                                        </p:tav>
                                      </p:tavLst>
                                    </p:anim>
                                    <p:anim calcmode="lin" valueType="num">
                                      <p:cBhvr>
                                        <p:cTn id="50" dur="1000" fill="hold"/>
                                        <p:tgtEl>
                                          <p:spTgt spid="8"/>
                                        </p:tgtEl>
                                        <p:attrNameLst>
                                          <p:attrName>ppt_h</p:attrName>
                                        </p:attrNameLst>
                                      </p:cBhvr>
                                      <p:tavLst>
                                        <p:tav tm="0">
                                          <p:val>
                                            <p:fltVal val="0"/>
                                          </p:val>
                                        </p:tav>
                                        <p:tav tm="100000">
                                          <p:val>
                                            <p:strVal val="#ppt_h"/>
                                          </p:val>
                                        </p:tav>
                                      </p:tavLst>
                                    </p:anim>
                                    <p:animEffect transition="in" filter="fade">
                                      <p:cBhvr>
                                        <p:cTn id="51" dur="10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0" fill="hold" grpId="0" nodeType="clickEffect">
                                  <p:stCondLst>
                                    <p:cond delay="0"/>
                                  </p:stCondLst>
                                  <p:childTnLst>
                                    <p:set>
                                      <p:cBhvr>
                                        <p:cTn id="55" dur="1" fill="hold">
                                          <p:stCondLst>
                                            <p:cond delay="0"/>
                                          </p:stCondLst>
                                        </p:cTn>
                                        <p:tgtEl>
                                          <p:spTgt spid="34"/>
                                        </p:tgtEl>
                                        <p:attrNameLst>
                                          <p:attrName>style.visibility</p:attrName>
                                        </p:attrNameLst>
                                      </p:cBhvr>
                                      <p:to>
                                        <p:strVal val="visible"/>
                                      </p:to>
                                    </p:set>
                                    <p:anim calcmode="lin" valueType="num">
                                      <p:cBhvr>
                                        <p:cTn id="56" dur="500" fill="hold"/>
                                        <p:tgtEl>
                                          <p:spTgt spid="34"/>
                                        </p:tgtEl>
                                        <p:attrNameLst>
                                          <p:attrName>ppt_w</p:attrName>
                                        </p:attrNameLst>
                                      </p:cBhvr>
                                      <p:tavLst>
                                        <p:tav tm="0">
                                          <p:val>
                                            <p:fltVal val="0"/>
                                          </p:val>
                                        </p:tav>
                                        <p:tav tm="100000">
                                          <p:val>
                                            <p:strVal val="#ppt_w"/>
                                          </p:val>
                                        </p:tav>
                                      </p:tavLst>
                                    </p:anim>
                                    <p:anim calcmode="lin" valueType="num">
                                      <p:cBhvr>
                                        <p:cTn id="57" dur="500" fill="hold"/>
                                        <p:tgtEl>
                                          <p:spTgt spid="34"/>
                                        </p:tgtEl>
                                        <p:attrNameLst>
                                          <p:attrName>ppt_h</p:attrName>
                                        </p:attrNameLst>
                                      </p:cBhvr>
                                      <p:tavLst>
                                        <p:tav tm="0">
                                          <p:val>
                                            <p:fltVal val="0"/>
                                          </p:val>
                                        </p:tav>
                                        <p:tav tm="100000">
                                          <p:val>
                                            <p:strVal val="#ppt_h"/>
                                          </p:val>
                                        </p:tav>
                                      </p:tavLst>
                                    </p:anim>
                                    <p:animEffect transition="in" filter="fade">
                                      <p:cBhvr>
                                        <p:cTn id="58" dur="500"/>
                                        <p:tgtEl>
                                          <p:spTgt spid="34"/>
                                        </p:tgtEl>
                                      </p:cBhvr>
                                    </p:animEffect>
                                  </p:childTnLst>
                                </p:cTn>
                              </p:par>
                            </p:childTnLst>
                          </p:cTn>
                        </p:par>
                        <p:par>
                          <p:cTn id="59" fill="hold">
                            <p:stCondLst>
                              <p:cond delay="500"/>
                            </p:stCondLst>
                            <p:childTnLst>
                              <p:par>
                                <p:cTn id="60" presetID="22" presetClass="entr" presetSubtype="1" repeatCount="indefinite" fill="hold" grpId="0" nodeType="afterEffect">
                                  <p:stCondLst>
                                    <p:cond delay="0"/>
                                  </p:stCondLst>
                                  <p:endCondLst>
                                    <p:cond evt="onNext" delay="0">
                                      <p:tgtEl>
                                        <p:sldTgt/>
                                      </p:tgtEl>
                                    </p:cond>
                                  </p:endCondLst>
                                  <p:childTnLst>
                                    <p:set>
                                      <p:cBhvr>
                                        <p:cTn id="61" dur="1" fill="hold">
                                          <p:stCondLst>
                                            <p:cond delay="0"/>
                                          </p:stCondLst>
                                        </p:cTn>
                                        <p:tgtEl>
                                          <p:spTgt spid="33"/>
                                        </p:tgtEl>
                                        <p:attrNameLst>
                                          <p:attrName>style.visibility</p:attrName>
                                        </p:attrNameLst>
                                      </p:cBhvr>
                                      <p:to>
                                        <p:strVal val="visible"/>
                                      </p:to>
                                    </p:set>
                                    <p:animEffect transition="in" filter="wipe(up)">
                                      <p:cBhvr>
                                        <p:cTn id="62" dur="10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down)">
                                      <p:cBhvr>
                                        <p:cTn id="67" dur="290">
                                          <p:stCondLst>
                                            <p:cond delay="0"/>
                                          </p:stCondLst>
                                        </p:cTn>
                                        <p:tgtEl>
                                          <p:spTgt spid="29"/>
                                        </p:tgtEl>
                                      </p:cBhvr>
                                    </p:animEffect>
                                    <p:anim calcmode="lin" valueType="num">
                                      <p:cBhvr>
                                        <p:cTn id="68" dur="911"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69" dur="332"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70" dur="332" tmFilter="0, 0; 0.125,0.2665; 0.25,0.4; 0.375,0.465; 0.5,0.5;  0.625,0.535; 0.75,0.6; 0.875,0.7335; 1,1">
                                          <p:stCondLst>
                                            <p:cond delay="332"/>
                                          </p:stCondLst>
                                        </p:cTn>
                                        <p:tgtEl>
                                          <p:spTgt spid="29"/>
                                        </p:tgtEl>
                                        <p:attrNameLst>
                                          <p:attrName>ppt_y</p:attrName>
                                        </p:attrNameLst>
                                      </p:cBhvr>
                                      <p:tavLst>
                                        <p:tav tm="0" fmla="#ppt_y-sin(pi*$)/9">
                                          <p:val>
                                            <p:fltVal val="0"/>
                                          </p:val>
                                        </p:tav>
                                        <p:tav tm="100000">
                                          <p:val>
                                            <p:fltVal val="1"/>
                                          </p:val>
                                        </p:tav>
                                      </p:tavLst>
                                    </p:anim>
                                    <p:anim calcmode="lin" valueType="num">
                                      <p:cBhvr>
                                        <p:cTn id="71" dur="166" tmFilter="0, 0; 0.125,0.2665; 0.25,0.4; 0.375,0.465; 0.5,0.5;  0.625,0.535; 0.75,0.6; 0.875,0.7335; 1,1">
                                          <p:stCondLst>
                                            <p:cond delay="662"/>
                                          </p:stCondLst>
                                        </p:cTn>
                                        <p:tgtEl>
                                          <p:spTgt spid="29"/>
                                        </p:tgtEl>
                                        <p:attrNameLst>
                                          <p:attrName>ppt_y</p:attrName>
                                        </p:attrNameLst>
                                      </p:cBhvr>
                                      <p:tavLst>
                                        <p:tav tm="0" fmla="#ppt_y-sin(pi*$)/27">
                                          <p:val>
                                            <p:fltVal val="0"/>
                                          </p:val>
                                        </p:tav>
                                        <p:tav tm="100000">
                                          <p:val>
                                            <p:fltVal val="1"/>
                                          </p:val>
                                        </p:tav>
                                      </p:tavLst>
                                    </p:anim>
                                    <p:anim calcmode="lin" valueType="num">
                                      <p:cBhvr>
                                        <p:cTn id="72" dur="82" tmFilter="0, 0; 0.125,0.2665; 0.25,0.4; 0.375,0.465; 0.5,0.5;  0.625,0.535; 0.75,0.6; 0.875,0.7335; 1,1">
                                          <p:stCondLst>
                                            <p:cond delay="828"/>
                                          </p:stCondLst>
                                        </p:cTn>
                                        <p:tgtEl>
                                          <p:spTgt spid="29"/>
                                        </p:tgtEl>
                                        <p:attrNameLst>
                                          <p:attrName>ppt_y</p:attrName>
                                        </p:attrNameLst>
                                      </p:cBhvr>
                                      <p:tavLst>
                                        <p:tav tm="0" fmla="#ppt_y-sin(pi*$)/81">
                                          <p:val>
                                            <p:fltVal val="0"/>
                                          </p:val>
                                        </p:tav>
                                        <p:tav tm="100000">
                                          <p:val>
                                            <p:fltVal val="1"/>
                                          </p:val>
                                        </p:tav>
                                      </p:tavLst>
                                    </p:anim>
                                    <p:animScale>
                                      <p:cBhvr>
                                        <p:cTn id="73" dur="13">
                                          <p:stCondLst>
                                            <p:cond delay="325"/>
                                          </p:stCondLst>
                                        </p:cTn>
                                        <p:tgtEl>
                                          <p:spTgt spid="29"/>
                                        </p:tgtEl>
                                      </p:cBhvr>
                                      <p:to x="100000" y="60000"/>
                                    </p:animScale>
                                    <p:animScale>
                                      <p:cBhvr>
                                        <p:cTn id="74" dur="83" decel="50000">
                                          <p:stCondLst>
                                            <p:cond delay="338"/>
                                          </p:stCondLst>
                                        </p:cTn>
                                        <p:tgtEl>
                                          <p:spTgt spid="29"/>
                                        </p:tgtEl>
                                      </p:cBhvr>
                                      <p:to x="100000" y="100000"/>
                                    </p:animScale>
                                    <p:animScale>
                                      <p:cBhvr>
                                        <p:cTn id="75" dur="13">
                                          <p:stCondLst>
                                            <p:cond delay="656"/>
                                          </p:stCondLst>
                                        </p:cTn>
                                        <p:tgtEl>
                                          <p:spTgt spid="29"/>
                                        </p:tgtEl>
                                      </p:cBhvr>
                                      <p:to x="100000" y="80000"/>
                                    </p:animScale>
                                    <p:animScale>
                                      <p:cBhvr>
                                        <p:cTn id="76" dur="83" decel="50000">
                                          <p:stCondLst>
                                            <p:cond delay="669"/>
                                          </p:stCondLst>
                                        </p:cTn>
                                        <p:tgtEl>
                                          <p:spTgt spid="29"/>
                                        </p:tgtEl>
                                      </p:cBhvr>
                                      <p:to x="100000" y="100000"/>
                                    </p:animScale>
                                    <p:animScale>
                                      <p:cBhvr>
                                        <p:cTn id="77" dur="13">
                                          <p:stCondLst>
                                            <p:cond delay="821"/>
                                          </p:stCondLst>
                                        </p:cTn>
                                        <p:tgtEl>
                                          <p:spTgt spid="29"/>
                                        </p:tgtEl>
                                      </p:cBhvr>
                                      <p:to x="100000" y="90000"/>
                                    </p:animScale>
                                    <p:animScale>
                                      <p:cBhvr>
                                        <p:cTn id="78" dur="83" decel="50000">
                                          <p:stCondLst>
                                            <p:cond delay="834"/>
                                          </p:stCondLst>
                                        </p:cTn>
                                        <p:tgtEl>
                                          <p:spTgt spid="29"/>
                                        </p:tgtEl>
                                      </p:cBhvr>
                                      <p:to x="100000" y="100000"/>
                                    </p:animScale>
                                    <p:animScale>
                                      <p:cBhvr>
                                        <p:cTn id="79" dur="13">
                                          <p:stCondLst>
                                            <p:cond delay="904"/>
                                          </p:stCondLst>
                                        </p:cTn>
                                        <p:tgtEl>
                                          <p:spTgt spid="29"/>
                                        </p:tgtEl>
                                      </p:cBhvr>
                                      <p:to x="100000" y="95000"/>
                                    </p:animScale>
                                    <p:animScale>
                                      <p:cBhvr>
                                        <p:cTn id="80" dur="83" decel="50000">
                                          <p:stCondLst>
                                            <p:cond delay="917"/>
                                          </p:stCondLst>
                                        </p:cTn>
                                        <p:tgtEl>
                                          <p:spTgt spid="29"/>
                                        </p:tgtEl>
                                      </p:cBhvr>
                                      <p:to x="100000" y="100000"/>
                                    </p:animScale>
                                  </p:childTnLst>
                                </p:cTn>
                              </p:par>
                            </p:childTnLst>
                          </p:cTn>
                        </p:par>
                        <p:par>
                          <p:cTn id="81" fill="hold">
                            <p:stCondLst>
                              <p:cond delay="1000"/>
                            </p:stCondLst>
                            <p:childTnLst>
                              <p:par>
                                <p:cTn id="82" presetID="26" presetClass="entr" presetSubtype="0" fill="hold" grpId="0" nodeType="after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wipe(down)">
                                      <p:cBhvr>
                                        <p:cTn id="84" dur="290">
                                          <p:stCondLst>
                                            <p:cond delay="0"/>
                                          </p:stCondLst>
                                        </p:cTn>
                                        <p:tgtEl>
                                          <p:spTgt spid="30"/>
                                        </p:tgtEl>
                                      </p:cBhvr>
                                    </p:animEffect>
                                    <p:anim calcmode="lin" valueType="num">
                                      <p:cBhvr>
                                        <p:cTn id="85" dur="911"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86" dur="332"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87" dur="332" tmFilter="0, 0; 0.125,0.2665; 0.25,0.4; 0.375,0.465; 0.5,0.5;  0.625,0.535; 0.75,0.6; 0.875,0.7335; 1,1">
                                          <p:stCondLst>
                                            <p:cond delay="332"/>
                                          </p:stCondLst>
                                        </p:cTn>
                                        <p:tgtEl>
                                          <p:spTgt spid="30"/>
                                        </p:tgtEl>
                                        <p:attrNameLst>
                                          <p:attrName>ppt_y</p:attrName>
                                        </p:attrNameLst>
                                      </p:cBhvr>
                                      <p:tavLst>
                                        <p:tav tm="0" fmla="#ppt_y-sin(pi*$)/9">
                                          <p:val>
                                            <p:fltVal val="0"/>
                                          </p:val>
                                        </p:tav>
                                        <p:tav tm="100000">
                                          <p:val>
                                            <p:fltVal val="1"/>
                                          </p:val>
                                        </p:tav>
                                      </p:tavLst>
                                    </p:anim>
                                    <p:anim calcmode="lin" valueType="num">
                                      <p:cBhvr>
                                        <p:cTn id="88" dur="166" tmFilter="0, 0; 0.125,0.2665; 0.25,0.4; 0.375,0.465; 0.5,0.5;  0.625,0.535; 0.75,0.6; 0.875,0.7335; 1,1">
                                          <p:stCondLst>
                                            <p:cond delay="662"/>
                                          </p:stCondLst>
                                        </p:cTn>
                                        <p:tgtEl>
                                          <p:spTgt spid="30"/>
                                        </p:tgtEl>
                                        <p:attrNameLst>
                                          <p:attrName>ppt_y</p:attrName>
                                        </p:attrNameLst>
                                      </p:cBhvr>
                                      <p:tavLst>
                                        <p:tav tm="0" fmla="#ppt_y-sin(pi*$)/27">
                                          <p:val>
                                            <p:fltVal val="0"/>
                                          </p:val>
                                        </p:tav>
                                        <p:tav tm="100000">
                                          <p:val>
                                            <p:fltVal val="1"/>
                                          </p:val>
                                        </p:tav>
                                      </p:tavLst>
                                    </p:anim>
                                    <p:anim calcmode="lin" valueType="num">
                                      <p:cBhvr>
                                        <p:cTn id="89" dur="82" tmFilter="0, 0; 0.125,0.2665; 0.25,0.4; 0.375,0.465; 0.5,0.5;  0.625,0.535; 0.75,0.6; 0.875,0.7335; 1,1">
                                          <p:stCondLst>
                                            <p:cond delay="828"/>
                                          </p:stCondLst>
                                        </p:cTn>
                                        <p:tgtEl>
                                          <p:spTgt spid="30"/>
                                        </p:tgtEl>
                                        <p:attrNameLst>
                                          <p:attrName>ppt_y</p:attrName>
                                        </p:attrNameLst>
                                      </p:cBhvr>
                                      <p:tavLst>
                                        <p:tav tm="0" fmla="#ppt_y-sin(pi*$)/81">
                                          <p:val>
                                            <p:fltVal val="0"/>
                                          </p:val>
                                        </p:tav>
                                        <p:tav tm="100000">
                                          <p:val>
                                            <p:fltVal val="1"/>
                                          </p:val>
                                        </p:tav>
                                      </p:tavLst>
                                    </p:anim>
                                    <p:animScale>
                                      <p:cBhvr>
                                        <p:cTn id="90" dur="13">
                                          <p:stCondLst>
                                            <p:cond delay="325"/>
                                          </p:stCondLst>
                                        </p:cTn>
                                        <p:tgtEl>
                                          <p:spTgt spid="30"/>
                                        </p:tgtEl>
                                      </p:cBhvr>
                                      <p:to x="100000" y="60000"/>
                                    </p:animScale>
                                    <p:animScale>
                                      <p:cBhvr>
                                        <p:cTn id="91" dur="83" decel="50000">
                                          <p:stCondLst>
                                            <p:cond delay="338"/>
                                          </p:stCondLst>
                                        </p:cTn>
                                        <p:tgtEl>
                                          <p:spTgt spid="30"/>
                                        </p:tgtEl>
                                      </p:cBhvr>
                                      <p:to x="100000" y="100000"/>
                                    </p:animScale>
                                    <p:animScale>
                                      <p:cBhvr>
                                        <p:cTn id="92" dur="13">
                                          <p:stCondLst>
                                            <p:cond delay="656"/>
                                          </p:stCondLst>
                                        </p:cTn>
                                        <p:tgtEl>
                                          <p:spTgt spid="30"/>
                                        </p:tgtEl>
                                      </p:cBhvr>
                                      <p:to x="100000" y="80000"/>
                                    </p:animScale>
                                    <p:animScale>
                                      <p:cBhvr>
                                        <p:cTn id="93" dur="83" decel="50000">
                                          <p:stCondLst>
                                            <p:cond delay="669"/>
                                          </p:stCondLst>
                                        </p:cTn>
                                        <p:tgtEl>
                                          <p:spTgt spid="30"/>
                                        </p:tgtEl>
                                      </p:cBhvr>
                                      <p:to x="100000" y="100000"/>
                                    </p:animScale>
                                    <p:animScale>
                                      <p:cBhvr>
                                        <p:cTn id="94" dur="13">
                                          <p:stCondLst>
                                            <p:cond delay="821"/>
                                          </p:stCondLst>
                                        </p:cTn>
                                        <p:tgtEl>
                                          <p:spTgt spid="30"/>
                                        </p:tgtEl>
                                      </p:cBhvr>
                                      <p:to x="100000" y="90000"/>
                                    </p:animScale>
                                    <p:animScale>
                                      <p:cBhvr>
                                        <p:cTn id="95" dur="83" decel="50000">
                                          <p:stCondLst>
                                            <p:cond delay="834"/>
                                          </p:stCondLst>
                                        </p:cTn>
                                        <p:tgtEl>
                                          <p:spTgt spid="30"/>
                                        </p:tgtEl>
                                      </p:cBhvr>
                                      <p:to x="100000" y="100000"/>
                                    </p:animScale>
                                    <p:animScale>
                                      <p:cBhvr>
                                        <p:cTn id="96" dur="13">
                                          <p:stCondLst>
                                            <p:cond delay="904"/>
                                          </p:stCondLst>
                                        </p:cTn>
                                        <p:tgtEl>
                                          <p:spTgt spid="30"/>
                                        </p:tgtEl>
                                      </p:cBhvr>
                                      <p:to x="100000" y="95000"/>
                                    </p:animScale>
                                    <p:animScale>
                                      <p:cBhvr>
                                        <p:cTn id="97" dur="83" decel="50000">
                                          <p:stCondLst>
                                            <p:cond delay="917"/>
                                          </p:stCondLst>
                                        </p:cTn>
                                        <p:tgtEl>
                                          <p:spTgt spid="30"/>
                                        </p:tgtEl>
                                      </p:cBhvr>
                                      <p:to x="100000" y="100000"/>
                                    </p:animScale>
                                  </p:childTnLst>
                                </p:cTn>
                              </p:par>
                            </p:childTnLst>
                          </p:cTn>
                        </p:par>
                        <p:par>
                          <p:cTn id="98" fill="hold">
                            <p:stCondLst>
                              <p:cond delay="2000"/>
                            </p:stCondLst>
                            <p:childTnLst>
                              <p:par>
                                <p:cTn id="99" presetID="26" presetClass="entr" presetSubtype="0" fill="hold" grpId="0" nodeType="afterEffect">
                                  <p:stCondLst>
                                    <p:cond delay="0"/>
                                  </p:stCondLst>
                                  <p:childTnLst>
                                    <p:set>
                                      <p:cBhvr>
                                        <p:cTn id="100" dur="1" fill="hold">
                                          <p:stCondLst>
                                            <p:cond delay="0"/>
                                          </p:stCondLst>
                                        </p:cTn>
                                        <p:tgtEl>
                                          <p:spTgt spid="31"/>
                                        </p:tgtEl>
                                        <p:attrNameLst>
                                          <p:attrName>style.visibility</p:attrName>
                                        </p:attrNameLst>
                                      </p:cBhvr>
                                      <p:to>
                                        <p:strVal val="visible"/>
                                      </p:to>
                                    </p:set>
                                    <p:animEffect transition="in" filter="wipe(down)">
                                      <p:cBhvr>
                                        <p:cTn id="101" dur="290">
                                          <p:stCondLst>
                                            <p:cond delay="0"/>
                                          </p:stCondLst>
                                        </p:cTn>
                                        <p:tgtEl>
                                          <p:spTgt spid="31"/>
                                        </p:tgtEl>
                                      </p:cBhvr>
                                    </p:animEffect>
                                    <p:anim calcmode="lin" valueType="num">
                                      <p:cBhvr>
                                        <p:cTn id="102" dur="911"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03" dur="332"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04" dur="332" tmFilter="0, 0; 0.125,0.2665; 0.25,0.4; 0.375,0.465; 0.5,0.5;  0.625,0.535; 0.75,0.6; 0.875,0.7335; 1,1">
                                          <p:stCondLst>
                                            <p:cond delay="332"/>
                                          </p:stCondLst>
                                        </p:cTn>
                                        <p:tgtEl>
                                          <p:spTgt spid="31"/>
                                        </p:tgtEl>
                                        <p:attrNameLst>
                                          <p:attrName>ppt_y</p:attrName>
                                        </p:attrNameLst>
                                      </p:cBhvr>
                                      <p:tavLst>
                                        <p:tav tm="0" fmla="#ppt_y-sin(pi*$)/9">
                                          <p:val>
                                            <p:fltVal val="0"/>
                                          </p:val>
                                        </p:tav>
                                        <p:tav tm="100000">
                                          <p:val>
                                            <p:fltVal val="1"/>
                                          </p:val>
                                        </p:tav>
                                      </p:tavLst>
                                    </p:anim>
                                    <p:anim calcmode="lin" valueType="num">
                                      <p:cBhvr>
                                        <p:cTn id="105" dur="166" tmFilter="0, 0; 0.125,0.2665; 0.25,0.4; 0.375,0.465; 0.5,0.5;  0.625,0.535; 0.75,0.6; 0.875,0.7335; 1,1">
                                          <p:stCondLst>
                                            <p:cond delay="662"/>
                                          </p:stCondLst>
                                        </p:cTn>
                                        <p:tgtEl>
                                          <p:spTgt spid="31"/>
                                        </p:tgtEl>
                                        <p:attrNameLst>
                                          <p:attrName>ppt_y</p:attrName>
                                        </p:attrNameLst>
                                      </p:cBhvr>
                                      <p:tavLst>
                                        <p:tav tm="0" fmla="#ppt_y-sin(pi*$)/27">
                                          <p:val>
                                            <p:fltVal val="0"/>
                                          </p:val>
                                        </p:tav>
                                        <p:tav tm="100000">
                                          <p:val>
                                            <p:fltVal val="1"/>
                                          </p:val>
                                        </p:tav>
                                      </p:tavLst>
                                    </p:anim>
                                    <p:anim calcmode="lin" valueType="num">
                                      <p:cBhvr>
                                        <p:cTn id="106" dur="82" tmFilter="0, 0; 0.125,0.2665; 0.25,0.4; 0.375,0.465; 0.5,0.5;  0.625,0.535; 0.75,0.6; 0.875,0.7335; 1,1">
                                          <p:stCondLst>
                                            <p:cond delay="828"/>
                                          </p:stCondLst>
                                        </p:cTn>
                                        <p:tgtEl>
                                          <p:spTgt spid="31"/>
                                        </p:tgtEl>
                                        <p:attrNameLst>
                                          <p:attrName>ppt_y</p:attrName>
                                        </p:attrNameLst>
                                      </p:cBhvr>
                                      <p:tavLst>
                                        <p:tav tm="0" fmla="#ppt_y-sin(pi*$)/81">
                                          <p:val>
                                            <p:fltVal val="0"/>
                                          </p:val>
                                        </p:tav>
                                        <p:tav tm="100000">
                                          <p:val>
                                            <p:fltVal val="1"/>
                                          </p:val>
                                        </p:tav>
                                      </p:tavLst>
                                    </p:anim>
                                    <p:animScale>
                                      <p:cBhvr>
                                        <p:cTn id="107" dur="13">
                                          <p:stCondLst>
                                            <p:cond delay="325"/>
                                          </p:stCondLst>
                                        </p:cTn>
                                        <p:tgtEl>
                                          <p:spTgt spid="31"/>
                                        </p:tgtEl>
                                      </p:cBhvr>
                                      <p:to x="100000" y="60000"/>
                                    </p:animScale>
                                    <p:animScale>
                                      <p:cBhvr>
                                        <p:cTn id="108" dur="83" decel="50000">
                                          <p:stCondLst>
                                            <p:cond delay="338"/>
                                          </p:stCondLst>
                                        </p:cTn>
                                        <p:tgtEl>
                                          <p:spTgt spid="31"/>
                                        </p:tgtEl>
                                      </p:cBhvr>
                                      <p:to x="100000" y="100000"/>
                                    </p:animScale>
                                    <p:animScale>
                                      <p:cBhvr>
                                        <p:cTn id="109" dur="13">
                                          <p:stCondLst>
                                            <p:cond delay="656"/>
                                          </p:stCondLst>
                                        </p:cTn>
                                        <p:tgtEl>
                                          <p:spTgt spid="31"/>
                                        </p:tgtEl>
                                      </p:cBhvr>
                                      <p:to x="100000" y="80000"/>
                                    </p:animScale>
                                    <p:animScale>
                                      <p:cBhvr>
                                        <p:cTn id="110" dur="83" decel="50000">
                                          <p:stCondLst>
                                            <p:cond delay="669"/>
                                          </p:stCondLst>
                                        </p:cTn>
                                        <p:tgtEl>
                                          <p:spTgt spid="31"/>
                                        </p:tgtEl>
                                      </p:cBhvr>
                                      <p:to x="100000" y="100000"/>
                                    </p:animScale>
                                    <p:animScale>
                                      <p:cBhvr>
                                        <p:cTn id="111" dur="13">
                                          <p:stCondLst>
                                            <p:cond delay="821"/>
                                          </p:stCondLst>
                                        </p:cTn>
                                        <p:tgtEl>
                                          <p:spTgt spid="31"/>
                                        </p:tgtEl>
                                      </p:cBhvr>
                                      <p:to x="100000" y="90000"/>
                                    </p:animScale>
                                    <p:animScale>
                                      <p:cBhvr>
                                        <p:cTn id="112" dur="83" decel="50000">
                                          <p:stCondLst>
                                            <p:cond delay="834"/>
                                          </p:stCondLst>
                                        </p:cTn>
                                        <p:tgtEl>
                                          <p:spTgt spid="31"/>
                                        </p:tgtEl>
                                      </p:cBhvr>
                                      <p:to x="100000" y="100000"/>
                                    </p:animScale>
                                    <p:animScale>
                                      <p:cBhvr>
                                        <p:cTn id="113" dur="13">
                                          <p:stCondLst>
                                            <p:cond delay="904"/>
                                          </p:stCondLst>
                                        </p:cTn>
                                        <p:tgtEl>
                                          <p:spTgt spid="31"/>
                                        </p:tgtEl>
                                      </p:cBhvr>
                                      <p:to x="100000" y="95000"/>
                                    </p:animScale>
                                    <p:animScale>
                                      <p:cBhvr>
                                        <p:cTn id="114" dur="83" decel="50000">
                                          <p:stCondLst>
                                            <p:cond delay="917"/>
                                          </p:stCondLst>
                                        </p:cTn>
                                        <p:tgtEl>
                                          <p:spTgt spid="31"/>
                                        </p:tgtEl>
                                      </p:cBhvr>
                                      <p:to x="100000" y="100000"/>
                                    </p:animScale>
                                  </p:childTnLst>
                                </p:cTn>
                              </p:par>
                            </p:childTnLst>
                          </p:cTn>
                        </p:par>
                      </p:childTnLst>
                    </p:cTn>
                  </p:par>
                  <p:par>
                    <p:cTn id="115" fill="hold">
                      <p:stCondLst>
                        <p:cond delay="indefinite"/>
                      </p:stCondLst>
                      <p:childTnLst>
                        <p:par>
                          <p:cTn id="116" fill="hold">
                            <p:stCondLst>
                              <p:cond delay="0"/>
                            </p:stCondLst>
                            <p:childTnLst>
                              <p:par>
                                <p:cTn id="117" presetID="26" presetClass="entr" presetSubtype="0" fill="hold" grpId="0" nodeType="clickEffect">
                                  <p:stCondLst>
                                    <p:cond delay="0"/>
                                  </p:stCondLst>
                                  <p:childTnLst>
                                    <p:set>
                                      <p:cBhvr>
                                        <p:cTn id="118" dur="1" fill="hold">
                                          <p:stCondLst>
                                            <p:cond delay="0"/>
                                          </p:stCondLst>
                                        </p:cTn>
                                        <p:tgtEl>
                                          <p:spTgt spid="36"/>
                                        </p:tgtEl>
                                        <p:attrNameLst>
                                          <p:attrName>style.visibility</p:attrName>
                                        </p:attrNameLst>
                                      </p:cBhvr>
                                      <p:to>
                                        <p:strVal val="visible"/>
                                      </p:to>
                                    </p:set>
                                    <p:animEffect transition="in" filter="wipe(down)">
                                      <p:cBhvr>
                                        <p:cTn id="119" dur="580">
                                          <p:stCondLst>
                                            <p:cond delay="0"/>
                                          </p:stCondLst>
                                        </p:cTn>
                                        <p:tgtEl>
                                          <p:spTgt spid="36"/>
                                        </p:tgtEl>
                                      </p:cBhvr>
                                    </p:animEffect>
                                    <p:anim calcmode="lin" valueType="num">
                                      <p:cBhvr>
                                        <p:cTn id="120"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25" dur="26">
                                          <p:stCondLst>
                                            <p:cond delay="650"/>
                                          </p:stCondLst>
                                        </p:cTn>
                                        <p:tgtEl>
                                          <p:spTgt spid="36"/>
                                        </p:tgtEl>
                                      </p:cBhvr>
                                      <p:to x="100000" y="60000"/>
                                    </p:animScale>
                                    <p:animScale>
                                      <p:cBhvr>
                                        <p:cTn id="126" dur="166" decel="50000">
                                          <p:stCondLst>
                                            <p:cond delay="676"/>
                                          </p:stCondLst>
                                        </p:cTn>
                                        <p:tgtEl>
                                          <p:spTgt spid="36"/>
                                        </p:tgtEl>
                                      </p:cBhvr>
                                      <p:to x="100000" y="100000"/>
                                    </p:animScale>
                                    <p:animScale>
                                      <p:cBhvr>
                                        <p:cTn id="127" dur="26">
                                          <p:stCondLst>
                                            <p:cond delay="1312"/>
                                          </p:stCondLst>
                                        </p:cTn>
                                        <p:tgtEl>
                                          <p:spTgt spid="36"/>
                                        </p:tgtEl>
                                      </p:cBhvr>
                                      <p:to x="100000" y="80000"/>
                                    </p:animScale>
                                    <p:animScale>
                                      <p:cBhvr>
                                        <p:cTn id="128" dur="166" decel="50000">
                                          <p:stCondLst>
                                            <p:cond delay="1338"/>
                                          </p:stCondLst>
                                        </p:cTn>
                                        <p:tgtEl>
                                          <p:spTgt spid="36"/>
                                        </p:tgtEl>
                                      </p:cBhvr>
                                      <p:to x="100000" y="100000"/>
                                    </p:animScale>
                                    <p:animScale>
                                      <p:cBhvr>
                                        <p:cTn id="129" dur="26">
                                          <p:stCondLst>
                                            <p:cond delay="1642"/>
                                          </p:stCondLst>
                                        </p:cTn>
                                        <p:tgtEl>
                                          <p:spTgt spid="36"/>
                                        </p:tgtEl>
                                      </p:cBhvr>
                                      <p:to x="100000" y="90000"/>
                                    </p:animScale>
                                    <p:animScale>
                                      <p:cBhvr>
                                        <p:cTn id="130" dur="166" decel="50000">
                                          <p:stCondLst>
                                            <p:cond delay="1668"/>
                                          </p:stCondLst>
                                        </p:cTn>
                                        <p:tgtEl>
                                          <p:spTgt spid="36"/>
                                        </p:tgtEl>
                                      </p:cBhvr>
                                      <p:to x="100000" y="100000"/>
                                    </p:animScale>
                                    <p:animScale>
                                      <p:cBhvr>
                                        <p:cTn id="131" dur="26">
                                          <p:stCondLst>
                                            <p:cond delay="1808"/>
                                          </p:stCondLst>
                                        </p:cTn>
                                        <p:tgtEl>
                                          <p:spTgt spid="36"/>
                                        </p:tgtEl>
                                      </p:cBhvr>
                                      <p:to x="100000" y="95000"/>
                                    </p:animScale>
                                    <p:animScale>
                                      <p:cBhvr>
                                        <p:cTn id="132" dur="166" decel="50000">
                                          <p:stCondLst>
                                            <p:cond delay="1834"/>
                                          </p:stCondLst>
                                        </p:cTn>
                                        <p:tgtEl>
                                          <p:spTgt spid="36"/>
                                        </p:tgtEl>
                                      </p:cBhvr>
                                      <p:to x="100000" y="100000"/>
                                    </p:animScale>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500"/>
                                        <p:tgtEl>
                                          <p:spTgt spid="36"/>
                                        </p:tgtEl>
                                      </p:cBhvr>
                                    </p:animEffect>
                                    <p:set>
                                      <p:cBhvr>
                                        <p:cTn id="137" dur="1" fill="hold">
                                          <p:stCondLst>
                                            <p:cond delay="499"/>
                                          </p:stCondLst>
                                        </p:cTn>
                                        <p:tgtEl>
                                          <p:spTgt spid="36"/>
                                        </p:tgtEl>
                                        <p:attrNameLst>
                                          <p:attrName>style.visibility</p:attrName>
                                        </p:attrNameLst>
                                      </p:cBhvr>
                                      <p:to>
                                        <p:strVal val="hidden"/>
                                      </p:to>
                                    </p:set>
                                  </p:childTnLst>
                                </p:cTn>
                              </p:par>
                              <p:par>
                                <p:cTn id="138" presetID="26" presetClass="entr" presetSubtype="0" fill="hold" grpId="0" nodeType="withEffect">
                                  <p:stCondLst>
                                    <p:cond delay="0"/>
                                  </p:stCondLst>
                                  <p:childTnLst>
                                    <p:set>
                                      <p:cBhvr>
                                        <p:cTn id="139" dur="1" fill="hold">
                                          <p:stCondLst>
                                            <p:cond delay="0"/>
                                          </p:stCondLst>
                                        </p:cTn>
                                        <p:tgtEl>
                                          <p:spTgt spid="39"/>
                                        </p:tgtEl>
                                        <p:attrNameLst>
                                          <p:attrName>style.visibility</p:attrName>
                                        </p:attrNameLst>
                                      </p:cBhvr>
                                      <p:to>
                                        <p:strVal val="visible"/>
                                      </p:to>
                                    </p:set>
                                    <p:animEffect transition="in" filter="wipe(down)">
                                      <p:cBhvr>
                                        <p:cTn id="140" dur="580">
                                          <p:stCondLst>
                                            <p:cond delay="0"/>
                                          </p:stCondLst>
                                        </p:cTn>
                                        <p:tgtEl>
                                          <p:spTgt spid="39"/>
                                        </p:tgtEl>
                                      </p:cBhvr>
                                    </p:animEffect>
                                    <p:anim calcmode="lin" valueType="num">
                                      <p:cBhvr>
                                        <p:cTn id="141"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42"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43"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44"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45"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46" dur="26">
                                          <p:stCondLst>
                                            <p:cond delay="650"/>
                                          </p:stCondLst>
                                        </p:cTn>
                                        <p:tgtEl>
                                          <p:spTgt spid="39"/>
                                        </p:tgtEl>
                                      </p:cBhvr>
                                      <p:to x="100000" y="60000"/>
                                    </p:animScale>
                                    <p:animScale>
                                      <p:cBhvr>
                                        <p:cTn id="147" dur="166" decel="50000">
                                          <p:stCondLst>
                                            <p:cond delay="676"/>
                                          </p:stCondLst>
                                        </p:cTn>
                                        <p:tgtEl>
                                          <p:spTgt spid="39"/>
                                        </p:tgtEl>
                                      </p:cBhvr>
                                      <p:to x="100000" y="100000"/>
                                    </p:animScale>
                                    <p:animScale>
                                      <p:cBhvr>
                                        <p:cTn id="148" dur="26">
                                          <p:stCondLst>
                                            <p:cond delay="1312"/>
                                          </p:stCondLst>
                                        </p:cTn>
                                        <p:tgtEl>
                                          <p:spTgt spid="39"/>
                                        </p:tgtEl>
                                      </p:cBhvr>
                                      <p:to x="100000" y="80000"/>
                                    </p:animScale>
                                    <p:animScale>
                                      <p:cBhvr>
                                        <p:cTn id="149" dur="166" decel="50000">
                                          <p:stCondLst>
                                            <p:cond delay="1338"/>
                                          </p:stCondLst>
                                        </p:cTn>
                                        <p:tgtEl>
                                          <p:spTgt spid="39"/>
                                        </p:tgtEl>
                                      </p:cBhvr>
                                      <p:to x="100000" y="100000"/>
                                    </p:animScale>
                                    <p:animScale>
                                      <p:cBhvr>
                                        <p:cTn id="150" dur="26">
                                          <p:stCondLst>
                                            <p:cond delay="1642"/>
                                          </p:stCondLst>
                                        </p:cTn>
                                        <p:tgtEl>
                                          <p:spTgt spid="39"/>
                                        </p:tgtEl>
                                      </p:cBhvr>
                                      <p:to x="100000" y="90000"/>
                                    </p:animScale>
                                    <p:animScale>
                                      <p:cBhvr>
                                        <p:cTn id="151" dur="166" decel="50000">
                                          <p:stCondLst>
                                            <p:cond delay="1668"/>
                                          </p:stCondLst>
                                        </p:cTn>
                                        <p:tgtEl>
                                          <p:spTgt spid="39"/>
                                        </p:tgtEl>
                                      </p:cBhvr>
                                      <p:to x="100000" y="100000"/>
                                    </p:animScale>
                                    <p:animScale>
                                      <p:cBhvr>
                                        <p:cTn id="152" dur="26">
                                          <p:stCondLst>
                                            <p:cond delay="1808"/>
                                          </p:stCondLst>
                                        </p:cTn>
                                        <p:tgtEl>
                                          <p:spTgt spid="39"/>
                                        </p:tgtEl>
                                      </p:cBhvr>
                                      <p:to x="100000" y="95000"/>
                                    </p:animScale>
                                    <p:animScale>
                                      <p:cBhvr>
                                        <p:cTn id="153" dur="166" decel="50000">
                                          <p:stCondLst>
                                            <p:cond delay="1834"/>
                                          </p:stCondLst>
                                        </p:cTn>
                                        <p:tgtEl>
                                          <p:spTgt spid="39"/>
                                        </p:tgtEl>
                                      </p:cBhvr>
                                      <p:to x="100000" y="100000"/>
                                    </p:animScale>
                                  </p:childTnLst>
                                </p:cTn>
                              </p:par>
                            </p:childTnLst>
                          </p:cTn>
                        </p:par>
                      </p:childTnLst>
                    </p:cTn>
                  </p:par>
                  <p:par>
                    <p:cTn id="154" fill="hold">
                      <p:stCondLst>
                        <p:cond delay="indefinite"/>
                      </p:stCondLst>
                      <p:childTnLst>
                        <p:par>
                          <p:cTn id="155" fill="hold">
                            <p:stCondLst>
                              <p:cond delay="0"/>
                            </p:stCondLst>
                            <p:childTnLst>
                              <p:par>
                                <p:cTn id="156" presetID="10" presetClass="exit" presetSubtype="0" fill="hold" grpId="1" nodeType="clickEffect">
                                  <p:stCondLst>
                                    <p:cond delay="0"/>
                                  </p:stCondLst>
                                  <p:childTnLst>
                                    <p:animEffect transition="out" filter="fade">
                                      <p:cBhvr>
                                        <p:cTn id="157" dur="500"/>
                                        <p:tgtEl>
                                          <p:spTgt spid="39"/>
                                        </p:tgtEl>
                                      </p:cBhvr>
                                    </p:animEffect>
                                    <p:set>
                                      <p:cBhvr>
                                        <p:cTn id="158" dur="1" fill="hold">
                                          <p:stCondLst>
                                            <p:cond delay="499"/>
                                          </p:stCondLst>
                                        </p:cTn>
                                        <p:tgtEl>
                                          <p:spTgt spid="39"/>
                                        </p:tgtEl>
                                        <p:attrNameLst>
                                          <p:attrName>style.visibility</p:attrName>
                                        </p:attrNameLst>
                                      </p:cBhvr>
                                      <p:to>
                                        <p:strVal val="hidden"/>
                                      </p:to>
                                    </p:set>
                                  </p:childTnLst>
                                </p:cTn>
                              </p:par>
                              <p:par>
                                <p:cTn id="159" presetID="26" presetClass="entr" presetSubtype="0" fill="hold" grpId="0" nodeType="withEffect">
                                  <p:stCondLst>
                                    <p:cond delay="0"/>
                                  </p:stCondLst>
                                  <p:childTnLst>
                                    <p:set>
                                      <p:cBhvr>
                                        <p:cTn id="160" dur="1" fill="hold">
                                          <p:stCondLst>
                                            <p:cond delay="0"/>
                                          </p:stCondLst>
                                        </p:cTn>
                                        <p:tgtEl>
                                          <p:spTgt spid="40"/>
                                        </p:tgtEl>
                                        <p:attrNameLst>
                                          <p:attrName>style.visibility</p:attrName>
                                        </p:attrNameLst>
                                      </p:cBhvr>
                                      <p:to>
                                        <p:strVal val="visible"/>
                                      </p:to>
                                    </p:set>
                                    <p:animEffect transition="in" filter="wipe(down)">
                                      <p:cBhvr>
                                        <p:cTn id="161" dur="580">
                                          <p:stCondLst>
                                            <p:cond delay="0"/>
                                          </p:stCondLst>
                                        </p:cTn>
                                        <p:tgtEl>
                                          <p:spTgt spid="40"/>
                                        </p:tgtEl>
                                      </p:cBhvr>
                                    </p:animEffect>
                                    <p:anim calcmode="lin" valueType="num">
                                      <p:cBhvr>
                                        <p:cTn id="162"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63"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64"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65"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6"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7" dur="26">
                                          <p:stCondLst>
                                            <p:cond delay="650"/>
                                          </p:stCondLst>
                                        </p:cTn>
                                        <p:tgtEl>
                                          <p:spTgt spid="40"/>
                                        </p:tgtEl>
                                      </p:cBhvr>
                                      <p:to x="100000" y="60000"/>
                                    </p:animScale>
                                    <p:animScale>
                                      <p:cBhvr>
                                        <p:cTn id="168" dur="166" decel="50000">
                                          <p:stCondLst>
                                            <p:cond delay="676"/>
                                          </p:stCondLst>
                                        </p:cTn>
                                        <p:tgtEl>
                                          <p:spTgt spid="40"/>
                                        </p:tgtEl>
                                      </p:cBhvr>
                                      <p:to x="100000" y="100000"/>
                                    </p:animScale>
                                    <p:animScale>
                                      <p:cBhvr>
                                        <p:cTn id="169" dur="26">
                                          <p:stCondLst>
                                            <p:cond delay="1312"/>
                                          </p:stCondLst>
                                        </p:cTn>
                                        <p:tgtEl>
                                          <p:spTgt spid="40"/>
                                        </p:tgtEl>
                                      </p:cBhvr>
                                      <p:to x="100000" y="80000"/>
                                    </p:animScale>
                                    <p:animScale>
                                      <p:cBhvr>
                                        <p:cTn id="170" dur="166" decel="50000">
                                          <p:stCondLst>
                                            <p:cond delay="1338"/>
                                          </p:stCondLst>
                                        </p:cTn>
                                        <p:tgtEl>
                                          <p:spTgt spid="40"/>
                                        </p:tgtEl>
                                      </p:cBhvr>
                                      <p:to x="100000" y="100000"/>
                                    </p:animScale>
                                    <p:animScale>
                                      <p:cBhvr>
                                        <p:cTn id="171" dur="26">
                                          <p:stCondLst>
                                            <p:cond delay="1642"/>
                                          </p:stCondLst>
                                        </p:cTn>
                                        <p:tgtEl>
                                          <p:spTgt spid="40"/>
                                        </p:tgtEl>
                                      </p:cBhvr>
                                      <p:to x="100000" y="90000"/>
                                    </p:animScale>
                                    <p:animScale>
                                      <p:cBhvr>
                                        <p:cTn id="172" dur="166" decel="50000">
                                          <p:stCondLst>
                                            <p:cond delay="1668"/>
                                          </p:stCondLst>
                                        </p:cTn>
                                        <p:tgtEl>
                                          <p:spTgt spid="40"/>
                                        </p:tgtEl>
                                      </p:cBhvr>
                                      <p:to x="100000" y="100000"/>
                                    </p:animScale>
                                    <p:animScale>
                                      <p:cBhvr>
                                        <p:cTn id="173" dur="26">
                                          <p:stCondLst>
                                            <p:cond delay="1808"/>
                                          </p:stCondLst>
                                        </p:cTn>
                                        <p:tgtEl>
                                          <p:spTgt spid="40"/>
                                        </p:tgtEl>
                                      </p:cBhvr>
                                      <p:to x="100000" y="95000"/>
                                    </p:animScale>
                                    <p:animScale>
                                      <p:cBhvr>
                                        <p:cTn id="174" dur="166" decel="50000">
                                          <p:stCondLst>
                                            <p:cond delay="1834"/>
                                          </p:stCondLst>
                                        </p:cTn>
                                        <p:tgtEl>
                                          <p:spTgt spid="40"/>
                                        </p:tgtEl>
                                      </p:cBhvr>
                                      <p:to x="100000" y="100000"/>
                                    </p:animScale>
                                  </p:childTnLst>
                                </p:cTn>
                              </p:par>
                            </p:childTnLst>
                          </p:cTn>
                        </p:par>
                      </p:childTnLst>
                    </p:cTn>
                  </p:par>
                  <p:par>
                    <p:cTn id="175" fill="hold">
                      <p:stCondLst>
                        <p:cond delay="indefinite"/>
                      </p:stCondLst>
                      <p:childTnLst>
                        <p:par>
                          <p:cTn id="176" fill="hold">
                            <p:stCondLst>
                              <p:cond delay="0"/>
                            </p:stCondLst>
                            <p:childTnLst>
                              <p:par>
                                <p:cTn id="177" presetID="10" presetClass="exit" presetSubtype="0" fill="hold" grpId="1" nodeType="clickEffect">
                                  <p:stCondLst>
                                    <p:cond delay="0"/>
                                  </p:stCondLst>
                                  <p:childTnLst>
                                    <p:animEffect transition="out" filter="fade">
                                      <p:cBhvr>
                                        <p:cTn id="178" dur="500"/>
                                        <p:tgtEl>
                                          <p:spTgt spid="40"/>
                                        </p:tgtEl>
                                      </p:cBhvr>
                                    </p:animEffect>
                                    <p:set>
                                      <p:cBhvr>
                                        <p:cTn id="179" dur="1" fill="hold">
                                          <p:stCondLst>
                                            <p:cond delay="499"/>
                                          </p:stCondLst>
                                        </p:cTn>
                                        <p:tgtEl>
                                          <p:spTgt spid="40"/>
                                        </p:tgtEl>
                                        <p:attrNameLst>
                                          <p:attrName>style.visibility</p:attrName>
                                        </p:attrNameLst>
                                      </p:cBhvr>
                                      <p:to>
                                        <p:strVal val="hidden"/>
                                      </p:to>
                                    </p:set>
                                  </p:childTnLst>
                                </p:cTn>
                              </p:par>
                              <p:par>
                                <p:cTn id="180" presetID="53" presetClass="exit" presetSubtype="0" fill="hold" grpId="1" nodeType="withEffect">
                                  <p:stCondLst>
                                    <p:cond delay="0"/>
                                  </p:stCondLst>
                                  <p:childTnLst>
                                    <p:anim calcmode="lin" valueType="num">
                                      <p:cBhvr>
                                        <p:cTn id="181" dur="500"/>
                                        <p:tgtEl>
                                          <p:spTgt spid="29"/>
                                        </p:tgtEl>
                                        <p:attrNameLst>
                                          <p:attrName>ppt_w</p:attrName>
                                        </p:attrNameLst>
                                      </p:cBhvr>
                                      <p:tavLst>
                                        <p:tav tm="0">
                                          <p:val>
                                            <p:strVal val="ppt_w"/>
                                          </p:val>
                                        </p:tav>
                                        <p:tav tm="100000">
                                          <p:val>
                                            <p:fltVal val="0"/>
                                          </p:val>
                                        </p:tav>
                                      </p:tavLst>
                                    </p:anim>
                                    <p:anim calcmode="lin" valueType="num">
                                      <p:cBhvr>
                                        <p:cTn id="182" dur="500"/>
                                        <p:tgtEl>
                                          <p:spTgt spid="29"/>
                                        </p:tgtEl>
                                        <p:attrNameLst>
                                          <p:attrName>ppt_h</p:attrName>
                                        </p:attrNameLst>
                                      </p:cBhvr>
                                      <p:tavLst>
                                        <p:tav tm="0">
                                          <p:val>
                                            <p:strVal val="ppt_h"/>
                                          </p:val>
                                        </p:tav>
                                        <p:tav tm="100000">
                                          <p:val>
                                            <p:fltVal val="0"/>
                                          </p:val>
                                        </p:tav>
                                      </p:tavLst>
                                    </p:anim>
                                    <p:animEffect transition="out" filter="fade">
                                      <p:cBhvr>
                                        <p:cTn id="183" dur="500"/>
                                        <p:tgtEl>
                                          <p:spTgt spid="29"/>
                                        </p:tgtEl>
                                      </p:cBhvr>
                                    </p:animEffect>
                                    <p:set>
                                      <p:cBhvr>
                                        <p:cTn id="184" dur="1" fill="hold">
                                          <p:stCondLst>
                                            <p:cond delay="499"/>
                                          </p:stCondLst>
                                        </p:cTn>
                                        <p:tgtEl>
                                          <p:spTgt spid="29"/>
                                        </p:tgtEl>
                                        <p:attrNameLst>
                                          <p:attrName>style.visibility</p:attrName>
                                        </p:attrNameLst>
                                      </p:cBhvr>
                                      <p:to>
                                        <p:strVal val="hidden"/>
                                      </p:to>
                                    </p:set>
                                  </p:childTnLst>
                                </p:cTn>
                              </p:par>
                              <p:par>
                                <p:cTn id="185" presetID="53" presetClass="exit" presetSubtype="0" fill="hold" grpId="1" nodeType="withEffect">
                                  <p:stCondLst>
                                    <p:cond delay="0"/>
                                  </p:stCondLst>
                                  <p:childTnLst>
                                    <p:anim calcmode="lin" valueType="num">
                                      <p:cBhvr>
                                        <p:cTn id="186" dur="500"/>
                                        <p:tgtEl>
                                          <p:spTgt spid="30"/>
                                        </p:tgtEl>
                                        <p:attrNameLst>
                                          <p:attrName>ppt_w</p:attrName>
                                        </p:attrNameLst>
                                      </p:cBhvr>
                                      <p:tavLst>
                                        <p:tav tm="0">
                                          <p:val>
                                            <p:strVal val="ppt_w"/>
                                          </p:val>
                                        </p:tav>
                                        <p:tav tm="100000">
                                          <p:val>
                                            <p:fltVal val="0"/>
                                          </p:val>
                                        </p:tav>
                                      </p:tavLst>
                                    </p:anim>
                                    <p:anim calcmode="lin" valueType="num">
                                      <p:cBhvr>
                                        <p:cTn id="187" dur="500"/>
                                        <p:tgtEl>
                                          <p:spTgt spid="30"/>
                                        </p:tgtEl>
                                        <p:attrNameLst>
                                          <p:attrName>ppt_h</p:attrName>
                                        </p:attrNameLst>
                                      </p:cBhvr>
                                      <p:tavLst>
                                        <p:tav tm="0">
                                          <p:val>
                                            <p:strVal val="ppt_h"/>
                                          </p:val>
                                        </p:tav>
                                        <p:tav tm="100000">
                                          <p:val>
                                            <p:fltVal val="0"/>
                                          </p:val>
                                        </p:tav>
                                      </p:tavLst>
                                    </p:anim>
                                    <p:animEffect transition="out" filter="fade">
                                      <p:cBhvr>
                                        <p:cTn id="188" dur="500"/>
                                        <p:tgtEl>
                                          <p:spTgt spid="30"/>
                                        </p:tgtEl>
                                      </p:cBhvr>
                                    </p:animEffect>
                                    <p:set>
                                      <p:cBhvr>
                                        <p:cTn id="189" dur="1" fill="hold">
                                          <p:stCondLst>
                                            <p:cond delay="499"/>
                                          </p:stCondLst>
                                        </p:cTn>
                                        <p:tgtEl>
                                          <p:spTgt spid="30"/>
                                        </p:tgtEl>
                                        <p:attrNameLst>
                                          <p:attrName>style.visibility</p:attrName>
                                        </p:attrNameLst>
                                      </p:cBhvr>
                                      <p:to>
                                        <p:strVal val="hidden"/>
                                      </p:to>
                                    </p:set>
                                  </p:childTnLst>
                                </p:cTn>
                              </p:par>
                              <p:par>
                                <p:cTn id="190" presetID="53" presetClass="exit" presetSubtype="0" fill="hold" grpId="1" nodeType="withEffect">
                                  <p:stCondLst>
                                    <p:cond delay="0"/>
                                  </p:stCondLst>
                                  <p:childTnLst>
                                    <p:anim calcmode="lin" valueType="num">
                                      <p:cBhvr>
                                        <p:cTn id="191" dur="500"/>
                                        <p:tgtEl>
                                          <p:spTgt spid="31"/>
                                        </p:tgtEl>
                                        <p:attrNameLst>
                                          <p:attrName>ppt_w</p:attrName>
                                        </p:attrNameLst>
                                      </p:cBhvr>
                                      <p:tavLst>
                                        <p:tav tm="0">
                                          <p:val>
                                            <p:strVal val="ppt_w"/>
                                          </p:val>
                                        </p:tav>
                                        <p:tav tm="100000">
                                          <p:val>
                                            <p:fltVal val="0"/>
                                          </p:val>
                                        </p:tav>
                                      </p:tavLst>
                                    </p:anim>
                                    <p:anim calcmode="lin" valueType="num">
                                      <p:cBhvr>
                                        <p:cTn id="192" dur="500"/>
                                        <p:tgtEl>
                                          <p:spTgt spid="31"/>
                                        </p:tgtEl>
                                        <p:attrNameLst>
                                          <p:attrName>ppt_h</p:attrName>
                                        </p:attrNameLst>
                                      </p:cBhvr>
                                      <p:tavLst>
                                        <p:tav tm="0">
                                          <p:val>
                                            <p:strVal val="ppt_h"/>
                                          </p:val>
                                        </p:tav>
                                        <p:tav tm="100000">
                                          <p:val>
                                            <p:fltVal val="0"/>
                                          </p:val>
                                        </p:tav>
                                      </p:tavLst>
                                    </p:anim>
                                    <p:animEffect transition="out" filter="fade">
                                      <p:cBhvr>
                                        <p:cTn id="193" dur="500"/>
                                        <p:tgtEl>
                                          <p:spTgt spid="31"/>
                                        </p:tgtEl>
                                      </p:cBhvr>
                                    </p:animEffect>
                                    <p:set>
                                      <p:cBhvr>
                                        <p:cTn id="194" dur="1" fill="hold">
                                          <p:stCondLst>
                                            <p:cond delay="499"/>
                                          </p:stCondLst>
                                        </p:cTn>
                                        <p:tgtEl>
                                          <p:spTgt spid="31"/>
                                        </p:tgtEl>
                                        <p:attrNameLst>
                                          <p:attrName>style.visibility</p:attrName>
                                        </p:attrNameLst>
                                      </p:cBhvr>
                                      <p:to>
                                        <p:strVal val="hidden"/>
                                      </p:to>
                                    </p:set>
                                  </p:childTnLst>
                                </p:cTn>
                              </p:par>
                              <p:par>
                                <p:cTn id="195" presetID="53" presetClass="entr" presetSubtype="0" fill="hold" nodeType="withEffect">
                                  <p:stCondLst>
                                    <p:cond delay="0"/>
                                  </p:stCondLst>
                                  <p:childTnLst>
                                    <p:set>
                                      <p:cBhvr>
                                        <p:cTn id="196" dur="1" fill="hold">
                                          <p:stCondLst>
                                            <p:cond delay="0"/>
                                          </p:stCondLst>
                                        </p:cTn>
                                        <p:tgtEl>
                                          <p:spTgt spid="24"/>
                                        </p:tgtEl>
                                        <p:attrNameLst>
                                          <p:attrName>style.visibility</p:attrName>
                                        </p:attrNameLst>
                                      </p:cBhvr>
                                      <p:to>
                                        <p:strVal val="visible"/>
                                      </p:to>
                                    </p:set>
                                    <p:anim calcmode="lin" valueType="num">
                                      <p:cBhvr>
                                        <p:cTn id="197" dur="500" fill="hold"/>
                                        <p:tgtEl>
                                          <p:spTgt spid="24"/>
                                        </p:tgtEl>
                                        <p:attrNameLst>
                                          <p:attrName>ppt_w</p:attrName>
                                        </p:attrNameLst>
                                      </p:cBhvr>
                                      <p:tavLst>
                                        <p:tav tm="0">
                                          <p:val>
                                            <p:fltVal val="0"/>
                                          </p:val>
                                        </p:tav>
                                        <p:tav tm="100000">
                                          <p:val>
                                            <p:strVal val="#ppt_w"/>
                                          </p:val>
                                        </p:tav>
                                      </p:tavLst>
                                    </p:anim>
                                    <p:anim calcmode="lin" valueType="num">
                                      <p:cBhvr>
                                        <p:cTn id="198" dur="500" fill="hold"/>
                                        <p:tgtEl>
                                          <p:spTgt spid="24"/>
                                        </p:tgtEl>
                                        <p:attrNameLst>
                                          <p:attrName>ppt_h</p:attrName>
                                        </p:attrNameLst>
                                      </p:cBhvr>
                                      <p:tavLst>
                                        <p:tav tm="0">
                                          <p:val>
                                            <p:fltVal val="0"/>
                                          </p:val>
                                        </p:tav>
                                        <p:tav tm="100000">
                                          <p:val>
                                            <p:strVal val="#ppt_h"/>
                                          </p:val>
                                        </p:tav>
                                      </p:tavLst>
                                    </p:anim>
                                    <p:animEffect transition="in" filter="fade">
                                      <p:cBhvr>
                                        <p:cTn id="199" dur="500"/>
                                        <p:tgtEl>
                                          <p:spTgt spid="24"/>
                                        </p:tgtEl>
                                      </p:cBhvr>
                                    </p:animEffect>
                                  </p:childTnLst>
                                </p:cTn>
                              </p:par>
                            </p:childTnLst>
                          </p:cTn>
                        </p:par>
                      </p:childTnLst>
                    </p:cTn>
                  </p:par>
                  <p:par>
                    <p:cTn id="200" fill="hold">
                      <p:stCondLst>
                        <p:cond delay="indefinite"/>
                      </p:stCondLst>
                      <p:childTnLst>
                        <p:par>
                          <p:cTn id="201" fill="hold">
                            <p:stCondLst>
                              <p:cond delay="0"/>
                            </p:stCondLst>
                            <p:childTnLst>
                              <p:par>
                                <p:cTn id="202" presetID="22" presetClass="entr" presetSubtype="2" fill="hold" grpId="0" nodeType="clickEffect">
                                  <p:stCondLst>
                                    <p:cond delay="0"/>
                                  </p:stCondLst>
                                  <p:childTnLst>
                                    <p:set>
                                      <p:cBhvr>
                                        <p:cTn id="203" dur="1" fill="hold">
                                          <p:stCondLst>
                                            <p:cond delay="0"/>
                                          </p:stCondLst>
                                        </p:cTn>
                                        <p:tgtEl>
                                          <p:spTgt spid="20"/>
                                        </p:tgtEl>
                                        <p:attrNameLst>
                                          <p:attrName>style.visibility</p:attrName>
                                        </p:attrNameLst>
                                      </p:cBhvr>
                                      <p:to>
                                        <p:strVal val="visible"/>
                                      </p:to>
                                    </p:set>
                                    <p:animEffect transition="in" filter="wipe(right)">
                                      <p:cBhvr>
                                        <p:cTn id="204" dur="2000"/>
                                        <p:tgtEl>
                                          <p:spTgt spid="20"/>
                                        </p:tgtEl>
                                      </p:cBhvr>
                                    </p:animEffect>
                                  </p:childTnLst>
                                </p:cTn>
                              </p:par>
                              <p:par>
                                <p:cTn id="205" presetID="10" presetClass="exit" presetSubtype="0" fill="hold" grpId="1" nodeType="withEffect">
                                  <p:stCondLst>
                                    <p:cond delay="0"/>
                                  </p:stCondLst>
                                  <p:childTnLst>
                                    <p:animEffect transition="out" filter="fade">
                                      <p:cBhvr>
                                        <p:cTn id="206" dur="2000"/>
                                        <p:tgtEl>
                                          <p:spTgt spid="33"/>
                                        </p:tgtEl>
                                      </p:cBhvr>
                                    </p:animEffect>
                                    <p:set>
                                      <p:cBhvr>
                                        <p:cTn id="207" dur="1" fill="hold">
                                          <p:stCondLst>
                                            <p:cond delay="1999"/>
                                          </p:stCondLst>
                                        </p:cTn>
                                        <p:tgtEl>
                                          <p:spTgt spid="33"/>
                                        </p:tgtEl>
                                        <p:attrNameLst>
                                          <p:attrName>style.visibility</p:attrName>
                                        </p:attrNameLst>
                                      </p:cBhvr>
                                      <p:to>
                                        <p:strVal val="hidden"/>
                                      </p:to>
                                    </p:set>
                                  </p:childTnLst>
                                </p:cTn>
                              </p:par>
                            </p:childTnLst>
                          </p:cTn>
                        </p:par>
                        <p:par>
                          <p:cTn id="208" fill="hold">
                            <p:stCondLst>
                              <p:cond delay="2000"/>
                            </p:stCondLst>
                            <p:childTnLst>
                              <p:par>
                                <p:cTn id="209" presetID="22" presetClass="entr" presetSubtype="1" repeatCount="10000" fill="hold" grpId="0" nodeType="afterEffect">
                                  <p:stCondLst>
                                    <p:cond delay="0"/>
                                  </p:stCondLst>
                                  <p:childTnLst>
                                    <p:set>
                                      <p:cBhvr>
                                        <p:cTn id="210" dur="1" fill="hold">
                                          <p:stCondLst>
                                            <p:cond delay="0"/>
                                          </p:stCondLst>
                                        </p:cTn>
                                        <p:tgtEl>
                                          <p:spTgt spid="35"/>
                                        </p:tgtEl>
                                        <p:attrNameLst>
                                          <p:attrName>style.visibility</p:attrName>
                                        </p:attrNameLst>
                                      </p:cBhvr>
                                      <p:to>
                                        <p:strVal val="visible"/>
                                      </p:to>
                                    </p:set>
                                    <p:animEffect transition="in" filter="wipe(up)">
                                      <p:cBhvr>
                                        <p:cTn id="211"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9" grpId="0"/>
      <p:bldP spid="29" grpId="1"/>
      <p:bldP spid="30" grpId="0"/>
      <p:bldP spid="30" grpId="1"/>
      <p:bldP spid="31" grpId="0"/>
      <p:bldP spid="31" grpId="1"/>
      <p:bldP spid="33" grpId="0" animBg="1"/>
      <p:bldP spid="33" grpId="1" animBg="1"/>
      <p:bldP spid="34" grpId="0" animBg="1"/>
      <p:bldP spid="35" grpId="0" animBg="1"/>
      <p:bldP spid="36" grpId="0" animBg="1"/>
      <p:bldP spid="36" grpId="1" animBg="1"/>
      <p:bldP spid="39" grpId="0" animBg="1"/>
      <p:bldP spid="39" grpId="1" animBg="1"/>
      <p:bldP spid="40" grpId="0" animBg="1"/>
      <p:bldP spid="4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0"/>
          <p:cNvGrpSpPr/>
          <p:nvPr/>
        </p:nvGrpSpPr>
        <p:grpSpPr>
          <a:xfrm>
            <a:off x="0" y="803274"/>
            <a:ext cx="9144000" cy="6109884"/>
            <a:chOff x="0" y="803274"/>
            <a:chExt cx="9144000" cy="6109884"/>
          </a:xfrm>
        </p:grpSpPr>
        <p:pic>
          <p:nvPicPr>
            <p:cNvPr id="4" name="Picture 1"/>
            <p:cNvPicPr>
              <a:picLocks noChangeAspect="1" noChangeArrowheads="1"/>
            </p:cNvPicPr>
            <p:nvPr/>
          </p:nvPicPr>
          <p:blipFill>
            <a:blip r:embed="rId3" cstate="print"/>
            <a:srcRect/>
            <a:stretch>
              <a:fillRect/>
            </a:stretch>
          </p:blipFill>
          <p:spPr bwMode="auto">
            <a:xfrm>
              <a:off x="0" y="803274"/>
              <a:ext cx="9144000" cy="6109884"/>
            </a:xfrm>
            <a:prstGeom prst="rect">
              <a:avLst/>
            </a:prstGeom>
            <a:noFill/>
            <a:ln w="9525">
              <a:noFill/>
              <a:miter lim="800000"/>
              <a:headEnd/>
              <a:tailEnd/>
            </a:ln>
            <a:effectLst/>
          </p:spPr>
        </p:pic>
        <p:grpSp>
          <p:nvGrpSpPr>
            <p:cNvPr id="7" name="Group 8"/>
            <p:cNvGrpSpPr/>
            <p:nvPr/>
          </p:nvGrpSpPr>
          <p:grpSpPr>
            <a:xfrm>
              <a:off x="2779776" y="2885902"/>
              <a:ext cx="4723845" cy="3670346"/>
              <a:chOff x="2779776" y="2885902"/>
              <a:chExt cx="4723845" cy="3670346"/>
            </a:xfrm>
          </p:grpSpPr>
          <p:sp>
            <p:nvSpPr>
              <p:cNvPr id="5" name="Freeform 4"/>
              <p:cNvSpPr/>
              <p:nvPr/>
            </p:nvSpPr>
            <p:spPr>
              <a:xfrm>
                <a:off x="6248400" y="2885902"/>
                <a:ext cx="1255221" cy="847898"/>
              </a:xfrm>
              <a:custGeom>
                <a:avLst/>
                <a:gdLst>
                  <a:gd name="connsiteX0" fmla="*/ 13854 w 1255221"/>
                  <a:gd name="connsiteY0" fmla="*/ 99753 h 847898"/>
                  <a:gd name="connsiteX1" fmla="*/ 163483 w 1255221"/>
                  <a:gd name="connsiteY1" fmla="*/ 149629 h 847898"/>
                  <a:gd name="connsiteX2" fmla="*/ 146857 w 1255221"/>
                  <a:gd name="connsiteY2" fmla="*/ 315884 h 847898"/>
                  <a:gd name="connsiteX3" fmla="*/ 213359 w 1255221"/>
                  <a:gd name="connsiteY3" fmla="*/ 432262 h 847898"/>
                  <a:gd name="connsiteX4" fmla="*/ 313112 w 1255221"/>
                  <a:gd name="connsiteY4" fmla="*/ 515389 h 847898"/>
                  <a:gd name="connsiteX5" fmla="*/ 362988 w 1255221"/>
                  <a:gd name="connsiteY5" fmla="*/ 498764 h 847898"/>
                  <a:gd name="connsiteX6" fmla="*/ 529243 w 1255221"/>
                  <a:gd name="connsiteY6" fmla="*/ 515389 h 847898"/>
                  <a:gd name="connsiteX7" fmla="*/ 595745 w 1255221"/>
                  <a:gd name="connsiteY7" fmla="*/ 432262 h 847898"/>
                  <a:gd name="connsiteX8" fmla="*/ 778625 w 1255221"/>
                  <a:gd name="connsiteY8" fmla="*/ 498764 h 847898"/>
                  <a:gd name="connsiteX9" fmla="*/ 612370 w 1255221"/>
                  <a:gd name="connsiteY9" fmla="*/ 548640 h 847898"/>
                  <a:gd name="connsiteX10" fmla="*/ 495992 w 1255221"/>
                  <a:gd name="connsiteY10" fmla="*/ 615142 h 847898"/>
                  <a:gd name="connsiteX11" fmla="*/ 479367 w 1255221"/>
                  <a:gd name="connsiteY11" fmla="*/ 731520 h 847898"/>
                  <a:gd name="connsiteX12" fmla="*/ 562494 w 1255221"/>
                  <a:gd name="connsiteY12" fmla="*/ 847898 h 847898"/>
                  <a:gd name="connsiteX13" fmla="*/ 695497 w 1255221"/>
                  <a:gd name="connsiteY13" fmla="*/ 731520 h 847898"/>
                  <a:gd name="connsiteX14" fmla="*/ 845127 w 1255221"/>
                  <a:gd name="connsiteY14" fmla="*/ 631767 h 847898"/>
                  <a:gd name="connsiteX15" fmla="*/ 961505 w 1255221"/>
                  <a:gd name="connsiteY15" fmla="*/ 598517 h 847898"/>
                  <a:gd name="connsiteX16" fmla="*/ 1094508 w 1255221"/>
                  <a:gd name="connsiteY16" fmla="*/ 498764 h 847898"/>
                  <a:gd name="connsiteX17" fmla="*/ 1210887 w 1255221"/>
                  <a:gd name="connsiteY17" fmla="*/ 432262 h 847898"/>
                  <a:gd name="connsiteX18" fmla="*/ 1244137 w 1255221"/>
                  <a:gd name="connsiteY18" fmla="*/ 332509 h 847898"/>
                  <a:gd name="connsiteX19" fmla="*/ 1144385 w 1255221"/>
                  <a:gd name="connsiteY19" fmla="*/ 315884 h 847898"/>
                  <a:gd name="connsiteX20" fmla="*/ 1177636 w 1255221"/>
                  <a:gd name="connsiteY20" fmla="*/ 199506 h 847898"/>
                  <a:gd name="connsiteX21" fmla="*/ 1127759 w 1255221"/>
                  <a:gd name="connsiteY21" fmla="*/ 199506 h 847898"/>
                  <a:gd name="connsiteX22" fmla="*/ 1094508 w 1255221"/>
                  <a:gd name="connsiteY22" fmla="*/ 332509 h 847898"/>
                  <a:gd name="connsiteX23" fmla="*/ 978130 w 1255221"/>
                  <a:gd name="connsiteY23" fmla="*/ 415637 h 847898"/>
                  <a:gd name="connsiteX24" fmla="*/ 878377 w 1255221"/>
                  <a:gd name="connsiteY24" fmla="*/ 399011 h 847898"/>
                  <a:gd name="connsiteX25" fmla="*/ 778625 w 1255221"/>
                  <a:gd name="connsiteY25" fmla="*/ 382386 h 847898"/>
                  <a:gd name="connsiteX26" fmla="*/ 612370 w 1255221"/>
                  <a:gd name="connsiteY26" fmla="*/ 315884 h 847898"/>
                  <a:gd name="connsiteX27" fmla="*/ 529243 w 1255221"/>
                  <a:gd name="connsiteY27" fmla="*/ 232757 h 847898"/>
                  <a:gd name="connsiteX28" fmla="*/ 495992 w 1255221"/>
                  <a:gd name="connsiteY28" fmla="*/ 182880 h 847898"/>
                  <a:gd name="connsiteX29" fmla="*/ 545868 w 1255221"/>
                  <a:gd name="connsiteY29" fmla="*/ 49877 h 847898"/>
                  <a:gd name="connsiteX30" fmla="*/ 495992 w 1255221"/>
                  <a:gd name="connsiteY30" fmla="*/ 49877 h 847898"/>
                  <a:gd name="connsiteX31" fmla="*/ 379614 w 1255221"/>
                  <a:gd name="connsiteY31" fmla="*/ 16626 h 847898"/>
                  <a:gd name="connsiteX32" fmla="*/ 329737 w 1255221"/>
                  <a:gd name="connsiteY32" fmla="*/ 0 h 847898"/>
                  <a:gd name="connsiteX33" fmla="*/ 246610 w 1255221"/>
                  <a:gd name="connsiteY33" fmla="*/ 16626 h 847898"/>
                  <a:gd name="connsiteX34" fmla="*/ 96981 w 1255221"/>
                  <a:gd name="connsiteY34" fmla="*/ 33251 h 847898"/>
                  <a:gd name="connsiteX35" fmla="*/ 80356 w 1255221"/>
                  <a:gd name="connsiteY35" fmla="*/ 16626 h 847898"/>
                  <a:gd name="connsiteX36" fmla="*/ 13854 w 1255221"/>
                  <a:gd name="connsiteY36" fmla="*/ 99753 h 84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5221" h="847898">
                    <a:moveTo>
                      <a:pt x="13854" y="99753"/>
                    </a:moveTo>
                    <a:cubicBezTo>
                      <a:pt x="27708" y="121920"/>
                      <a:pt x="141316" y="113607"/>
                      <a:pt x="163483" y="149629"/>
                    </a:cubicBezTo>
                    <a:cubicBezTo>
                      <a:pt x="185650" y="185651"/>
                      <a:pt x="138544" y="268779"/>
                      <a:pt x="146857" y="315884"/>
                    </a:cubicBezTo>
                    <a:cubicBezTo>
                      <a:pt x="155170" y="362989"/>
                      <a:pt x="185650" y="399011"/>
                      <a:pt x="213359" y="432262"/>
                    </a:cubicBezTo>
                    <a:cubicBezTo>
                      <a:pt x="241068" y="465513"/>
                      <a:pt x="288174" y="504305"/>
                      <a:pt x="313112" y="515389"/>
                    </a:cubicBezTo>
                    <a:cubicBezTo>
                      <a:pt x="338050" y="526473"/>
                      <a:pt x="326966" y="498764"/>
                      <a:pt x="362988" y="498764"/>
                    </a:cubicBezTo>
                    <a:cubicBezTo>
                      <a:pt x="399010" y="498764"/>
                      <a:pt x="490450" y="526473"/>
                      <a:pt x="529243" y="515389"/>
                    </a:cubicBezTo>
                    <a:cubicBezTo>
                      <a:pt x="568036" y="504305"/>
                      <a:pt x="554181" y="435033"/>
                      <a:pt x="595745" y="432262"/>
                    </a:cubicBezTo>
                    <a:cubicBezTo>
                      <a:pt x="637309" y="429491"/>
                      <a:pt x="775854" y="479368"/>
                      <a:pt x="778625" y="498764"/>
                    </a:cubicBezTo>
                    <a:cubicBezTo>
                      <a:pt x="781396" y="518160"/>
                      <a:pt x="659475" y="529244"/>
                      <a:pt x="612370" y="548640"/>
                    </a:cubicBezTo>
                    <a:cubicBezTo>
                      <a:pt x="565265" y="568036"/>
                      <a:pt x="518159" y="584662"/>
                      <a:pt x="495992" y="615142"/>
                    </a:cubicBezTo>
                    <a:cubicBezTo>
                      <a:pt x="473825" y="645622"/>
                      <a:pt x="468283" y="692727"/>
                      <a:pt x="479367" y="731520"/>
                    </a:cubicBezTo>
                    <a:cubicBezTo>
                      <a:pt x="490451" y="770313"/>
                      <a:pt x="526472" y="847898"/>
                      <a:pt x="562494" y="847898"/>
                    </a:cubicBezTo>
                    <a:cubicBezTo>
                      <a:pt x="598516" y="847898"/>
                      <a:pt x="648392" y="767542"/>
                      <a:pt x="695497" y="731520"/>
                    </a:cubicBezTo>
                    <a:cubicBezTo>
                      <a:pt x="742602" y="695498"/>
                      <a:pt x="800792" y="653934"/>
                      <a:pt x="845127" y="631767"/>
                    </a:cubicBezTo>
                    <a:cubicBezTo>
                      <a:pt x="889462" y="609600"/>
                      <a:pt x="919942" y="620684"/>
                      <a:pt x="961505" y="598517"/>
                    </a:cubicBezTo>
                    <a:cubicBezTo>
                      <a:pt x="1003068" y="576350"/>
                      <a:pt x="1052944" y="526473"/>
                      <a:pt x="1094508" y="498764"/>
                    </a:cubicBezTo>
                    <a:cubicBezTo>
                      <a:pt x="1136072" y="471055"/>
                      <a:pt x="1185949" y="459971"/>
                      <a:pt x="1210887" y="432262"/>
                    </a:cubicBezTo>
                    <a:cubicBezTo>
                      <a:pt x="1235825" y="404553"/>
                      <a:pt x="1255221" y="351905"/>
                      <a:pt x="1244137" y="332509"/>
                    </a:cubicBezTo>
                    <a:cubicBezTo>
                      <a:pt x="1233053" y="313113"/>
                      <a:pt x="1155468" y="338051"/>
                      <a:pt x="1144385" y="315884"/>
                    </a:cubicBezTo>
                    <a:cubicBezTo>
                      <a:pt x="1133302" y="293717"/>
                      <a:pt x="1180407" y="218902"/>
                      <a:pt x="1177636" y="199506"/>
                    </a:cubicBezTo>
                    <a:cubicBezTo>
                      <a:pt x="1174865" y="180110"/>
                      <a:pt x="1141614" y="177339"/>
                      <a:pt x="1127759" y="199506"/>
                    </a:cubicBezTo>
                    <a:cubicBezTo>
                      <a:pt x="1113904" y="221673"/>
                      <a:pt x="1119446" y="296487"/>
                      <a:pt x="1094508" y="332509"/>
                    </a:cubicBezTo>
                    <a:cubicBezTo>
                      <a:pt x="1069570" y="368531"/>
                      <a:pt x="1014152" y="404553"/>
                      <a:pt x="978130" y="415637"/>
                    </a:cubicBezTo>
                    <a:cubicBezTo>
                      <a:pt x="942108" y="426721"/>
                      <a:pt x="878377" y="399011"/>
                      <a:pt x="878377" y="399011"/>
                    </a:cubicBezTo>
                    <a:cubicBezTo>
                      <a:pt x="845126" y="393469"/>
                      <a:pt x="822960" y="396241"/>
                      <a:pt x="778625" y="382386"/>
                    </a:cubicBezTo>
                    <a:cubicBezTo>
                      <a:pt x="734291" y="368532"/>
                      <a:pt x="653934" y="340822"/>
                      <a:pt x="612370" y="315884"/>
                    </a:cubicBezTo>
                    <a:cubicBezTo>
                      <a:pt x="570806" y="290946"/>
                      <a:pt x="548639" y="254924"/>
                      <a:pt x="529243" y="232757"/>
                    </a:cubicBezTo>
                    <a:cubicBezTo>
                      <a:pt x="509847" y="210590"/>
                      <a:pt x="493221" y="213360"/>
                      <a:pt x="495992" y="182880"/>
                    </a:cubicBezTo>
                    <a:cubicBezTo>
                      <a:pt x="498763" y="152400"/>
                      <a:pt x="545868" y="72044"/>
                      <a:pt x="545868" y="49877"/>
                    </a:cubicBezTo>
                    <a:cubicBezTo>
                      <a:pt x="545868" y="27710"/>
                      <a:pt x="523701" y="55419"/>
                      <a:pt x="495992" y="49877"/>
                    </a:cubicBezTo>
                    <a:cubicBezTo>
                      <a:pt x="468283" y="44335"/>
                      <a:pt x="407323" y="24939"/>
                      <a:pt x="379614" y="16626"/>
                    </a:cubicBezTo>
                    <a:cubicBezTo>
                      <a:pt x="351905" y="8313"/>
                      <a:pt x="351904" y="0"/>
                      <a:pt x="329737" y="0"/>
                    </a:cubicBezTo>
                    <a:cubicBezTo>
                      <a:pt x="307570" y="0"/>
                      <a:pt x="285403" y="11084"/>
                      <a:pt x="246610" y="16626"/>
                    </a:cubicBezTo>
                    <a:cubicBezTo>
                      <a:pt x="207817" y="22168"/>
                      <a:pt x="124690" y="33251"/>
                      <a:pt x="96981" y="33251"/>
                    </a:cubicBezTo>
                    <a:cubicBezTo>
                      <a:pt x="69272" y="33251"/>
                      <a:pt x="88669" y="8313"/>
                      <a:pt x="80356" y="16626"/>
                    </a:cubicBezTo>
                    <a:cubicBezTo>
                      <a:pt x="72043" y="24939"/>
                      <a:pt x="0" y="77586"/>
                      <a:pt x="13854" y="99753"/>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Freeform 5"/>
              <p:cNvSpPr/>
              <p:nvPr/>
            </p:nvSpPr>
            <p:spPr>
              <a:xfrm>
                <a:off x="2779776" y="6030468"/>
                <a:ext cx="774192" cy="525780"/>
              </a:xfrm>
              <a:custGeom>
                <a:avLst/>
                <a:gdLst>
                  <a:gd name="connsiteX0" fmla="*/ 9144 w 774192"/>
                  <a:gd name="connsiteY0" fmla="*/ 324612 h 525780"/>
                  <a:gd name="connsiteX1" fmla="*/ 36576 w 774192"/>
                  <a:gd name="connsiteY1" fmla="*/ 187452 h 525780"/>
                  <a:gd name="connsiteX2" fmla="*/ 18288 w 774192"/>
                  <a:gd name="connsiteY2" fmla="*/ 68580 h 525780"/>
                  <a:gd name="connsiteX3" fmla="*/ 137160 w 774192"/>
                  <a:gd name="connsiteY3" fmla="*/ 4572 h 525780"/>
                  <a:gd name="connsiteX4" fmla="*/ 301752 w 774192"/>
                  <a:gd name="connsiteY4" fmla="*/ 96012 h 525780"/>
                  <a:gd name="connsiteX5" fmla="*/ 448056 w 774192"/>
                  <a:gd name="connsiteY5" fmla="*/ 141732 h 525780"/>
                  <a:gd name="connsiteX6" fmla="*/ 530352 w 774192"/>
                  <a:gd name="connsiteY6" fmla="*/ 242316 h 525780"/>
                  <a:gd name="connsiteX7" fmla="*/ 612648 w 774192"/>
                  <a:gd name="connsiteY7" fmla="*/ 306324 h 525780"/>
                  <a:gd name="connsiteX8" fmla="*/ 676656 w 774192"/>
                  <a:gd name="connsiteY8" fmla="*/ 315468 h 525780"/>
                  <a:gd name="connsiteX9" fmla="*/ 649224 w 774192"/>
                  <a:gd name="connsiteY9" fmla="*/ 370332 h 525780"/>
                  <a:gd name="connsiteX10" fmla="*/ 758952 w 774192"/>
                  <a:gd name="connsiteY10" fmla="*/ 443484 h 525780"/>
                  <a:gd name="connsiteX11" fmla="*/ 740664 w 774192"/>
                  <a:gd name="connsiteY11" fmla="*/ 525780 h 525780"/>
                  <a:gd name="connsiteX12" fmla="*/ 640080 w 774192"/>
                  <a:gd name="connsiteY12" fmla="*/ 443484 h 525780"/>
                  <a:gd name="connsiteX13" fmla="*/ 576072 w 774192"/>
                  <a:gd name="connsiteY13" fmla="*/ 489204 h 525780"/>
                  <a:gd name="connsiteX14" fmla="*/ 402336 w 774192"/>
                  <a:gd name="connsiteY14" fmla="*/ 489204 h 525780"/>
                  <a:gd name="connsiteX15" fmla="*/ 320040 w 774192"/>
                  <a:gd name="connsiteY15" fmla="*/ 361188 h 525780"/>
                  <a:gd name="connsiteX16" fmla="*/ 192024 w 774192"/>
                  <a:gd name="connsiteY16" fmla="*/ 379476 h 525780"/>
                  <a:gd name="connsiteX17" fmla="*/ 91440 w 774192"/>
                  <a:gd name="connsiteY17" fmla="*/ 379476 h 525780"/>
                  <a:gd name="connsiteX18" fmla="*/ 9144 w 774192"/>
                  <a:gd name="connsiteY18" fmla="*/ 324612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4192" h="525780">
                    <a:moveTo>
                      <a:pt x="9144" y="324612"/>
                    </a:moveTo>
                    <a:cubicBezTo>
                      <a:pt x="0" y="292608"/>
                      <a:pt x="35052" y="230124"/>
                      <a:pt x="36576" y="187452"/>
                    </a:cubicBezTo>
                    <a:cubicBezTo>
                      <a:pt x="38100" y="144780"/>
                      <a:pt x="1524" y="99060"/>
                      <a:pt x="18288" y="68580"/>
                    </a:cubicBezTo>
                    <a:cubicBezTo>
                      <a:pt x="35052" y="38100"/>
                      <a:pt x="89916" y="0"/>
                      <a:pt x="137160" y="4572"/>
                    </a:cubicBezTo>
                    <a:cubicBezTo>
                      <a:pt x="184404" y="9144"/>
                      <a:pt x="249936" y="73152"/>
                      <a:pt x="301752" y="96012"/>
                    </a:cubicBezTo>
                    <a:cubicBezTo>
                      <a:pt x="353568" y="118872"/>
                      <a:pt x="409956" y="117348"/>
                      <a:pt x="448056" y="141732"/>
                    </a:cubicBezTo>
                    <a:cubicBezTo>
                      <a:pt x="486156" y="166116"/>
                      <a:pt x="502920" y="214884"/>
                      <a:pt x="530352" y="242316"/>
                    </a:cubicBezTo>
                    <a:cubicBezTo>
                      <a:pt x="557784" y="269748"/>
                      <a:pt x="588264" y="294132"/>
                      <a:pt x="612648" y="306324"/>
                    </a:cubicBezTo>
                    <a:cubicBezTo>
                      <a:pt x="637032" y="318516"/>
                      <a:pt x="670560" y="304800"/>
                      <a:pt x="676656" y="315468"/>
                    </a:cubicBezTo>
                    <a:cubicBezTo>
                      <a:pt x="682752" y="326136"/>
                      <a:pt x="635508" y="348996"/>
                      <a:pt x="649224" y="370332"/>
                    </a:cubicBezTo>
                    <a:cubicBezTo>
                      <a:pt x="662940" y="391668"/>
                      <a:pt x="743712" y="417576"/>
                      <a:pt x="758952" y="443484"/>
                    </a:cubicBezTo>
                    <a:cubicBezTo>
                      <a:pt x="774192" y="469392"/>
                      <a:pt x="760476" y="525780"/>
                      <a:pt x="740664" y="525780"/>
                    </a:cubicBezTo>
                    <a:cubicBezTo>
                      <a:pt x="720852" y="525780"/>
                      <a:pt x="667512" y="449580"/>
                      <a:pt x="640080" y="443484"/>
                    </a:cubicBezTo>
                    <a:cubicBezTo>
                      <a:pt x="612648" y="437388"/>
                      <a:pt x="615696" y="481584"/>
                      <a:pt x="576072" y="489204"/>
                    </a:cubicBezTo>
                    <a:cubicBezTo>
                      <a:pt x="536448" y="496824"/>
                      <a:pt x="445008" y="510540"/>
                      <a:pt x="402336" y="489204"/>
                    </a:cubicBezTo>
                    <a:cubicBezTo>
                      <a:pt x="359664" y="467868"/>
                      <a:pt x="355092" y="379476"/>
                      <a:pt x="320040" y="361188"/>
                    </a:cubicBezTo>
                    <a:cubicBezTo>
                      <a:pt x="284988" y="342900"/>
                      <a:pt x="230124" y="376428"/>
                      <a:pt x="192024" y="379476"/>
                    </a:cubicBezTo>
                    <a:cubicBezTo>
                      <a:pt x="153924" y="382524"/>
                      <a:pt x="120396" y="384048"/>
                      <a:pt x="91440" y="379476"/>
                    </a:cubicBezTo>
                    <a:cubicBezTo>
                      <a:pt x="62484" y="374904"/>
                      <a:pt x="18288" y="356616"/>
                      <a:pt x="9144" y="324612"/>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10" name="Rectangle 9"/>
          <p:cNvSpPr/>
          <p:nvPr/>
        </p:nvSpPr>
        <p:spPr>
          <a:xfrm>
            <a:off x="0" y="838200"/>
            <a:ext cx="9144000" cy="6019800"/>
          </a:xfrm>
          <a:prstGeom prst="rect">
            <a:avLst/>
          </a:prstGeom>
          <a:solidFill>
            <a:schemeClr val="tx2">
              <a:lumMod val="20000"/>
              <a:lumOff val="80000"/>
              <a:alpha val="5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extBox 1"/>
          <p:cNvSpPr txBox="1"/>
          <p:nvPr/>
        </p:nvSpPr>
        <p:spPr>
          <a:xfrm>
            <a:off x="161592" y="1447800"/>
            <a:ext cx="9134808" cy="4524315"/>
          </a:xfrm>
          <a:prstGeom prst="rect">
            <a:avLst/>
          </a:prstGeom>
          <a:noFill/>
        </p:spPr>
        <p:txBody>
          <a:bodyPr wrap="none" rtlCol="0">
            <a:spAutoFit/>
          </a:bodyPr>
          <a:lstStyle/>
          <a:p>
            <a:pPr>
              <a:lnSpc>
                <a:spcPct val="150000"/>
              </a:lnSpc>
            </a:pPr>
            <a:r>
              <a:rPr lang="en-US" sz="3200" b="1" dirty="0"/>
              <a:t>Week 1  Setting the Stage: Before 1600</a:t>
            </a:r>
          </a:p>
          <a:p>
            <a:pPr>
              <a:lnSpc>
                <a:spcPct val="150000"/>
              </a:lnSpc>
            </a:pPr>
            <a:r>
              <a:rPr lang="en-US" sz="3200" b="1" dirty="0"/>
              <a:t>Week 2  French Migration to Acadie:  1600-1717</a:t>
            </a:r>
          </a:p>
          <a:p>
            <a:pPr>
              <a:lnSpc>
                <a:spcPct val="150000"/>
              </a:lnSpc>
            </a:pPr>
            <a:r>
              <a:rPr lang="en-US" sz="3200" b="1" dirty="0"/>
              <a:t>Week 3  Le Grand Dérangement: 1717-1755</a:t>
            </a:r>
          </a:p>
          <a:p>
            <a:pPr>
              <a:lnSpc>
                <a:spcPct val="150000"/>
              </a:lnSpc>
            </a:pPr>
            <a:r>
              <a:rPr lang="en-US" sz="3200" b="1" dirty="0"/>
              <a:t>Week 4  The </a:t>
            </a:r>
            <a:r>
              <a:rPr lang="en-US" sz="3200" b="1" dirty="0" err="1"/>
              <a:t>Acadien</a:t>
            </a:r>
            <a:r>
              <a:rPr lang="en-US" sz="3200" b="1" dirty="0"/>
              <a:t> Diaspora: 1755-1800</a:t>
            </a:r>
          </a:p>
          <a:p>
            <a:pPr>
              <a:lnSpc>
                <a:spcPct val="150000"/>
              </a:lnSpc>
            </a:pPr>
            <a:r>
              <a:rPr lang="en-US" sz="3200" b="1" dirty="0"/>
              <a:t>Week 5  Acadians of Canada &amp; Louisiana: 1800-1950</a:t>
            </a:r>
          </a:p>
          <a:p>
            <a:pPr>
              <a:lnSpc>
                <a:spcPct val="150000"/>
              </a:lnSpc>
            </a:pPr>
            <a:r>
              <a:rPr lang="en-US" sz="3200" b="1" dirty="0"/>
              <a:t>Week 6  Acadians Today:  1950-today</a:t>
            </a:r>
          </a:p>
        </p:txBody>
      </p:sp>
      <p:sp>
        <p:nvSpPr>
          <p:cNvPr id="8" name="TextBox 5"/>
          <p:cNvSpPr txBox="1"/>
          <p:nvPr/>
        </p:nvSpPr>
        <p:spPr>
          <a:xfrm>
            <a:off x="0" y="-152400"/>
            <a:ext cx="9220200" cy="101566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6000" b="1" dirty="0">
                <a:solidFill>
                  <a:srgbClr val="002060"/>
                </a:solidFill>
              </a:rPr>
              <a:t>The Acadians</a:t>
            </a:r>
          </a:p>
        </p:txBody>
      </p:sp>
      <p:sp>
        <p:nvSpPr>
          <p:cNvPr id="12" name="TextBox 11"/>
          <p:cNvSpPr txBox="1"/>
          <p:nvPr/>
        </p:nvSpPr>
        <p:spPr>
          <a:xfrm>
            <a:off x="1600200" y="3078480"/>
            <a:ext cx="4108176" cy="584775"/>
          </a:xfrm>
          <a:prstGeom prst="rect">
            <a:avLst/>
          </a:prstGeom>
          <a:noFill/>
        </p:spPr>
        <p:txBody>
          <a:bodyPr wrap="none" rtlCol="0">
            <a:spAutoFit/>
          </a:bodyPr>
          <a:lstStyle/>
          <a:p>
            <a:r>
              <a:rPr lang="en-US" sz="3200" b="1" dirty="0"/>
              <a:t>Le Grand Dérangement</a:t>
            </a:r>
          </a:p>
        </p:txBody>
      </p:sp>
      <p:sp>
        <p:nvSpPr>
          <p:cNvPr id="14" name="Rectangle 13"/>
          <p:cNvSpPr/>
          <p:nvPr/>
        </p:nvSpPr>
        <p:spPr>
          <a:xfrm>
            <a:off x="228600" y="3048000"/>
            <a:ext cx="1371600" cy="609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Slide Number Placeholder 15"/>
          <p:cNvSpPr>
            <a:spLocks noGrp="1"/>
          </p:cNvSpPr>
          <p:nvPr>
            <p:ph type="sldNum" sz="quarter" idx="12"/>
          </p:nvPr>
        </p:nvSpPr>
        <p:spPr/>
        <p:txBody>
          <a:bodyPr/>
          <a:lstStyle/>
          <a:p>
            <a:fld id="{20BEC8AB-F95D-4C3E-99A3-CB9DFD4C2F2D}" type="slidenum">
              <a:rPr lang="en-US" smtClean="0"/>
              <a:pPr/>
              <a:t>4</a:t>
            </a:fld>
            <a:endParaRPr lang="en-US"/>
          </a:p>
        </p:txBody>
      </p:sp>
      <p:sp useBgFill="1">
        <p:nvSpPr>
          <p:cNvPr id="15" name="TextBox 14"/>
          <p:cNvSpPr txBox="1"/>
          <p:nvPr/>
        </p:nvSpPr>
        <p:spPr>
          <a:xfrm>
            <a:off x="0" y="0"/>
            <a:ext cx="9144000" cy="769441"/>
          </a:xfrm>
          <a:prstGeom prst="rect">
            <a:avLst/>
          </a:prstGeom>
        </p:spPr>
        <p:txBody>
          <a:bodyPr wrap="square" rtlCol="0">
            <a:spAutoFit/>
          </a:bodyPr>
          <a:lstStyle/>
          <a:p>
            <a:pPr algn="ctr"/>
            <a:r>
              <a:rPr lang="en-US" sz="4400" b="1" dirty="0">
                <a:solidFill>
                  <a:srgbClr val="002060"/>
                </a:solidFill>
              </a:rPr>
              <a:t>Session 3: Le Grand Dérangement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1000"/>
                                        <p:tgtEl>
                                          <p:spTgt spid="2">
                                            <p:txEl>
                                              <p:pRg st="1" end="1"/>
                                            </p:txEl>
                                          </p:spTgt>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1000"/>
                                        <p:tgtEl>
                                          <p:spTgt spid="2">
                                            <p:txEl>
                                              <p:pRg st="2" end="2"/>
                                            </p:txEl>
                                          </p:spTgt>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1000"/>
                                        <p:tgtEl>
                                          <p:spTgt spid="2">
                                            <p:txEl>
                                              <p:pRg st="3" end="3"/>
                                            </p:txEl>
                                          </p:spTgt>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1000"/>
                                        <p:tgtEl>
                                          <p:spTgt spid="2">
                                            <p:txEl>
                                              <p:pRg st="4" end="4"/>
                                            </p:txEl>
                                          </p:spTgt>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1000"/>
                                        <p:tgtEl>
                                          <p:spTgt spid="2">
                                            <p:txEl>
                                              <p:pRg st="5" end="5"/>
                                            </p:txEl>
                                          </p:spTgt>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10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3"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par>
                                <p:cTn id="36" presetID="6" presetClass="emph" presetSubtype="0" fill="hold" grpId="0" nodeType="withEffect">
                                  <p:stCondLst>
                                    <p:cond delay="0"/>
                                  </p:stCondLst>
                                  <p:childTnLst>
                                    <p:animScale>
                                      <p:cBhvr>
                                        <p:cTn id="37" dur="1000" fill="hold"/>
                                        <p:tgtEl>
                                          <p:spTgt spid="12">
                                            <p:txEl>
                                              <p:pRg st="0" end="0"/>
                                            </p:txEl>
                                          </p:spTgt>
                                        </p:tgtEl>
                                      </p:cBhvr>
                                      <p:by x="130000" y="130000"/>
                                    </p:animScale>
                                  </p:childTnLst>
                                </p:cTn>
                              </p:par>
                              <p:par>
                                <p:cTn id="38" presetID="64" presetClass="path" presetSubtype="0" accel="50000" decel="50000" fill="hold" grpId="1" nodeType="withEffect">
                                  <p:stCondLst>
                                    <p:cond delay="0"/>
                                  </p:stCondLst>
                                  <p:childTnLst>
                                    <p:animMotion origin="layout" path="M -5.55556E-7 -2.22222E-6 L 0.1059 -0.4243 " pathEditMode="relative" rAng="0" ptsTypes="AA">
                                      <p:cBhvr>
                                        <p:cTn id="39" dur="1000" fill="hold"/>
                                        <p:tgtEl>
                                          <p:spTgt spid="12">
                                            <p:txEl>
                                              <p:pRg st="0" end="0"/>
                                            </p:txEl>
                                          </p:spTgt>
                                        </p:tgtEl>
                                        <p:attrNameLst>
                                          <p:attrName>ppt_x</p:attrName>
                                          <p:attrName>ppt_y</p:attrName>
                                        </p:attrNameLst>
                                      </p:cBhvr>
                                      <p:rCtr x="5300" y="-21200"/>
                                    </p:animMotion>
                                  </p:childTnLst>
                                </p:cTn>
                              </p:par>
                              <p:par>
                                <p:cTn id="40" presetID="10" presetClass="exit" presetSubtype="0" fill="hold" grpId="1" nodeType="withEffect">
                                  <p:stCondLst>
                                    <p:cond delay="0"/>
                                  </p:stCondLst>
                                  <p:childTnLst>
                                    <p:animEffect transition="out" filter="fad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1000"/>
                                        <p:tgtEl>
                                          <p:spTgt spid="2">
                                            <p:txEl>
                                              <p:pRg st="0" end="0"/>
                                            </p:txEl>
                                          </p:spTgt>
                                        </p:tgtEl>
                                      </p:cBhvr>
                                    </p:animEffect>
                                    <p:set>
                                      <p:cBhvr>
                                        <p:cTn id="45" dur="1" fill="hold">
                                          <p:stCondLst>
                                            <p:cond delay="999"/>
                                          </p:stCondLst>
                                        </p:cTn>
                                        <p:tgtEl>
                                          <p:spTgt spid="2">
                                            <p:txEl>
                                              <p:pRg st="0" end="0"/>
                                            </p:txEl>
                                          </p:spTgt>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1000"/>
                                        <p:tgtEl>
                                          <p:spTgt spid="2">
                                            <p:txEl>
                                              <p:pRg st="1" end="1"/>
                                            </p:txEl>
                                          </p:spTgt>
                                        </p:tgtEl>
                                      </p:cBhvr>
                                    </p:animEffect>
                                    <p:set>
                                      <p:cBhvr>
                                        <p:cTn id="48" dur="1" fill="hold">
                                          <p:stCondLst>
                                            <p:cond delay="999"/>
                                          </p:stCondLst>
                                        </p:cTn>
                                        <p:tgtEl>
                                          <p:spTgt spid="2">
                                            <p:txEl>
                                              <p:pRg st="1" end="1"/>
                                            </p:txEl>
                                          </p:spTgt>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1000"/>
                                        <p:tgtEl>
                                          <p:spTgt spid="2">
                                            <p:txEl>
                                              <p:pRg st="2" end="2"/>
                                            </p:txEl>
                                          </p:spTgt>
                                        </p:tgtEl>
                                      </p:cBhvr>
                                    </p:animEffect>
                                    <p:set>
                                      <p:cBhvr>
                                        <p:cTn id="51" dur="1" fill="hold">
                                          <p:stCondLst>
                                            <p:cond delay="999"/>
                                          </p:stCondLst>
                                        </p:cTn>
                                        <p:tgtEl>
                                          <p:spTgt spid="2">
                                            <p:txEl>
                                              <p:pRg st="2" end="2"/>
                                            </p:txEl>
                                          </p:spTgt>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1000"/>
                                        <p:tgtEl>
                                          <p:spTgt spid="2">
                                            <p:txEl>
                                              <p:pRg st="3" end="3"/>
                                            </p:txEl>
                                          </p:spTgt>
                                        </p:tgtEl>
                                      </p:cBhvr>
                                    </p:animEffect>
                                    <p:set>
                                      <p:cBhvr>
                                        <p:cTn id="54" dur="1" fill="hold">
                                          <p:stCondLst>
                                            <p:cond delay="999"/>
                                          </p:stCondLst>
                                        </p:cTn>
                                        <p:tgtEl>
                                          <p:spTgt spid="2">
                                            <p:txEl>
                                              <p:pRg st="3" end="3"/>
                                            </p:txEl>
                                          </p:spTgt>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1000"/>
                                        <p:tgtEl>
                                          <p:spTgt spid="2">
                                            <p:txEl>
                                              <p:pRg st="4" end="4"/>
                                            </p:txEl>
                                          </p:spTgt>
                                        </p:tgtEl>
                                      </p:cBhvr>
                                    </p:animEffect>
                                    <p:set>
                                      <p:cBhvr>
                                        <p:cTn id="57" dur="1" fill="hold">
                                          <p:stCondLst>
                                            <p:cond delay="999"/>
                                          </p:stCondLst>
                                        </p:cTn>
                                        <p:tgtEl>
                                          <p:spTgt spid="2">
                                            <p:txEl>
                                              <p:pRg st="4" end="4"/>
                                            </p:txEl>
                                          </p:spTgt>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1000"/>
                                        <p:tgtEl>
                                          <p:spTgt spid="2">
                                            <p:txEl>
                                              <p:pRg st="5" end="5"/>
                                            </p:txEl>
                                          </p:spTgt>
                                        </p:tgtEl>
                                      </p:cBhvr>
                                    </p:animEffect>
                                    <p:set>
                                      <p:cBhvr>
                                        <p:cTn id="60" dur="1" fill="hold">
                                          <p:stCondLst>
                                            <p:cond delay="999"/>
                                          </p:stCondLst>
                                        </p:cTn>
                                        <p:tgtEl>
                                          <p:spTgt spid="2">
                                            <p:txEl>
                                              <p:pRg st="5" end="5"/>
                                            </p:txEl>
                                          </p:spTgt>
                                        </p:tgtEl>
                                        <p:attrNameLst>
                                          <p:attrName>style.visibility</p:attrName>
                                        </p:attrNameLst>
                                      </p:cBhvr>
                                      <p:to>
                                        <p:strVal val="hidden"/>
                                      </p:to>
                                    </p:set>
                                  </p:childTnLst>
                                </p:cTn>
                              </p:par>
                              <p:par>
                                <p:cTn id="61" presetID="10" presetClass="exit" presetSubtype="0" fill="hold" grpId="0" nodeType="withEffect">
                                  <p:stCondLst>
                                    <p:cond delay="500"/>
                                  </p:stCondLst>
                                  <p:childTnLst>
                                    <p:animEffect transition="out" filter="fade">
                                      <p:cBhvr>
                                        <p:cTn id="62" dur="1000"/>
                                        <p:tgtEl>
                                          <p:spTgt spid="8"/>
                                        </p:tgtEl>
                                      </p:cBhvr>
                                    </p:animEffect>
                                    <p:set>
                                      <p:cBhvr>
                                        <p:cTn id="63" dur="1" fill="hold">
                                          <p:stCondLst>
                                            <p:cond delay="999"/>
                                          </p:stCondLst>
                                        </p:cTn>
                                        <p:tgtEl>
                                          <p:spTgt spid="8"/>
                                        </p:tgtEl>
                                        <p:attrNameLst>
                                          <p:attrName>style.visibility</p:attrName>
                                        </p:attrNameLst>
                                      </p:cBhvr>
                                      <p:to>
                                        <p:strVal val="hidden"/>
                                      </p:to>
                                    </p:set>
                                  </p:childTnLst>
                                </p:cTn>
                              </p:par>
                              <p:par>
                                <p:cTn id="64" presetID="10" presetClass="exit" presetSubtype="0" fill="hold" grpId="2" nodeType="withEffect">
                                  <p:stCondLst>
                                    <p:cond delay="500"/>
                                  </p:stCondLst>
                                  <p:childTnLst>
                                    <p:animEffect transition="out" filter="fade">
                                      <p:cBhvr>
                                        <p:cTn id="65" dur="1000"/>
                                        <p:tgtEl>
                                          <p:spTgt spid="12">
                                            <p:txEl>
                                              <p:pRg st="0" end="0"/>
                                            </p:txEl>
                                          </p:spTgt>
                                        </p:tgtEl>
                                      </p:cBhvr>
                                    </p:animEffect>
                                    <p:set>
                                      <p:cBhvr>
                                        <p:cTn id="66" dur="1" fill="hold">
                                          <p:stCondLst>
                                            <p:cond delay="999"/>
                                          </p:stCondLst>
                                        </p:cTn>
                                        <p:tgtEl>
                                          <p:spTgt spid="12">
                                            <p:txEl>
                                              <p:pRg st="0" end="0"/>
                                            </p:txEl>
                                          </p:spTgt>
                                        </p:tgtEl>
                                        <p:attrNameLst>
                                          <p:attrName>style.visibility</p:attrName>
                                        </p:attrNameLst>
                                      </p:cBhvr>
                                      <p:to>
                                        <p:strVal val="hidden"/>
                                      </p:to>
                                    </p:set>
                                  </p:childTnLst>
                                </p:cTn>
                              </p:par>
                              <p:par>
                                <p:cTn id="67" presetID="10" presetClass="exit" presetSubtype="0" fill="hold" grpId="0" nodeType="withEffect">
                                  <p:stCondLst>
                                    <p:cond delay="500"/>
                                  </p:stCondLst>
                                  <p:childTnLst>
                                    <p:animEffect transition="out" filter="fade">
                                      <p:cBhvr>
                                        <p:cTn id="68" dur="1000"/>
                                        <p:tgtEl>
                                          <p:spTgt spid="10"/>
                                        </p:tgtEl>
                                      </p:cBhvr>
                                    </p:animEffect>
                                    <p:set>
                                      <p:cBhvr>
                                        <p:cTn id="69" dur="1" fill="hold">
                                          <p:stCondLst>
                                            <p:cond delay="999"/>
                                          </p:stCondLst>
                                        </p:cTn>
                                        <p:tgtEl>
                                          <p:spTgt spid="10"/>
                                        </p:tgtEl>
                                        <p:attrNameLst>
                                          <p:attrName>style.visibility</p:attrName>
                                        </p:attrNameLst>
                                      </p:cBhvr>
                                      <p:to>
                                        <p:strVal val="hidden"/>
                                      </p:to>
                                    </p:set>
                                  </p:childTnLst>
                                </p:cTn>
                              </p:par>
                              <p:par>
                                <p:cTn id="70" presetID="10" presetClass="entr" presetSubtype="0" fill="hold" grpId="0" nodeType="withEffect">
                                  <p:stCondLst>
                                    <p:cond delay="50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2" grpId="0" build="allAtOnce"/>
      <p:bldP spid="2" grpId="1" uiExpand="1" build="allAtOnce"/>
      <p:bldP spid="8" grpId="0"/>
      <p:bldP spid="12" grpId="0" build="allAtOnce"/>
      <p:bldP spid="12" grpId="1" build="allAtOnce"/>
      <p:bldP spid="12" grpId="2" build="allAtOnce"/>
      <p:bldP spid="12" grpId="3" build="allAtOnce"/>
      <p:bldP spid="14" grpId="0" animBg="1"/>
      <p:bldP spid="14" grpId="1" animBg="1"/>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5791200"/>
            <a:ext cx="9144000" cy="954107"/>
          </a:xfrm>
          <a:prstGeom prst="rect">
            <a:avLst/>
          </a:prstGeom>
        </p:spPr>
        <p:txBody>
          <a:bodyPr wrap="square">
            <a:spAutoFit/>
          </a:bodyPr>
          <a:lstStyle/>
          <a:p>
            <a:pPr marL="346075" indent="-346075"/>
            <a:r>
              <a:rPr lang="en-US" sz="2800" dirty="0"/>
              <a:t>	-If your enemy did any of the above to you, then you might  	presume the right to retaliate</a:t>
            </a:r>
          </a:p>
        </p:txBody>
      </p:sp>
      <p:sp>
        <p:nvSpPr>
          <p:cNvPr id="21" name="Rectangle 20"/>
          <p:cNvSpPr/>
          <p:nvPr/>
        </p:nvSpPr>
        <p:spPr>
          <a:xfrm>
            <a:off x="0" y="1066800"/>
            <a:ext cx="9144000" cy="1815882"/>
          </a:xfrm>
          <a:prstGeom prst="rect">
            <a:avLst/>
          </a:prstGeom>
        </p:spPr>
        <p:txBody>
          <a:bodyPr wrap="square">
            <a:spAutoFit/>
          </a:bodyPr>
          <a:lstStyle/>
          <a:p>
            <a:pPr indent="-2743200" defTabSz="754063">
              <a:tabLst>
                <a:tab pos="346075" algn="l"/>
              </a:tabLst>
            </a:pPr>
            <a:r>
              <a:rPr lang="en-US" sz="2800" dirty="0"/>
              <a:t>	-Protect/Shut off supplies/re-supplies</a:t>
            </a:r>
          </a:p>
          <a:p>
            <a:pPr indent="-2743200" defTabSz="754063">
              <a:tabLst>
                <a:tab pos="346075" algn="l"/>
              </a:tabLst>
            </a:pPr>
            <a:r>
              <a:rPr lang="en-US" sz="2800" dirty="0"/>
              <a:t>	-Control entry ports to one’s own territory</a:t>
            </a:r>
          </a:p>
          <a:p>
            <a:pPr marL="0" lvl="1" indent="-2743200" defTabSz="754063">
              <a:tabLst>
                <a:tab pos="346075" algn="l"/>
              </a:tabLst>
            </a:pPr>
            <a:r>
              <a:rPr lang="en-US" sz="2800" dirty="0"/>
              <a:t>	-Set up own supply base in enemy’s backyard</a:t>
            </a:r>
          </a:p>
          <a:p>
            <a:pPr marL="0" lvl="1" indent="-2743200" defTabSz="754063">
              <a:tabLst>
                <a:tab pos="346075" algn="l"/>
              </a:tabLst>
            </a:pPr>
            <a:r>
              <a:rPr lang="en-US" sz="2800" dirty="0"/>
              <a:t>	-Monitor, Control, &amp; Protect populace</a:t>
            </a:r>
          </a:p>
        </p:txBody>
      </p:sp>
      <p:sp>
        <p:nvSpPr>
          <p:cNvPr id="18" name="TextBox 17"/>
          <p:cNvSpPr txBox="1"/>
          <p:nvPr/>
        </p:nvSpPr>
        <p:spPr>
          <a:xfrm>
            <a:off x="0" y="609600"/>
            <a:ext cx="9144000" cy="5355312"/>
          </a:xfrm>
          <a:prstGeom prst="rect">
            <a:avLst/>
          </a:prstGeom>
          <a:noFill/>
        </p:spPr>
        <p:txBody>
          <a:bodyPr wrap="square" rtlCol="0">
            <a:spAutoFit/>
          </a:bodyPr>
          <a:lstStyle/>
          <a:p>
            <a:pPr indent="-2743200" defTabSz="754063">
              <a:tabLst>
                <a:tab pos="346075" algn="l"/>
              </a:tabLst>
            </a:pPr>
            <a:r>
              <a:rPr lang="en-US" sz="3200" b="1" dirty="0">
                <a:solidFill>
                  <a:srgbClr val="FF0000"/>
                </a:solidFill>
                <a:effectLst>
                  <a:outerShdw blurRad="38100" dist="38100" dir="2700000" algn="tl">
                    <a:schemeClr val="tx1"/>
                  </a:outerShdw>
                </a:effectLst>
              </a:rPr>
              <a:t>1-Military strategy</a:t>
            </a:r>
          </a:p>
          <a:p>
            <a:pPr indent="-2743200" defTabSz="754063">
              <a:tabLst>
                <a:tab pos="346075" algn="l"/>
              </a:tabLst>
            </a:pPr>
            <a:endParaRPr lang="en-US" sz="3200" b="1" dirty="0">
              <a:solidFill>
                <a:srgbClr val="FF0000"/>
              </a:solidFill>
              <a:effectLst>
                <a:outerShdw blurRad="38100" dist="38100" dir="2700000" algn="tl">
                  <a:schemeClr val="tx1"/>
                </a:outerShdw>
              </a:effectLst>
            </a:endParaRPr>
          </a:p>
          <a:p>
            <a:pPr indent="-2743200" defTabSz="754063">
              <a:tabLst>
                <a:tab pos="346075" algn="l"/>
              </a:tabLst>
            </a:pPr>
            <a:endParaRPr lang="en-US" sz="3200" b="1" dirty="0">
              <a:solidFill>
                <a:srgbClr val="FF0000"/>
              </a:solidFill>
              <a:effectLst>
                <a:outerShdw blurRad="38100" dist="38100" dir="2700000" algn="tl">
                  <a:schemeClr val="tx1"/>
                </a:outerShdw>
              </a:effectLst>
            </a:endParaRPr>
          </a:p>
          <a:p>
            <a:pPr indent="-2743200" defTabSz="754063">
              <a:tabLst>
                <a:tab pos="346075" algn="l"/>
              </a:tabLst>
            </a:pPr>
            <a:endParaRPr lang="en-US" sz="3200" b="1" dirty="0">
              <a:solidFill>
                <a:srgbClr val="FF0000"/>
              </a:solidFill>
              <a:effectLst>
                <a:outerShdw blurRad="38100" dist="38100" dir="2700000" algn="tl">
                  <a:schemeClr val="tx1"/>
                </a:outerShdw>
              </a:effectLst>
            </a:endParaRPr>
          </a:p>
          <a:p>
            <a:pPr indent="-2743200" defTabSz="754063">
              <a:tabLst>
                <a:tab pos="346075" algn="l"/>
              </a:tabLst>
            </a:pPr>
            <a:endParaRPr lang="en-US" sz="1600" dirty="0"/>
          </a:p>
          <a:p>
            <a:pPr indent="-2743200" defTabSz="754063">
              <a:tabLst>
                <a:tab pos="346075" algn="l"/>
              </a:tabLst>
            </a:pPr>
            <a:endParaRPr lang="en-US" sz="1400" b="1" dirty="0">
              <a:solidFill>
                <a:srgbClr val="FF0000"/>
              </a:solidFill>
              <a:effectLst>
                <a:outerShdw blurRad="38100" dist="38100" dir="2700000" algn="tl">
                  <a:schemeClr val="tx1"/>
                </a:outerShdw>
              </a:effectLst>
            </a:endParaRPr>
          </a:p>
          <a:p>
            <a:pPr indent="-2743200" defTabSz="754063">
              <a:tabLst>
                <a:tab pos="346075" algn="l"/>
              </a:tabLst>
            </a:pPr>
            <a:r>
              <a:rPr lang="en-US" sz="3200" b="1" dirty="0">
                <a:solidFill>
                  <a:srgbClr val="FF0000"/>
                </a:solidFill>
                <a:effectLst>
                  <a:outerShdw blurRad="38100" dist="38100" dir="2700000" algn="tl">
                    <a:schemeClr val="tx1"/>
                  </a:outerShdw>
                </a:effectLst>
              </a:rPr>
              <a:t>2-Encroaching Settlers</a:t>
            </a:r>
          </a:p>
          <a:p>
            <a:pPr indent="-2743200" defTabSz="754063">
              <a:tabLst>
                <a:tab pos="346075" algn="l"/>
              </a:tabLst>
            </a:pPr>
            <a:endParaRPr lang="en-US" sz="3200" b="1" dirty="0">
              <a:solidFill>
                <a:srgbClr val="FF0000"/>
              </a:solidFill>
              <a:effectLst>
                <a:outerShdw blurRad="38100" dist="38100" dir="2700000" algn="tl">
                  <a:schemeClr val="tx1"/>
                </a:outerShdw>
              </a:effectLst>
            </a:endParaRPr>
          </a:p>
          <a:p>
            <a:pPr indent="-2743200" defTabSz="754063">
              <a:tabLst>
                <a:tab pos="346075" algn="l"/>
              </a:tabLst>
            </a:pPr>
            <a:endParaRPr lang="en-US" sz="3200" b="1" dirty="0">
              <a:solidFill>
                <a:srgbClr val="FF0000"/>
              </a:solidFill>
              <a:effectLst>
                <a:outerShdw blurRad="38100" dist="38100" dir="2700000" algn="tl">
                  <a:schemeClr val="tx1"/>
                </a:outerShdw>
              </a:effectLst>
            </a:endParaRPr>
          </a:p>
          <a:p>
            <a:pPr indent="-2743200" defTabSz="754063">
              <a:tabLst>
                <a:tab pos="346075" algn="l"/>
              </a:tabLst>
            </a:pPr>
            <a:endParaRPr lang="en-US" sz="3200" b="1" dirty="0">
              <a:solidFill>
                <a:srgbClr val="FF0000"/>
              </a:solidFill>
              <a:effectLst>
                <a:outerShdw blurRad="38100" dist="38100" dir="2700000" algn="tl">
                  <a:schemeClr val="tx1"/>
                </a:outerShdw>
              </a:effectLst>
            </a:endParaRPr>
          </a:p>
          <a:p>
            <a:pPr indent="-2743200" defTabSz="754063">
              <a:tabLst>
                <a:tab pos="346075" algn="l"/>
              </a:tabLst>
            </a:pPr>
            <a:endParaRPr lang="en-US" sz="2400" dirty="0"/>
          </a:p>
          <a:p>
            <a:pPr indent="-2743200" defTabSz="754063">
              <a:tabLst>
                <a:tab pos="346075" algn="l"/>
              </a:tabLst>
            </a:pPr>
            <a:r>
              <a:rPr lang="en-US" sz="3200" b="1" dirty="0">
                <a:solidFill>
                  <a:srgbClr val="FF0000"/>
                </a:solidFill>
                <a:effectLst>
                  <a:outerShdw blurRad="38100" dist="38100" dir="2700000" algn="tl">
                    <a:schemeClr val="tx1"/>
                  </a:outerShdw>
                </a:effectLst>
              </a:rPr>
              <a:t>3-Retaliation</a:t>
            </a:r>
            <a:endParaRPr lang="en-US" sz="2800" dirty="0"/>
          </a:p>
        </p:txBody>
      </p:sp>
      <p:pic>
        <p:nvPicPr>
          <p:cNvPr id="19" name="Picture 2"/>
          <p:cNvPicPr>
            <a:picLocks noChangeAspect="1" noChangeArrowheads="1"/>
          </p:cNvPicPr>
          <p:nvPr/>
        </p:nvPicPr>
        <p:blipFill>
          <a:blip r:embed="rId2" cstate="print"/>
          <a:srcRect/>
          <a:stretch>
            <a:fillRect/>
          </a:stretch>
        </p:blipFill>
        <p:spPr bwMode="auto">
          <a:xfrm>
            <a:off x="0" y="3150840"/>
            <a:ext cx="9144000" cy="210696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a:t>REASONS FOR MILITARY ACTION</a:t>
            </a:r>
          </a:p>
        </p:txBody>
      </p:sp>
      <p:pic>
        <p:nvPicPr>
          <p:cNvPr id="137219" name="Picture 3"/>
          <p:cNvPicPr>
            <a:picLocks noChangeAspect="1" noChangeArrowheads="1"/>
          </p:cNvPicPr>
          <p:nvPr/>
        </p:nvPicPr>
        <p:blipFill>
          <a:blip r:embed="rId3" cstate="print"/>
          <a:srcRect/>
          <a:stretch>
            <a:fillRect/>
          </a:stretch>
        </p:blipFill>
        <p:spPr bwMode="auto">
          <a:xfrm>
            <a:off x="1028700" y="1903285"/>
            <a:ext cx="7086600" cy="4954715"/>
          </a:xfrm>
          <a:prstGeom prst="rect">
            <a:avLst/>
          </a:prstGeom>
          <a:noFill/>
          <a:ln w="9525">
            <a:noFill/>
            <a:miter lim="800000"/>
            <a:headEnd/>
            <a:tailEnd/>
          </a:ln>
        </p:spPr>
      </p:pic>
      <p:pic>
        <p:nvPicPr>
          <p:cNvPr id="36" name="Picture 2" descr="https://upload.wikimedia.org/wikipedia/commons/thumb/e/e5/The_Mi'kmaq.png/1920px-The_Mi'kmaq.png"/>
          <p:cNvPicPr>
            <a:picLocks noChangeAspect="1" noChangeArrowheads="1"/>
          </p:cNvPicPr>
          <p:nvPr/>
        </p:nvPicPr>
        <p:blipFill>
          <a:blip r:embed="rId4" cstate="print"/>
          <a:srcRect/>
          <a:stretch>
            <a:fillRect/>
          </a:stretch>
        </p:blipFill>
        <p:spPr bwMode="auto">
          <a:xfrm>
            <a:off x="9144000" y="533400"/>
            <a:ext cx="7090620" cy="4956048"/>
          </a:xfrm>
          <a:prstGeom prst="rect">
            <a:avLst/>
          </a:prstGeom>
          <a:noFill/>
        </p:spPr>
      </p:pic>
      <p:grpSp>
        <p:nvGrpSpPr>
          <p:cNvPr id="45" name="Group 44"/>
          <p:cNvGrpSpPr/>
          <p:nvPr/>
        </p:nvGrpSpPr>
        <p:grpSpPr>
          <a:xfrm>
            <a:off x="1049482" y="1922318"/>
            <a:ext cx="4509654" cy="4696691"/>
            <a:chOff x="1049482" y="1922318"/>
            <a:chExt cx="4509654" cy="4696691"/>
          </a:xfrm>
        </p:grpSpPr>
        <p:sp>
          <p:nvSpPr>
            <p:cNvPr id="40" name="Freeform 39"/>
            <p:cNvSpPr/>
            <p:nvPr/>
          </p:nvSpPr>
          <p:spPr>
            <a:xfrm>
              <a:off x="1049482" y="1922318"/>
              <a:ext cx="4509654" cy="4696691"/>
            </a:xfrm>
            <a:custGeom>
              <a:avLst/>
              <a:gdLst>
                <a:gd name="connsiteX0" fmla="*/ 1465118 w 4509654"/>
                <a:gd name="connsiteY0" fmla="*/ 0 h 4696691"/>
                <a:gd name="connsiteX1" fmla="*/ 0 w 4509654"/>
                <a:gd name="connsiteY1" fmla="*/ 0 h 4696691"/>
                <a:gd name="connsiteX2" fmla="*/ 0 w 4509654"/>
                <a:gd name="connsiteY2" fmla="*/ 613064 h 4696691"/>
                <a:gd name="connsiteX3" fmla="*/ 426027 w 4509654"/>
                <a:gd name="connsiteY3" fmla="*/ 810491 h 4696691"/>
                <a:gd name="connsiteX4" fmla="*/ 581891 w 4509654"/>
                <a:gd name="connsiteY4" fmla="*/ 852055 h 4696691"/>
                <a:gd name="connsiteX5" fmla="*/ 820882 w 4509654"/>
                <a:gd name="connsiteY5" fmla="*/ 800100 h 4696691"/>
                <a:gd name="connsiteX6" fmla="*/ 571500 w 4509654"/>
                <a:gd name="connsiteY6" fmla="*/ 1028700 h 4696691"/>
                <a:gd name="connsiteX7" fmla="*/ 529936 w 4509654"/>
                <a:gd name="connsiteY7" fmla="*/ 1350818 h 4696691"/>
                <a:gd name="connsiteX8" fmla="*/ 529936 w 4509654"/>
                <a:gd name="connsiteY8" fmla="*/ 1558637 h 4696691"/>
                <a:gd name="connsiteX9" fmla="*/ 633845 w 4509654"/>
                <a:gd name="connsiteY9" fmla="*/ 1766455 h 4696691"/>
                <a:gd name="connsiteX10" fmla="*/ 654627 w 4509654"/>
                <a:gd name="connsiteY10" fmla="*/ 1818409 h 4696691"/>
                <a:gd name="connsiteX11" fmla="*/ 852054 w 4509654"/>
                <a:gd name="connsiteY11" fmla="*/ 1932709 h 4696691"/>
                <a:gd name="connsiteX12" fmla="*/ 987136 w 4509654"/>
                <a:gd name="connsiteY12" fmla="*/ 2036618 h 4696691"/>
                <a:gd name="connsiteX13" fmla="*/ 1091045 w 4509654"/>
                <a:gd name="connsiteY13" fmla="*/ 2192482 h 4696691"/>
                <a:gd name="connsiteX14" fmla="*/ 1246909 w 4509654"/>
                <a:gd name="connsiteY14" fmla="*/ 2566555 h 4696691"/>
                <a:gd name="connsiteX15" fmla="*/ 1246909 w 4509654"/>
                <a:gd name="connsiteY15" fmla="*/ 2680855 h 4696691"/>
                <a:gd name="connsiteX16" fmla="*/ 1433945 w 4509654"/>
                <a:gd name="connsiteY16" fmla="*/ 2504209 h 4696691"/>
                <a:gd name="connsiteX17" fmla="*/ 1517073 w 4509654"/>
                <a:gd name="connsiteY17" fmla="*/ 2608118 h 4696691"/>
                <a:gd name="connsiteX18" fmla="*/ 1153391 w 4509654"/>
                <a:gd name="connsiteY18" fmla="*/ 2857500 h 4696691"/>
                <a:gd name="connsiteX19" fmla="*/ 1278082 w 4509654"/>
                <a:gd name="connsiteY19" fmla="*/ 2961409 h 4696691"/>
                <a:gd name="connsiteX20" fmla="*/ 1454727 w 4509654"/>
                <a:gd name="connsiteY20" fmla="*/ 2857500 h 4696691"/>
                <a:gd name="connsiteX21" fmla="*/ 1620982 w 4509654"/>
                <a:gd name="connsiteY21" fmla="*/ 2857500 h 4696691"/>
                <a:gd name="connsiteX22" fmla="*/ 2171700 w 4509654"/>
                <a:gd name="connsiteY22" fmla="*/ 2867891 h 4696691"/>
                <a:gd name="connsiteX23" fmla="*/ 2057400 w 4509654"/>
                <a:gd name="connsiteY23" fmla="*/ 2919846 h 4696691"/>
                <a:gd name="connsiteX24" fmla="*/ 1724891 w 4509654"/>
                <a:gd name="connsiteY24" fmla="*/ 2992582 h 4696691"/>
                <a:gd name="connsiteX25" fmla="*/ 1683327 w 4509654"/>
                <a:gd name="connsiteY25" fmla="*/ 3106882 h 4696691"/>
                <a:gd name="connsiteX26" fmla="*/ 1579418 w 4509654"/>
                <a:gd name="connsiteY26" fmla="*/ 3106882 h 4696691"/>
                <a:gd name="connsiteX27" fmla="*/ 1589809 w 4509654"/>
                <a:gd name="connsiteY27" fmla="*/ 2919846 h 4696691"/>
                <a:gd name="connsiteX28" fmla="*/ 1527463 w 4509654"/>
                <a:gd name="connsiteY28" fmla="*/ 2909455 h 4696691"/>
                <a:gd name="connsiteX29" fmla="*/ 1496291 w 4509654"/>
                <a:gd name="connsiteY29" fmla="*/ 3002973 h 4696691"/>
                <a:gd name="connsiteX30" fmla="*/ 654627 w 4509654"/>
                <a:gd name="connsiteY30" fmla="*/ 3480955 h 4696691"/>
                <a:gd name="connsiteX31" fmla="*/ 197427 w 4509654"/>
                <a:gd name="connsiteY31" fmla="*/ 3917373 h 4696691"/>
                <a:gd name="connsiteX32" fmla="*/ 342900 w 4509654"/>
                <a:gd name="connsiteY32" fmla="*/ 4364182 h 4696691"/>
                <a:gd name="connsiteX33" fmla="*/ 571500 w 4509654"/>
                <a:gd name="connsiteY33" fmla="*/ 4655127 h 4696691"/>
                <a:gd name="connsiteX34" fmla="*/ 789709 w 4509654"/>
                <a:gd name="connsiteY34" fmla="*/ 4696691 h 4696691"/>
                <a:gd name="connsiteX35" fmla="*/ 1132609 w 4509654"/>
                <a:gd name="connsiteY35" fmla="*/ 4416137 h 4696691"/>
                <a:gd name="connsiteX36" fmla="*/ 1537854 w 4509654"/>
                <a:gd name="connsiteY36" fmla="*/ 4010891 h 4696691"/>
                <a:gd name="connsiteX37" fmla="*/ 1631373 w 4509654"/>
                <a:gd name="connsiteY37" fmla="*/ 3865418 h 4696691"/>
                <a:gd name="connsiteX38" fmla="*/ 1652154 w 4509654"/>
                <a:gd name="connsiteY38" fmla="*/ 3709555 h 4696691"/>
                <a:gd name="connsiteX39" fmla="*/ 1745673 w 4509654"/>
                <a:gd name="connsiteY39" fmla="*/ 3730337 h 4696691"/>
                <a:gd name="connsiteX40" fmla="*/ 1828800 w 4509654"/>
                <a:gd name="connsiteY40" fmla="*/ 3667991 h 4696691"/>
                <a:gd name="connsiteX41" fmla="*/ 1828800 w 4509654"/>
                <a:gd name="connsiteY41" fmla="*/ 3616037 h 4696691"/>
                <a:gd name="connsiteX42" fmla="*/ 1880754 w 4509654"/>
                <a:gd name="connsiteY42" fmla="*/ 3688773 h 4696691"/>
                <a:gd name="connsiteX43" fmla="*/ 2005445 w 4509654"/>
                <a:gd name="connsiteY43" fmla="*/ 3709555 h 4696691"/>
                <a:gd name="connsiteX44" fmla="*/ 2005445 w 4509654"/>
                <a:gd name="connsiteY44" fmla="*/ 3709555 h 4696691"/>
                <a:gd name="connsiteX45" fmla="*/ 2140527 w 4509654"/>
                <a:gd name="connsiteY45" fmla="*/ 3688773 h 4696691"/>
                <a:gd name="connsiteX46" fmla="*/ 2192482 w 4509654"/>
                <a:gd name="connsiteY46" fmla="*/ 3564082 h 4696691"/>
                <a:gd name="connsiteX47" fmla="*/ 2545773 w 4509654"/>
                <a:gd name="connsiteY47" fmla="*/ 3418609 h 4696691"/>
                <a:gd name="connsiteX48" fmla="*/ 2930236 w 4509654"/>
                <a:gd name="connsiteY48" fmla="*/ 3262746 h 4696691"/>
                <a:gd name="connsiteX49" fmla="*/ 3023754 w 4509654"/>
                <a:gd name="connsiteY49" fmla="*/ 3169227 h 4696691"/>
                <a:gd name="connsiteX50" fmla="*/ 3138054 w 4509654"/>
                <a:gd name="connsiteY50" fmla="*/ 3117273 h 4696691"/>
                <a:gd name="connsiteX51" fmla="*/ 3522518 w 4509654"/>
                <a:gd name="connsiteY51" fmla="*/ 3034146 h 4696691"/>
                <a:gd name="connsiteX52" fmla="*/ 3647209 w 4509654"/>
                <a:gd name="connsiteY52" fmla="*/ 2940627 h 4696691"/>
                <a:gd name="connsiteX53" fmla="*/ 3771900 w 4509654"/>
                <a:gd name="connsiteY53" fmla="*/ 2899064 h 4696691"/>
                <a:gd name="connsiteX54" fmla="*/ 3667991 w 4509654"/>
                <a:gd name="connsiteY54" fmla="*/ 2774373 h 4696691"/>
                <a:gd name="connsiteX55" fmla="*/ 3564082 w 4509654"/>
                <a:gd name="connsiteY55" fmla="*/ 2743200 h 4696691"/>
                <a:gd name="connsiteX56" fmla="*/ 3647209 w 4509654"/>
                <a:gd name="connsiteY56" fmla="*/ 2660073 h 4696691"/>
                <a:gd name="connsiteX57" fmla="*/ 3771900 w 4509654"/>
                <a:gd name="connsiteY57" fmla="*/ 2587337 h 4696691"/>
                <a:gd name="connsiteX58" fmla="*/ 3865418 w 4509654"/>
                <a:gd name="connsiteY58" fmla="*/ 2587337 h 4696691"/>
                <a:gd name="connsiteX59" fmla="*/ 4000500 w 4509654"/>
                <a:gd name="connsiteY59" fmla="*/ 2556164 h 4696691"/>
                <a:gd name="connsiteX60" fmla="*/ 4229100 w 4509654"/>
                <a:gd name="connsiteY60" fmla="*/ 2421082 h 4696691"/>
                <a:gd name="connsiteX61" fmla="*/ 4322618 w 4509654"/>
                <a:gd name="connsiteY61" fmla="*/ 2369127 h 4696691"/>
                <a:gd name="connsiteX62" fmla="*/ 4478482 w 4509654"/>
                <a:gd name="connsiteY62" fmla="*/ 2223655 h 4696691"/>
                <a:gd name="connsiteX63" fmla="*/ 4509654 w 4509654"/>
                <a:gd name="connsiteY63" fmla="*/ 2015837 h 4696691"/>
                <a:gd name="connsiteX64" fmla="*/ 4478482 w 4509654"/>
                <a:gd name="connsiteY64" fmla="*/ 1953491 h 4696691"/>
                <a:gd name="connsiteX65" fmla="*/ 4177145 w 4509654"/>
                <a:gd name="connsiteY65" fmla="*/ 1828800 h 4696691"/>
                <a:gd name="connsiteX66" fmla="*/ 4062845 w 4509654"/>
                <a:gd name="connsiteY66" fmla="*/ 1776846 h 4696691"/>
                <a:gd name="connsiteX67" fmla="*/ 4135582 w 4509654"/>
                <a:gd name="connsiteY67" fmla="*/ 1569027 h 4696691"/>
                <a:gd name="connsiteX68" fmla="*/ 4177145 w 4509654"/>
                <a:gd name="connsiteY68" fmla="*/ 1465118 h 4696691"/>
                <a:gd name="connsiteX69" fmla="*/ 4145973 w 4509654"/>
                <a:gd name="connsiteY69" fmla="*/ 1330037 h 4696691"/>
                <a:gd name="connsiteX70" fmla="*/ 4083627 w 4509654"/>
                <a:gd name="connsiteY70" fmla="*/ 1163782 h 4696691"/>
                <a:gd name="connsiteX71" fmla="*/ 3938154 w 4509654"/>
                <a:gd name="connsiteY71" fmla="*/ 1184564 h 4696691"/>
                <a:gd name="connsiteX72" fmla="*/ 3782291 w 4509654"/>
                <a:gd name="connsiteY72" fmla="*/ 1465118 h 4696691"/>
                <a:gd name="connsiteX73" fmla="*/ 3595254 w 4509654"/>
                <a:gd name="connsiteY73" fmla="*/ 1839191 h 4696691"/>
                <a:gd name="connsiteX74" fmla="*/ 3397827 w 4509654"/>
                <a:gd name="connsiteY74" fmla="*/ 2109355 h 4696691"/>
                <a:gd name="connsiteX75" fmla="*/ 3470563 w 4509654"/>
                <a:gd name="connsiteY75" fmla="*/ 2379518 h 4696691"/>
                <a:gd name="connsiteX76" fmla="*/ 3449782 w 4509654"/>
                <a:gd name="connsiteY76" fmla="*/ 2535382 h 4696691"/>
                <a:gd name="connsiteX77" fmla="*/ 3304309 w 4509654"/>
                <a:gd name="connsiteY77" fmla="*/ 2576946 h 4696691"/>
                <a:gd name="connsiteX78" fmla="*/ 3210791 w 4509654"/>
                <a:gd name="connsiteY78" fmla="*/ 2514600 h 4696691"/>
                <a:gd name="connsiteX79" fmla="*/ 3138054 w 4509654"/>
                <a:gd name="connsiteY79" fmla="*/ 2348346 h 4696691"/>
                <a:gd name="connsiteX80" fmla="*/ 2992582 w 4509654"/>
                <a:gd name="connsiteY80" fmla="*/ 2473037 h 4696691"/>
                <a:gd name="connsiteX81" fmla="*/ 2805545 w 4509654"/>
                <a:gd name="connsiteY81" fmla="*/ 2587337 h 4696691"/>
                <a:gd name="connsiteX82" fmla="*/ 2566554 w 4509654"/>
                <a:gd name="connsiteY82" fmla="*/ 2462646 h 4696691"/>
                <a:gd name="connsiteX83" fmla="*/ 2254827 w 4509654"/>
                <a:gd name="connsiteY83" fmla="*/ 2493818 h 4696691"/>
                <a:gd name="connsiteX84" fmla="*/ 1963882 w 4509654"/>
                <a:gd name="connsiteY84" fmla="*/ 2410691 h 4696691"/>
                <a:gd name="connsiteX85" fmla="*/ 1839191 w 4509654"/>
                <a:gd name="connsiteY85" fmla="*/ 2286000 h 4696691"/>
                <a:gd name="connsiteX86" fmla="*/ 1963882 w 4509654"/>
                <a:gd name="connsiteY86" fmla="*/ 2109355 h 4696691"/>
                <a:gd name="connsiteX87" fmla="*/ 1776845 w 4509654"/>
                <a:gd name="connsiteY87" fmla="*/ 2098964 h 4696691"/>
                <a:gd name="connsiteX88" fmla="*/ 1548245 w 4509654"/>
                <a:gd name="connsiteY88" fmla="*/ 2015837 h 4696691"/>
                <a:gd name="connsiteX89" fmla="*/ 1423554 w 4509654"/>
                <a:gd name="connsiteY89" fmla="*/ 1901537 h 4696691"/>
                <a:gd name="connsiteX90" fmla="*/ 1267691 w 4509654"/>
                <a:gd name="connsiteY90" fmla="*/ 1652155 h 4696691"/>
                <a:gd name="connsiteX91" fmla="*/ 1184563 w 4509654"/>
                <a:gd name="connsiteY91" fmla="*/ 1454727 h 4696691"/>
                <a:gd name="connsiteX92" fmla="*/ 1246909 w 4509654"/>
                <a:gd name="connsiteY92" fmla="*/ 1246909 h 4696691"/>
                <a:gd name="connsiteX93" fmla="*/ 987136 w 4509654"/>
                <a:gd name="connsiteY93" fmla="*/ 1257300 h 4696691"/>
                <a:gd name="connsiteX94" fmla="*/ 1205345 w 4509654"/>
                <a:gd name="connsiteY94" fmla="*/ 1018309 h 4696691"/>
                <a:gd name="connsiteX95" fmla="*/ 1267691 w 4509654"/>
                <a:gd name="connsiteY95" fmla="*/ 831273 h 4696691"/>
                <a:gd name="connsiteX96" fmla="*/ 1444336 w 4509654"/>
                <a:gd name="connsiteY96" fmla="*/ 550718 h 4696691"/>
                <a:gd name="connsiteX97" fmla="*/ 1454727 w 4509654"/>
                <a:gd name="connsiteY97" fmla="*/ 322118 h 4696691"/>
                <a:gd name="connsiteX98" fmla="*/ 1257300 w 4509654"/>
                <a:gd name="connsiteY98" fmla="*/ 509155 h 4696691"/>
                <a:gd name="connsiteX99" fmla="*/ 1153391 w 4509654"/>
                <a:gd name="connsiteY99" fmla="*/ 529937 h 4696691"/>
                <a:gd name="connsiteX100" fmla="*/ 810491 w 4509654"/>
                <a:gd name="connsiteY100" fmla="*/ 633846 h 4696691"/>
                <a:gd name="connsiteX101" fmla="*/ 716973 w 4509654"/>
                <a:gd name="connsiteY101" fmla="*/ 685800 h 4696691"/>
                <a:gd name="connsiteX102" fmla="*/ 633845 w 4509654"/>
                <a:gd name="connsiteY102" fmla="*/ 561109 h 4696691"/>
                <a:gd name="connsiteX103" fmla="*/ 426027 w 4509654"/>
                <a:gd name="connsiteY103" fmla="*/ 426027 h 4696691"/>
                <a:gd name="connsiteX104" fmla="*/ 207818 w 4509654"/>
                <a:gd name="connsiteY104" fmla="*/ 322118 h 4696691"/>
                <a:gd name="connsiteX105" fmla="*/ 270163 w 4509654"/>
                <a:gd name="connsiteY105" fmla="*/ 280555 h 4696691"/>
                <a:gd name="connsiteX106" fmla="*/ 477982 w 4509654"/>
                <a:gd name="connsiteY106" fmla="*/ 249382 h 4696691"/>
                <a:gd name="connsiteX107" fmla="*/ 613063 w 4509654"/>
                <a:gd name="connsiteY107" fmla="*/ 228600 h 4696691"/>
                <a:gd name="connsiteX108" fmla="*/ 810491 w 4509654"/>
                <a:gd name="connsiteY108" fmla="*/ 353291 h 4696691"/>
                <a:gd name="connsiteX109" fmla="*/ 1028700 w 4509654"/>
                <a:gd name="connsiteY109" fmla="*/ 332509 h 4696691"/>
                <a:gd name="connsiteX110" fmla="*/ 1184563 w 4509654"/>
                <a:gd name="connsiteY110" fmla="*/ 238991 h 4696691"/>
                <a:gd name="connsiteX111" fmla="*/ 1257300 w 4509654"/>
                <a:gd name="connsiteY111" fmla="*/ 187037 h 4696691"/>
                <a:gd name="connsiteX112" fmla="*/ 1340427 w 4509654"/>
                <a:gd name="connsiteY112" fmla="*/ 103909 h 4696691"/>
                <a:gd name="connsiteX113" fmla="*/ 1465118 w 4509654"/>
                <a:gd name="connsiteY113" fmla="*/ 0 h 469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4509654" h="4696691">
                  <a:moveTo>
                    <a:pt x="1465118" y="0"/>
                  </a:moveTo>
                  <a:lnTo>
                    <a:pt x="0" y="0"/>
                  </a:lnTo>
                  <a:lnTo>
                    <a:pt x="0" y="613064"/>
                  </a:lnTo>
                  <a:lnTo>
                    <a:pt x="426027" y="810491"/>
                  </a:lnTo>
                  <a:lnTo>
                    <a:pt x="581891" y="852055"/>
                  </a:lnTo>
                  <a:lnTo>
                    <a:pt x="820882" y="800100"/>
                  </a:lnTo>
                  <a:lnTo>
                    <a:pt x="571500" y="1028700"/>
                  </a:lnTo>
                  <a:lnTo>
                    <a:pt x="529936" y="1350818"/>
                  </a:lnTo>
                  <a:lnTo>
                    <a:pt x="529936" y="1558637"/>
                  </a:lnTo>
                  <a:lnTo>
                    <a:pt x="633845" y="1766455"/>
                  </a:lnTo>
                  <a:lnTo>
                    <a:pt x="654627" y="1818409"/>
                  </a:lnTo>
                  <a:lnTo>
                    <a:pt x="852054" y="1932709"/>
                  </a:lnTo>
                  <a:lnTo>
                    <a:pt x="987136" y="2036618"/>
                  </a:lnTo>
                  <a:lnTo>
                    <a:pt x="1091045" y="2192482"/>
                  </a:lnTo>
                  <a:lnTo>
                    <a:pt x="1246909" y="2566555"/>
                  </a:lnTo>
                  <a:lnTo>
                    <a:pt x="1246909" y="2680855"/>
                  </a:lnTo>
                  <a:lnTo>
                    <a:pt x="1433945" y="2504209"/>
                  </a:lnTo>
                  <a:lnTo>
                    <a:pt x="1517073" y="2608118"/>
                  </a:lnTo>
                  <a:lnTo>
                    <a:pt x="1153391" y="2857500"/>
                  </a:lnTo>
                  <a:lnTo>
                    <a:pt x="1278082" y="2961409"/>
                  </a:lnTo>
                  <a:lnTo>
                    <a:pt x="1454727" y="2857500"/>
                  </a:lnTo>
                  <a:lnTo>
                    <a:pt x="1620982" y="2857500"/>
                  </a:lnTo>
                  <a:lnTo>
                    <a:pt x="2171700" y="2867891"/>
                  </a:lnTo>
                  <a:lnTo>
                    <a:pt x="2057400" y="2919846"/>
                  </a:lnTo>
                  <a:lnTo>
                    <a:pt x="1724891" y="2992582"/>
                  </a:lnTo>
                  <a:lnTo>
                    <a:pt x="1683327" y="3106882"/>
                  </a:lnTo>
                  <a:lnTo>
                    <a:pt x="1579418" y="3106882"/>
                  </a:lnTo>
                  <a:lnTo>
                    <a:pt x="1589809" y="2919846"/>
                  </a:lnTo>
                  <a:lnTo>
                    <a:pt x="1527463" y="2909455"/>
                  </a:lnTo>
                  <a:lnTo>
                    <a:pt x="1496291" y="3002973"/>
                  </a:lnTo>
                  <a:lnTo>
                    <a:pt x="654627" y="3480955"/>
                  </a:lnTo>
                  <a:lnTo>
                    <a:pt x="197427" y="3917373"/>
                  </a:lnTo>
                  <a:lnTo>
                    <a:pt x="342900" y="4364182"/>
                  </a:lnTo>
                  <a:lnTo>
                    <a:pt x="571500" y="4655127"/>
                  </a:lnTo>
                  <a:lnTo>
                    <a:pt x="789709" y="4696691"/>
                  </a:lnTo>
                  <a:lnTo>
                    <a:pt x="1132609" y="4416137"/>
                  </a:lnTo>
                  <a:lnTo>
                    <a:pt x="1537854" y="4010891"/>
                  </a:lnTo>
                  <a:lnTo>
                    <a:pt x="1631373" y="3865418"/>
                  </a:lnTo>
                  <a:lnTo>
                    <a:pt x="1652154" y="3709555"/>
                  </a:lnTo>
                  <a:lnTo>
                    <a:pt x="1745673" y="3730337"/>
                  </a:lnTo>
                  <a:lnTo>
                    <a:pt x="1828800" y="3667991"/>
                  </a:lnTo>
                  <a:lnTo>
                    <a:pt x="1828800" y="3616037"/>
                  </a:lnTo>
                  <a:lnTo>
                    <a:pt x="1880754" y="3688773"/>
                  </a:lnTo>
                  <a:lnTo>
                    <a:pt x="2005445" y="3709555"/>
                  </a:lnTo>
                  <a:lnTo>
                    <a:pt x="2005445" y="3709555"/>
                  </a:lnTo>
                  <a:lnTo>
                    <a:pt x="2140527" y="3688773"/>
                  </a:lnTo>
                  <a:lnTo>
                    <a:pt x="2192482" y="3564082"/>
                  </a:lnTo>
                  <a:lnTo>
                    <a:pt x="2545773" y="3418609"/>
                  </a:lnTo>
                  <a:lnTo>
                    <a:pt x="2930236" y="3262746"/>
                  </a:lnTo>
                  <a:lnTo>
                    <a:pt x="3023754" y="3169227"/>
                  </a:lnTo>
                  <a:lnTo>
                    <a:pt x="3138054" y="3117273"/>
                  </a:lnTo>
                  <a:lnTo>
                    <a:pt x="3522518" y="3034146"/>
                  </a:lnTo>
                  <a:lnTo>
                    <a:pt x="3647209" y="2940627"/>
                  </a:lnTo>
                  <a:lnTo>
                    <a:pt x="3771900" y="2899064"/>
                  </a:lnTo>
                  <a:lnTo>
                    <a:pt x="3667991" y="2774373"/>
                  </a:lnTo>
                  <a:lnTo>
                    <a:pt x="3564082" y="2743200"/>
                  </a:lnTo>
                  <a:lnTo>
                    <a:pt x="3647209" y="2660073"/>
                  </a:lnTo>
                  <a:lnTo>
                    <a:pt x="3771900" y="2587337"/>
                  </a:lnTo>
                  <a:lnTo>
                    <a:pt x="3865418" y="2587337"/>
                  </a:lnTo>
                  <a:lnTo>
                    <a:pt x="4000500" y="2556164"/>
                  </a:lnTo>
                  <a:lnTo>
                    <a:pt x="4229100" y="2421082"/>
                  </a:lnTo>
                  <a:lnTo>
                    <a:pt x="4322618" y="2369127"/>
                  </a:lnTo>
                  <a:lnTo>
                    <a:pt x="4478482" y="2223655"/>
                  </a:lnTo>
                  <a:lnTo>
                    <a:pt x="4509654" y="2015837"/>
                  </a:lnTo>
                  <a:lnTo>
                    <a:pt x="4478482" y="1953491"/>
                  </a:lnTo>
                  <a:lnTo>
                    <a:pt x="4177145" y="1828800"/>
                  </a:lnTo>
                  <a:lnTo>
                    <a:pt x="4062845" y="1776846"/>
                  </a:lnTo>
                  <a:lnTo>
                    <a:pt x="4135582" y="1569027"/>
                  </a:lnTo>
                  <a:cubicBezTo>
                    <a:pt x="4169473" y="1478648"/>
                    <a:pt x="4153520" y="1512369"/>
                    <a:pt x="4177145" y="1465118"/>
                  </a:cubicBezTo>
                  <a:lnTo>
                    <a:pt x="4145973" y="1330037"/>
                  </a:lnTo>
                  <a:lnTo>
                    <a:pt x="4083627" y="1163782"/>
                  </a:lnTo>
                  <a:lnTo>
                    <a:pt x="3938154" y="1184564"/>
                  </a:lnTo>
                  <a:lnTo>
                    <a:pt x="3782291" y="1465118"/>
                  </a:lnTo>
                  <a:lnTo>
                    <a:pt x="3595254" y="1839191"/>
                  </a:lnTo>
                  <a:lnTo>
                    <a:pt x="3397827" y="2109355"/>
                  </a:lnTo>
                  <a:lnTo>
                    <a:pt x="3470563" y="2379518"/>
                  </a:lnTo>
                  <a:lnTo>
                    <a:pt x="3449782" y="2535382"/>
                  </a:lnTo>
                  <a:lnTo>
                    <a:pt x="3304309" y="2576946"/>
                  </a:lnTo>
                  <a:lnTo>
                    <a:pt x="3210791" y="2514600"/>
                  </a:lnTo>
                  <a:lnTo>
                    <a:pt x="3138054" y="2348346"/>
                  </a:lnTo>
                  <a:lnTo>
                    <a:pt x="2992582" y="2473037"/>
                  </a:lnTo>
                  <a:lnTo>
                    <a:pt x="2805545" y="2587337"/>
                  </a:lnTo>
                  <a:lnTo>
                    <a:pt x="2566554" y="2462646"/>
                  </a:lnTo>
                  <a:lnTo>
                    <a:pt x="2254827" y="2493818"/>
                  </a:lnTo>
                  <a:lnTo>
                    <a:pt x="1963882" y="2410691"/>
                  </a:lnTo>
                  <a:lnTo>
                    <a:pt x="1839191" y="2286000"/>
                  </a:lnTo>
                  <a:lnTo>
                    <a:pt x="1963882" y="2109355"/>
                  </a:lnTo>
                  <a:lnTo>
                    <a:pt x="1776845" y="2098964"/>
                  </a:lnTo>
                  <a:lnTo>
                    <a:pt x="1548245" y="2015837"/>
                  </a:lnTo>
                  <a:lnTo>
                    <a:pt x="1423554" y="1901537"/>
                  </a:lnTo>
                  <a:lnTo>
                    <a:pt x="1267691" y="1652155"/>
                  </a:lnTo>
                  <a:lnTo>
                    <a:pt x="1184563" y="1454727"/>
                  </a:lnTo>
                  <a:lnTo>
                    <a:pt x="1246909" y="1246909"/>
                  </a:lnTo>
                  <a:lnTo>
                    <a:pt x="987136" y="1257300"/>
                  </a:lnTo>
                  <a:lnTo>
                    <a:pt x="1205345" y="1018309"/>
                  </a:lnTo>
                  <a:lnTo>
                    <a:pt x="1267691" y="831273"/>
                  </a:lnTo>
                  <a:lnTo>
                    <a:pt x="1444336" y="550718"/>
                  </a:lnTo>
                  <a:lnTo>
                    <a:pt x="1454727" y="322118"/>
                  </a:lnTo>
                  <a:lnTo>
                    <a:pt x="1257300" y="509155"/>
                  </a:lnTo>
                  <a:lnTo>
                    <a:pt x="1153391" y="529937"/>
                  </a:lnTo>
                  <a:lnTo>
                    <a:pt x="810491" y="633846"/>
                  </a:lnTo>
                  <a:lnTo>
                    <a:pt x="716973" y="685800"/>
                  </a:lnTo>
                  <a:lnTo>
                    <a:pt x="633845" y="561109"/>
                  </a:lnTo>
                  <a:lnTo>
                    <a:pt x="426027" y="426027"/>
                  </a:lnTo>
                  <a:lnTo>
                    <a:pt x="207818" y="322118"/>
                  </a:lnTo>
                  <a:lnTo>
                    <a:pt x="270163" y="280555"/>
                  </a:lnTo>
                  <a:lnTo>
                    <a:pt x="477982" y="249382"/>
                  </a:lnTo>
                  <a:lnTo>
                    <a:pt x="613063" y="228600"/>
                  </a:lnTo>
                  <a:lnTo>
                    <a:pt x="810491" y="353291"/>
                  </a:lnTo>
                  <a:lnTo>
                    <a:pt x="1028700" y="332509"/>
                  </a:lnTo>
                  <a:lnTo>
                    <a:pt x="1184563" y="238991"/>
                  </a:lnTo>
                  <a:lnTo>
                    <a:pt x="1257300" y="187037"/>
                  </a:lnTo>
                  <a:lnTo>
                    <a:pt x="1340427" y="103909"/>
                  </a:lnTo>
                  <a:lnTo>
                    <a:pt x="1465118" y="0"/>
                  </a:lnTo>
                  <a:close/>
                </a:path>
              </a:pathLst>
            </a:custGeom>
            <a:solidFill>
              <a:srgbClr val="FF0000">
                <a:alpha val="61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2545773" y="3169227"/>
              <a:ext cx="1517072" cy="1080655"/>
            </a:xfrm>
            <a:custGeom>
              <a:avLst/>
              <a:gdLst>
                <a:gd name="connsiteX0" fmla="*/ 0 w 1517072"/>
                <a:gd name="connsiteY0" fmla="*/ 342900 h 1080655"/>
                <a:gd name="connsiteX1" fmla="*/ 0 w 1517072"/>
                <a:gd name="connsiteY1" fmla="*/ 342900 h 1080655"/>
                <a:gd name="connsiteX2" fmla="*/ 280554 w 1517072"/>
                <a:gd name="connsiteY2" fmla="*/ 0 h 1080655"/>
                <a:gd name="connsiteX3" fmla="*/ 322118 w 1517072"/>
                <a:gd name="connsiteY3" fmla="*/ 135082 h 1080655"/>
                <a:gd name="connsiteX4" fmla="*/ 290945 w 1517072"/>
                <a:gd name="connsiteY4" fmla="*/ 311728 h 1080655"/>
                <a:gd name="connsiteX5" fmla="*/ 457200 w 1517072"/>
                <a:gd name="connsiteY5" fmla="*/ 488373 h 1080655"/>
                <a:gd name="connsiteX6" fmla="*/ 581891 w 1517072"/>
                <a:gd name="connsiteY6" fmla="*/ 540328 h 1080655"/>
                <a:gd name="connsiteX7" fmla="*/ 727363 w 1517072"/>
                <a:gd name="connsiteY7" fmla="*/ 602673 h 1080655"/>
                <a:gd name="connsiteX8" fmla="*/ 997527 w 1517072"/>
                <a:gd name="connsiteY8" fmla="*/ 623455 h 1080655"/>
                <a:gd name="connsiteX9" fmla="*/ 1246909 w 1517072"/>
                <a:gd name="connsiteY9" fmla="*/ 550718 h 1080655"/>
                <a:gd name="connsiteX10" fmla="*/ 1517072 w 1517072"/>
                <a:gd name="connsiteY10" fmla="*/ 519546 h 1080655"/>
                <a:gd name="connsiteX11" fmla="*/ 1517072 w 1517072"/>
                <a:gd name="connsiteY11" fmla="*/ 519546 h 1080655"/>
                <a:gd name="connsiteX12" fmla="*/ 1413163 w 1517072"/>
                <a:gd name="connsiteY12" fmla="*/ 675409 h 1080655"/>
                <a:gd name="connsiteX13" fmla="*/ 1330036 w 1517072"/>
                <a:gd name="connsiteY13" fmla="*/ 758537 h 1080655"/>
                <a:gd name="connsiteX14" fmla="*/ 1330036 w 1517072"/>
                <a:gd name="connsiteY14" fmla="*/ 758537 h 1080655"/>
                <a:gd name="connsiteX15" fmla="*/ 1330036 w 1517072"/>
                <a:gd name="connsiteY15" fmla="*/ 1049482 h 1080655"/>
                <a:gd name="connsiteX16" fmla="*/ 1153391 w 1517072"/>
                <a:gd name="connsiteY16" fmla="*/ 1080655 h 1080655"/>
                <a:gd name="connsiteX17" fmla="*/ 945572 w 1517072"/>
                <a:gd name="connsiteY17" fmla="*/ 955964 h 1080655"/>
                <a:gd name="connsiteX18" fmla="*/ 976745 w 1517072"/>
                <a:gd name="connsiteY18" fmla="*/ 852055 h 1080655"/>
                <a:gd name="connsiteX19" fmla="*/ 872836 w 1517072"/>
                <a:gd name="connsiteY19" fmla="*/ 810491 h 1080655"/>
                <a:gd name="connsiteX20" fmla="*/ 841663 w 1517072"/>
                <a:gd name="connsiteY20" fmla="*/ 872837 h 1080655"/>
                <a:gd name="connsiteX21" fmla="*/ 685800 w 1517072"/>
                <a:gd name="connsiteY21" fmla="*/ 852055 h 1080655"/>
                <a:gd name="connsiteX22" fmla="*/ 477982 w 1517072"/>
                <a:gd name="connsiteY22" fmla="*/ 800100 h 1080655"/>
                <a:gd name="connsiteX23" fmla="*/ 426027 w 1517072"/>
                <a:gd name="connsiteY23" fmla="*/ 665018 h 1080655"/>
                <a:gd name="connsiteX24" fmla="*/ 374072 w 1517072"/>
                <a:gd name="connsiteY24" fmla="*/ 654628 h 1080655"/>
                <a:gd name="connsiteX25" fmla="*/ 207818 w 1517072"/>
                <a:gd name="connsiteY25" fmla="*/ 654628 h 1080655"/>
                <a:gd name="connsiteX26" fmla="*/ 249382 w 1517072"/>
                <a:gd name="connsiteY26" fmla="*/ 488373 h 1080655"/>
                <a:gd name="connsiteX27" fmla="*/ 103909 w 1517072"/>
                <a:gd name="connsiteY27" fmla="*/ 446809 h 1080655"/>
                <a:gd name="connsiteX28" fmla="*/ 20782 w 1517072"/>
                <a:gd name="connsiteY28" fmla="*/ 446809 h 1080655"/>
                <a:gd name="connsiteX29" fmla="*/ 0 w 1517072"/>
                <a:gd name="connsiteY29" fmla="*/ 342900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17072" h="1080655">
                  <a:moveTo>
                    <a:pt x="0" y="342900"/>
                  </a:moveTo>
                  <a:lnTo>
                    <a:pt x="0" y="342900"/>
                  </a:lnTo>
                  <a:lnTo>
                    <a:pt x="280554" y="0"/>
                  </a:lnTo>
                  <a:lnTo>
                    <a:pt x="322118" y="135082"/>
                  </a:lnTo>
                  <a:lnTo>
                    <a:pt x="290945" y="311728"/>
                  </a:lnTo>
                  <a:lnTo>
                    <a:pt x="457200" y="488373"/>
                  </a:lnTo>
                  <a:lnTo>
                    <a:pt x="581891" y="540328"/>
                  </a:lnTo>
                  <a:lnTo>
                    <a:pt x="727363" y="602673"/>
                  </a:lnTo>
                  <a:lnTo>
                    <a:pt x="997527" y="623455"/>
                  </a:lnTo>
                  <a:lnTo>
                    <a:pt x="1246909" y="550718"/>
                  </a:lnTo>
                  <a:lnTo>
                    <a:pt x="1517072" y="519546"/>
                  </a:lnTo>
                  <a:lnTo>
                    <a:pt x="1517072" y="519546"/>
                  </a:lnTo>
                  <a:lnTo>
                    <a:pt x="1413163" y="675409"/>
                  </a:lnTo>
                  <a:lnTo>
                    <a:pt x="1330036" y="758537"/>
                  </a:lnTo>
                  <a:lnTo>
                    <a:pt x="1330036" y="758537"/>
                  </a:lnTo>
                  <a:lnTo>
                    <a:pt x="1330036" y="1049482"/>
                  </a:lnTo>
                  <a:lnTo>
                    <a:pt x="1153391" y="1080655"/>
                  </a:lnTo>
                  <a:lnTo>
                    <a:pt x="945572" y="955964"/>
                  </a:lnTo>
                  <a:lnTo>
                    <a:pt x="976745" y="852055"/>
                  </a:lnTo>
                  <a:lnTo>
                    <a:pt x="872836" y="810491"/>
                  </a:lnTo>
                  <a:lnTo>
                    <a:pt x="841663" y="872837"/>
                  </a:lnTo>
                  <a:lnTo>
                    <a:pt x="685800" y="852055"/>
                  </a:lnTo>
                  <a:lnTo>
                    <a:pt x="477982" y="800100"/>
                  </a:lnTo>
                  <a:lnTo>
                    <a:pt x="426027" y="665018"/>
                  </a:lnTo>
                  <a:lnTo>
                    <a:pt x="374072" y="654628"/>
                  </a:lnTo>
                  <a:lnTo>
                    <a:pt x="207818" y="654628"/>
                  </a:lnTo>
                  <a:lnTo>
                    <a:pt x="249382" y="488373"/>
                  </a:lnTo>
                  <a:lnTo>
                    <a:pt x="103909" y="446809"/>
                  </a:lnTo>
                  <a:lnTo>
                    <a:pt x="20782" y="446809"/>
                  </a:lnTo>
                  <a:lnTo>
                    <a:pt x="0" y="342900"/>
                  </a:lnTo>
                  <a:close/>
                </a:path>
              </a:pathLst>
            </a:custGeom>
            <a:solidFill>
              <a:srgbClr val="FF0000">
                <a:alpha val="61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5791200" y="1981200"/>
            <a:ext cx="2286000" cy="954107"/>
            <a:chOff x="5791200" y="1981200"/>
            <a:chExt cx="2286000" cy="954107"/>
          </a:xfrm>
        </p:grpSpPr>
        <p:sp>
          <p:nvSpPr>
            <p:cNvPr id="42" name="Rectangle 41"/>
            <p:cNvSpPr/>
            <p:nvPr/>
          </p:nvSpPr>
          <p:spPr>
            <a:xfrm>
              <a:off x="5791200" y="2209800"/>
              <a:ext cx="762000" cy="457200"/>
            </a:xfrm>
            <a:prstGeom prst="rect">
              <a:avLst/>
            </a:prstGeom>
            <a:solidFill>
              <a:srgbClr val="FF0000">
                <a:alpha val="61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6553200" y="1981200"/>
              <a:ext cx="1524000" cy="954107"/>
            </a:xfrm>
            <a:prstGeom prst="rect">
              <a:avLst/>
            </a:prstGeom>
            <a:solidFill>
              <a:schemeClr val="bg1"/>
            </a:solidFill>
            <a:ln w="3175">
              <a:solidFill>
                <a:schemeClr val="tx1"/>
              </a:solidFill>
            </a:ln>
          </p:spPr>
          <p:txBody>
            <a:bodyPr wrap="square" rtlCol="0">
              <a:spAutoFit/>
            </a:bodyPr>
            <a:lstStyle/>
            <a:p>
              <a:r>
                <a:rPr lang="en-US" sz="2800" dirty="0"/>
                <a:t>Mi’kmaq Territory</a:t>
              </a:r>
            </a:p>
          </p:txBody>
        </p:sp>
      </p:grpSp>
      <p:sp>
        <p:nvSpPr>
          <p:cNvPr id="46" name="Rounded Rectangle 45"/>
          <p:cNvSpPr/>
          <p:nvPr/>
        </p:nvSpPr>
        <p:spPr>
          <a:xfrm rot="21103087">
            <a:off x="812637" y="1917884"/>
            <a:ext cx="2160096" cy="3124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304800" y="990600"/>
            <a:ext cx="7939654" cy="85131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2"/>
          <p:cNvSpPr>
            <a:spLocks noGrp="1"/>
          </p:cNvSpPr>
          <p:nvPr>
            <p:ph type="sldNum" sz="quarter" idx="12"/>
          </p:nvPr>
        </p:nvSpPr>
        <p:spPr/>
        <p:txBody>
          <a:bodyPr/>
          <a:lstStyle/>
          <a:p>
            <a:pPr>
              <a:defRPr/>
            </a:pPr>
            <a:fld id="{6D98560A-1953-4F77-869E-5D1EE0598C44}" type="slidenum">
              <a:rPr lang="en-US" smtClean="0"/>
              <a:pPr>
                <a:defRPr/>
              </a:pPr>
              <a:t>40</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1000"/>
                                        <p:tgtEl>
                                          <p:spTgt spid="18"/>
                                        </p:tgtEl>
                                      </p:cBhvr>
                                    </p:animEffect>
                                    <p:set>
                                      <p:cBhvr>
                                        <p:cTn id="11" dur="1" fill="hold">
                                          <p:stCondLst>
                                            <p:cond delay="999"/>
                                          </p:stCondLst>
                                        </p:cTn>
                                        <p:tgtEl>
                                          <p:spTgt spid="18"/>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21"/>
                                        </p:tgtEl>
                                      </p:cBhvr>
                                    </p:animEffect>
                                    <p:set>
                                      <p:cBhvr>
                                        <p:cTn id="14" dur="1" fill="hold">
                                          <p:stCondLst>
                                            <p:cond delay="999"/>
                                          </p:stCondLst>
                                        </p:cTn>
                                        <p:tgtEl>
                                          <p:spTgt spid="21"/>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1000"/>
                                        <p:tgtEl>
                                          <p:spTgt spid="20"/>
                                        </p:tgtEl>
                                      </p:cBhvr>
                                    </p:animEffect>
                                    <p:set>
                                      <p:cBhvr>
                                        <p:cTn id="17" dur="1" fill="hold">
                                          <p:stCondLst>
                                            <p:cond delay="999"/>
                                          </p:stCondLst>
                                        </p:cTn>
                                        <p:tgtEl>
                                          <p:spTgt spid="2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0 -2.96296E-6 L 0 -0.36852 " pathEditMode="relative" rAng="0" ptsTypes="AA">
                                      <p:cBhvr>
                                        <p:cTn id="21" dur="2000" fill="hold"/>
                                        <p:tgtEl>
                                          <p:spTgt spid="19"/>
                                        </p:tgtEl>
                                        <p:attrNameLst>
                                          <p:attrName>ppt_x</p:attrName>
                                          <p:attrName>ppt_y</p:attrName>
                                        </p:attrNameLst>
                                      </p:cBhvr>
                                      <p:rCtr x="0" y="-184"/>
                                    </p:animMotion>
                                  </p:childTnLst>
                                </p:cTn>
                              </p:par>
                              <p:par>
                                <p:cTn id="22" presetID="53"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p:cTn id="24" dur="500" fill="hold"/>
                                        <p:tgtEl>
                                          <p:spTgt spid="36"/>
                                        </p:tgtEl>
                                        <p:attrNameLst>
                                          <p:attrName>ppt_w</p:attrName>
                                        </p:attrNameLst>
                                      </p:cBhvr>
                                      <p:tavLst>
                                        <p:tav tm="0">
                                          <p:val>
                                            <p:fltVal val="0"/>
                                          </p:val>
                                        </p:tav>
                                        <p:tav tm="100000">
                                          <p:val>
                                            <p:strVal val="#ppt_w"/>
                                          </p:val>
                                        </p:tav>
                                      </p:tavLst>
                                    </p:anim>
                                    <p:anim calcmode="lin" valueType="num">
                                      <p:cBhvr>
                                        <p:cTn id="25" dur="500" fill="hold"/>
                                        <p:tgtEl>
                                          <p:spTgt spid="36"/>
                                        </p:tgtEl>
                                        <p:attrNameLst>
                                          <p:attrName>ppt_h</p:attrName>
                                        </p:attrNameLst>
                                      </p:cBhvr>
                                      <p:tavLst>
                                        <p:tav tm="0">
                                          <p:val>
                                            <p:fltVal val="0"/>
                                          </p:val>
                                        </p:tav>
                                        <p:tav tm="100000">
                                          <p:val>
                                            <p:strVal val="#ppt_h"/>
                                          </p:val>
                                        </p:tav>
                                      </p:tavLst>
                                    </p:anim>
                                    <p:animEffect transition="in" filter="fade">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137219"/>
                                        </p:tgtEl>
                                        <p:attrNameLst>
                                          <p:attrName>style.visibility</p:attrName>
                                        </p:attrNameLst>
                                      </p:cBhvr>
                                      <p:to>
                                        <p:strVal val="visible"/>
                                      </p:to>
                                    </p:set>
                                    <p:anim calcmode="lin" valueType="num">
                                      <p:cBhvr>
                                        <p:cTn id="31" dur="1000" fill="hold"/>
                                        <p:tgtEl>
                                          <p:spTgt spid="137219"/>
                                        </p:tgtEl>
                                        <p:attrNameLst>
                                          <p:attrName>ppt_w</p:attrName>
                                        </p:attrNameLst>
                                      </p:cBhvr>
                                      <p:tavLst>
                                        <p:tav tm="0">
                                          <p:val>
                                            <p:fltVal val="0"/>
                                          </p:val>
                                        </p:tav>
                                        <p:tav tm="100000">
                                          <p:val>
                                            <p:strVal val="#ppt_w"/>
                                          </p:val>
                                        </p:tav>
                                      </p:tavLst>
                                    </p:anim>
                                    <p:anim calcmode="lin" valueType="num">
                                      <p:cBhvr>
                                        <p:cTn id="32" dur="1000" fill="hold"/>
                                        <p:tgtEl>
                                          <p:spTgt spid="137219"/>
                                        </p:tgtEl>
                                        <p:attrNameLst>
                                          <p:attrName>ppt_h</p:attrName>
                                        </p:attrNameLst>
                                      </p:cBhvr>
                                      <p:tavLst>
                                        <p:tav tm="0">
                                          <p:val>
                                            <p:fltVal val="0"/>
                                          </p:val>
                                        </p:tav>
                                        <p:tav tm="100000">
                                          <p:val>
                                            <p:strVal val="#ppt_h"/>
                                          </p:val>
                                        </p:tav>
                                      </p:tavLst>
                                    </p:anim>
                                    <p:animEffect transition="in" filter="fade">
                                      <p:cBhvr>
                                        <p:cTn id="33" dur="1000"/>
                                        <p:tgtEl>
                                          <p:spTgt spid="137219"/>
                                        </p:tgtEl>
                                      </p:cBhvr>
                                    </p:animEffect>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down)">
                                      <p:cBhvr>
                                        <p:cTn id="38" dur="580">
                                          <p:stCondLst>
                                            <p:cond delay="0"/>
                                          </p:stCondLst>
                                        </p:cTn>
                                        <p:tgtEl>
                                          <p:spTgt spid="46"/>
                                        </p:tgtEl>
                                      </p:cBhvr>
                                    </p:animEffect>
                                    <p:anim calcmode="lin" valueType="num">
                                      <p:cBhvr>
                                        <p:cTn id="39"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44" dur="26">
                                          <p:stCondLst>
                                            <p:cond delay="650"/>
                                          </p:stCondLst>
                                        </p:cTn>
                                        <p:tgtEl>
                                          <p:spTgt spid="46"/>
                                        </p:tgtEl>
                                      </p:cBhvr>
                                      <p:to x="100000" y="60000"/>
                                    </p:animScale>
                                    <p:animScale>
                                      <p:cBhvr>
                                        <p:cTn id="45" dur="166" decel="50000">
                                          <p:stCondLst>
                                            <p:cond delay="676"/>
                                          </p:stCondLst>
                                        </p:cTn>
                                        <p:tgtEl>
                                          <p:spTgt spid="46"/>
                                        </p:tgtEl>
                                      </p:cBhvr>
                                      <p:to x="100000" y="100000"/>
                                    </p:animScale>
                                    <p:animScale>
                                      <p:cBhvr>
                                        <p:cTn id="46" dur="26">
                                          <p:stCondLst>
                                            <p:cond delay="1312"/>
                                          </p:stCondLst>
                                        </p:cTn>
                                        <p:tgtEl>
                                          <p:spTgt spid="46"/>
                                        </p:tgtEl>
                                      </p:cBhvr>
                                      <p:to x="100000" y="80000"/>
                                    </p:animScale>
                                    <p:animScale>
                                      <p:cBhvr>
                                        <p:cTn id="47" dur="166" decel="50000">
                                          <p:stCondLst>
                                            <p:cond delay="1338"/>
                                          </p:stCondLst>
                                        </p:cTn>
                                        <p:tgtEl>
                                          <p:spTgt spid="46"/>
                                        </p:tgtEl>
                                      </p:cBhvr>
                                      <p:to x="100000" y="100000"/>
                                    </p:animScale>
                                    <p:animScale>
                                      <p:cBhvr>
                                        <p:cTn id="48" dur="26">
                                          <p:stCondLst>
                                            <p:cond delay="1642"/>
                                          </p:stCondLst>
                                        </p:cTn>
                                        <p:tgtEl>
                                          <p:spTgt spid="46"/>
                                        </p:tgtEl>
                                      </p:cBhvr>
                                      <p:to x="100000" y="90000"/>
                                    </p:animScale>
                                    <p:animScale>
                                      <p:cBhvr>
                                        <p:cTn id="49" dur="166" decel="50000">
                                          <p:stCondLst>
                                            <p:cond delay="1668"/>
                                          </p:stCondLst>
                                        </p:cTn>
                                        <p:tgtEl>
                                          <p:spTgt spid="46"/>
                                        </p:tgtEl>
                                      </p:cBhvr>
                                      <p:to x="100000" y="100000"/>
                                    </p:animScale>
                                    <p:animScale>
                                      <p:cBhvr>
                                        <p:cTn id="50" dur="26">
                                          <p:stCondLst>
                                            <p:cond delay="1808"/>
                                          </p:stCondLst>
                                        </p:cTn>
                                        <p:tgtEl>
                                          <p:spTgt spid="46"/>
                                        </p:tgtEl>
                                      </p:cBhvr>
                                      <p:to x="100000" y="95000"/>
                                    </p:animScale>
                                    <p:animScale>
                                      <p:cBhvr>
                                        <p:cTn id="51" dur="166" decel="50000">
                                          <p:stCondLst>
                                            <p:cond delay="1834"/>
                                          </p:stCondLst>
                                        </p:cTn>
                                        <p:tgtEl>
                                          <p:spTgt spid="46"/>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46"/>
                                        </p:tgtEl>
                                      </p:cBhvr>
                                    </p:animEffect>
                                    <p:set>
                                      <p:cBhvr>
                                        <p:cTn id="56" dur="1" fill="hold">
                                          <p:stCondLst>
                                            <p:cond delay="499"/>
                                          </p:stCondLst>
                                        </p:cTn>
                                        <p:tgtEl>
                                          <p:spTgt spid="46"/>
                                        </p:tgtEl>
                                        <p:attrNameLst>
                                          <p:attrName>style.visibility</p:attrName>
                                        </p:attrNameLst>
                                      </p:cBhvr>
                                      <p:to>
                                        <p:strVal val="hidden"/>
                                      </p:to>
                                    </p:set>
                                  </p:childTnLst>
                                </p:cTn>
                              </p:par>
                              <p:par>
                                <p:cTn id="57" presetID="22" presetClass="entr" presetSubtype="8"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wipe(left)">
                                      <p:cBhvr>
                                        <p:cTn id="59" dur="1000"/>
                                        <p:tgtEl>
                                          <p:spTgt spid="44"/>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wipe(up)">
                                      <p:cBhvr>
                                        <p:cTn id="64" dur="5000"/>
                                        <p:tgtEl>
                                          <p:spTgt spid="45"/>
                                        </p:tgtEl>
                                      </p:cBhvr>
                                    </p:animEffec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wipe(down)">
                                      <p:cBhvr>
                                        <p:cTn id="69" dur="580">
                                          <p:stCondLst>
                                            <p:cond delay="0"/>
                                          </p:stCondLst>
                                        </p:cTn>
                                        <p:tgtEl>
                                          <p:spTgt spid="22"/>
                                        </p:tgtEl>
                                      </p:cBhvr>
                                    </p:animEffect>
                                    <p:anim calcmode="lin" valueType="num">
                                      <p:cBhvr>
                                        <p:cTn id="70"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75" dur="26">
                                          <p:stCondLst>
                                            <p:cond delay="650"/>
                                          </p:stCondLst>
                                        </p:cTn>
                                        <p:tgtEl>
                                          <p:spTgt spid="22"/>
                                        </p:tgtEl>
                                      </p:cBhvr>
                                      <p:to x="100000" y="60000"/>
                                    </p:animScale>
                                    <p:animScale>
                                      <p:cBhvr>
                                        <p:cTn id="76" dur="166" decel="50000">
                                          <p:stCondLst>
                                            <p:cond delay="676"/>
                                          </p:stCondLst>
                                        </p:cTn>
                                        <p:tgtEl>
                                          <p:spTgt spid="22"/>
                                        </p:tgtEl>
                                      </p:cBhvr>
                                      <p:to x="100000" y="100000"/>
                                    </p:animScale>
                                    <p:animScale>
                                      <p:cBhvr>
                                        <p:cTn id="77" dur="26">
                                          <p:stCondLst>
                                            <p:cond delay="1312"/>
                                          </p:stCondLst>
                                        </p:cTn>
                                        <p:tgtEl>
                                          <p:spTgt spid="22"/>
                                        </p:tgtEl>
                                      </p:cBhvr>
                                      <p:to x="100000" y="80000"/>
                                    </p:animScale>
                                    <p:animScale>
                                      <p:cBhvr>
                                        <p:cTn id="78" dur="166" decel="50000">
                                          <p:stCondLst>
                                            <p:cond delay="1338"/>
                                          </p:stCondLst>
                                        </p:cTn>
                                        <p:tgtEl>
                                          <p:spTgt spid="22"/>
                                        </p:tgtEl>
                                      </p:cBhvr>
                                      <p:to x="100000" y="100000"/>
                                    </p:animScale>
                                    <p:animScale>
                                      <p:cBhvr>
                                        <p:cTn id="79" dur="26">
                                          <p:stCondLst>
                                            <p:cond delay="1642"/>
                                          </p:stCondLst>
                                        </p:cTn>
                                        <p:tgtEl>
                                          <p:spTgt spid="22"/>
                                        </p:tgtEl>
                                      </p:cBhvr>
                                      <p:to x="100000" y="90000"/>
                                    </p:animScale>
                                    <p:animScale>
                                      <p:cBhvr>
                                        <p:cTn id="80" dur="166" decel="50000">
                                          <p:stCondLst>
                                            <p:cond delay="1668"/>
                                          </p:stCondLst>
                                        </p:cTn>
                                        <p:tgtEl>
                                          <p:spTgt spid="22"/>
                                        </p:tgtEl>
                                      </p:cBhvr>
                                      <p:to x="100000" y="100000"/>
                                    </p:animScale>
                                    <p:animScale>
                                      <p:cBhvr>
                                        <p:cTn id="81" dur="26">
                                          <p:stCondLst>
                                            <p:cond delay="1808"/>
                                          </p:stCondLst>
                                        </p:cTn>
                                        <p:tgtEl>
                                          <p:spTgt spid="22"/>
                                        </p:tgtEl>
                                      </p:cBhvr>
                                      <p:to x="100000" y="95000"/>
                                    </p:animScale>
                                    <p:animScale>
                                      <p:cBhvr>
                                        <p:cTn id="82"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18" grpId="0"/>
      <p:bldP spid="46" grpId="0" animBg="1"/>
      <p:bldP spid="46" grpId="1" animBg="1"/>
      <p:bldP spid="2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p:cNvPicPr>
            <a:picLocks noChangeAspect="1" noChangeArrowheads="1"/>
          </p:cNvPicPr>
          <p:nvPr/>
        </p:nvPicPr>
        <p:blipFill>
          <a:blip r:embed="rId2" cstate="print"/>
          <a:srcRect/>
          <a:stretch>
            <a:fillRect/>
          </a:stretch>
        </p:blipFill>
        <p:spPr bwMode="auto">
          <a:xfrm>
            <a:off x="0" y="794548"/>
            <a:ext cx="9144000" cy="5268905"/>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a:t>MILITARY OVERVIEW – ESCALATING ACTION</a:t>
            </a:r>
          </a:p>
        </p:txBody>
      </p:sp>
      <p:sp>
        <p:nvSpPr>
          <p:cNvPr id="4" name="Rounded Rectangle 3"/>
          <p:cNvSpPr/>
          <p:nvPr/>
        </p:nvSpPr>
        <p:spPr>
          <a:xfrm>
            <a:off x="0" y="1524000"/>
            <a:ext cx="4495800" cy="381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rved Right Arrow 6"/>
          <p:cNvSpPr/>
          <p:nvPr/>
        </p:nvSpPr>
        <p:spPr>
          <a:xfrm rot="16140000">
            <a:off x="3890206" y="163146"/>
            <a:ext cx="1371600" cy="4693164"/>
          </a:xfrm>
          <a:prstGeom prst="curvedRightArrow">
            <a:avLst>
              <a:gd name="adj1" fmla="val 41583"/>
              <a:gd name="adj2" fmla="val 80843"/>
              <a:gd name="adj3" fmla="val 25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ounded Rectangle 7"/>
          <p:cNvSpPr/>
          <p:nvPr/>
        </p:nvSpPr>
        <p:spPr>
          <a:xfrm>
            <a:off x="0" y="1219200"/>
            <a:ext cx="4419600" cy="304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4572000" y="1219200"/>
            <a:ext cx="4572000" cy="304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p:cNvSpPr/>
          <p:nvPr/>
        </p:nvSpPr>
        <p:spPr>
          <a:xfrm>
            <a:off x="0" y="2494279"/>
            <a:ext cx="4495800" cy="381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rved Right Arrow 18"/>
          <p:cNvSpPr/>
          <p:nvPr/>
        </p:nvSpPr>
        <p:spPr>
          <a:xfrm rot="16140000">
            <a:off x="3899854" y="1123268"/>
            <a:ext cx="1371600" cy="4693164"/>
          </a:xfrm>
          <a:prstGeom prst="curvedRightArrow">
            <a:avLst>
              <a:gd name="adj1" fmla="val 41583"/>
              <a:gd name="adj2" fmla="val 80843"/>
              <a:gd name="adj3" fmla="val 25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urved Right Arrow 20"/>
          <p:cNvSpPr/>
          <p:nvPr/>
        </p:nvSpPr>
        <p:spPr>
          <a:xfrm rot="16320000">
            <a:off x="3834663" y="1356935"/>
            <a:ext cx="1371600" cy="4693164"/>
          </a:xfrm>
          <a:prstGeom prst="curvedRightArrow">
            <a:avLst>
              <a:gd name="adj1" fmla="val 41583"/>
              <a:gd name="adj2" fmla="val 80843"/>
              <a:gd name="adj3" fmla="val 25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Curved Right Arrow 21"/>
          <p:cNvSpPr/>
          <p:nvPr/>
        </p:nvSpPr>
        <p:spPr>
          <a:xfrm rot="16620000">
            <a:off x="3784269" y="1507673"/>
            <a:ext cx="1371600" cy="4693164"/>
          </a:xfrm>
          <a:prstGeom prst="curvedRightArrow">
            <a:avLst>
              <a:gd name="adj1" fmla="val 41583"/>
              <a:gd name="adj2" fmla="val 80843"/>
              <a:gd name="adj3" fmla="val 25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Curved Right Arrow 22"/>
          <p:cNvSpPr/>
          <p:nvPr/>
        </p:nvSpPr>
        <p:spPr>
          <a:xfrm rot="16918017">
            <a:off x="3729726" y="1665580"/>
            <a:ext cx="1371600" cy="4693164"/>
          </a:xfrm>
          <a:prstGeom prst="curvedRightArrow">
            <a:avLst>
              <a:gd name="adj1" fmla="val 41583"/>
              <a:gd name="adj2" fmla="val 80843"/>
              <a:gd name="adj3" fmla="val 25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Slide Number Placeholder 23"/>
          <p:cNvSpPr>
            <a:spLocks noGrp="1"/>
          </p:cNvSpPr>
          <p:nvPr>
            <p:ph type="sldNum" sz="quarter" idx="12"/>
          </p:nvPr>
        </p:nvSpPr>
        <p:spPr/>
        <p:txBody>
          <a:bodyPr/>
          <a:lstStyle/>
          <a:p>
            <a:pPr>
              <a:defRPr/>
            </a:pPr>
            <a:fld id="{6D98560A-1953-4F77-869E-5D1EE0598C44}" type="slidenum">
              <a:rPr lang="en-US" smtClean="0"/>
              <a:pPr>
                <a:defRPr/>
              </a:pPr>
              <a:t>41</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57345"/>
                                        </p:tgtEl>
                                        <p:attrNameLst>
                                          <p:attrName>style.visibility</p:attrName>
                                        </p:attrNameLst>
                                      </p:cBhvr>
                                      <p:to>
                                        <p:strVal val="visible"/>
                                      </p:to>
                                    </p:set>
                                    <p:anim calcmode="lin" valueType="num">
                                      <p:cBhvr>
                                        <p:cTn id="7" dur="500" fill="hold"/>
                                        <p:tgtEl>
                                          <p:spTgt spid="57345"/>
                                        </p:tgtEl>
                                        <p:attrNameLst>
                                          <p:attrName>ppt_w</p:attrName>
                                        </p:attrNameLst>
                                      </p:cBhvr>
                                      <p:tavLst>
                                        <p:tav tm="0">
                                          <p:val>
                                            <p:fltVal val="0"/>
                                          </p:val>
                                        </p:tav>
                                        <p:tav tm="100000">
                                          <p:val>
                                            <p:strVal val="#ppt_w"/>
                                          </p:val>
                                        </p:tav>
                                      </p:tavLst>
                                    </p:anim>
                                    <p:anim calcmode="lin" valueType="num">
                                      <p:cBhvr>
                                        <p:cTn id="8" dur="500" fill="hold"/>
                                        <p:tgtEl>
                                          <p:spTgt spid="57345"/>
                                        </p:tgtEl>
                                        <p:attrNameLst>
                                          <p:attrName>ppt_h</p:attrName>
                                        </p:attrNameLst>
                                      </p:cBhvr>
                                      <p:tavLst>
                                        <p:tav tm="0">
                                          <p:val>
                                            <p:fltVal val="0"/>
                                          </p:val>
                                        </p:tav>
                                        <p:tav tm="100000">
                                          <p:val>
                                            <p:strVal val="#ppt_h"/>
                                          </p:val>
                                        </p:tav>
                                      </p:tavLst>
                                    </p:anim>
                                    <p:animEffect transition="in" filter="fade">
                                      <p:cBhvr>
                                        <p:cTn id="9" dur="500"/>
                                        <p:tgtEl>
                                          <p:spTgt spid="5734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par>
                                <p:cTn id="20" presetID="22" presetClass="entr" presetSubtype="8"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22" presetClass="entr" presetSubtype="8"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1000"/>
                                        <p:tgtEl>
                                          <p:spTgt spid="4"/>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2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par>
                                <p:cTn id="43" presetID="22" presetClass="entr" presetSubtype="8"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1000"/>
                                        <p:tgtEl>
                                          <p:spTgt spid="18"/>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left)">
                                      <p:cBhvr>
                                        <p:cTn id="48" dur="20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par>
                                <p:cTn id="54" presetID="22" presetClass="entr" presetSubtype="8"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left)">
                                      <p:cBhvr>
                                        <p:cTn id="56" dur="20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500"/>
                                        <p:tgtEl>
                                          <p:spTgt spid="21"/>
                                        </p:tgtEl>
                                      </p:cBhvr>
                                    </p:animEffect>
                                    <p:set>
                                      <p:cBhvr>
                                        <p:cTn id="61" dur="1" fill="hold">
                                          <p:stCondLst>
                                            <p:cond delay="499"/>
                                          </p:stCondLst>
                                        </p:cTn>
                                        <p:tgtEl>
                                          <p:spTgt spid="21"/>
                                        </p:tgtEl>
                                        <p:attrNameLst>
                                          <p:attrName>style.visibility</p:attrName>
                                        </p:attrNameLst>
                                      </p:cBhvr>
                                      <p:to>
                                        <p:strVal val="hidden"/>
                                      </p:to>
                                    </p:set>
                                  </p:childTnLst>
                                </p:cTn>
                              </p:par>
                              <p:par>
                                <p:cTn id="62" presetID="22" presetClass="entr" presetSubtype="8"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left)">
                                      <p:cBhvr>
                                        <p:cTn id="64" dur="20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22"/>
                                        </p:tgtEl>
                                      </p:cBhvr>
                                    </p:animEffect>
                                    <p:set>
                                      <p:cBhvr>
                                        <p:cTn id="69" dur="1" fill="hold">
                                          <p:stCondLst>
                                            <p:cond delay="499"/>
                                          </p:stCondLst>
                                        </p:cTn>
                                        <p:tgtEl>
                                          <p:spTgt spid="22"/>
                                        </p:tgtEl>
                                        <p:attrNameLst>
                                          <p:attrName>style.visibility</p:attrName>
                                        </p:attrNameLst>
                                      </p:cBhvr>
                                      <p:to>
                                        <p:strVal val="hidden"/>
                                      </p:to>
                                    </p:set>
                                  </p:childTnLst>
                                </p:cTn>
                              </p:par>
                              <p:par>
                                <p:cTn id="70" presetID="22" presetClass="entr" presetSubtype="8" fill="hold" grpId="0"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wipe(left)">
                                      <p:cBhvr>
                                        <p:cTn id="72" dur="20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23"/>
                                        </p:tgtEl>
                                      </p:cBhvr>
                                    </p:animEffect>
                                    <p:set>
                                      <p:cBhvr>
                                        <p:cTn id="77" dur="1" fill="hold">
                                          <p:stCondLst>
                                            <p:cond delay="499"/>
                                          </p:stCondLst>
                                        </p:cTn>
                                        <p:tgtEl>
                                          <p:spTgt spid="23"/>
                                        </p:tgtEl>
                                        <p:attrNameLst>
                                          <p:attrName>style.visibility</p:attrName>
                                        </p:attrNameLst>
                                      </p:cBhvr>
                                      <p:to>
                                        <p:strVal val="hidden"/>
                                      </p:to>
                                    </p:set>
                                  </p:childTnLst>
                                </p:cTn>
                              </p:par>
                              <p:par>
                                <p:cTn id="78" presetID="64" presetClass="path" presetSubtype="0" accel="50000" decel="50000" fill="hold" grpId="1" nodeType="withEffect">
                                  <p:stCondLst>
                                    <p:cond delay="0"/>
                                  </p:stCondLst>
                                  <p:childTnLst>
                                    <p:animMotion origin="layout" path="M -3.33333E-6 4.81481E-6 L 0.25417 -0.247 " pathEditMode="relative" rAng="0" ptsTypes="AA">
                                      <p:cBhvr>
                                        <p:cTn id="79" dur="2000" fill="hold"/>
                                        <p:tgtEl>
                                          <p:spTgt spid="18"/>
                                        </p:tgtEl>
                                        <p:attrNameLst>
                                          <p:attrName>ppt_x</p:attrName>
                                          <p:attrName>ppt_y</p:attrName>
                                        </p:attrNameLst>
                                      </p:cBhvr>
                                      <p:rCtr x="12700" y="-124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7" grpId="1" animBg="1"/>
      <p:bldP spid="8" grpId="0" animBg="1"/>
      <p:bldP spid="8" grpId="1" animBg="1"/>
      <p:bldP spid="11" grpId="0" animBg="1"/>
      <p:bldP spid="11" grpId="1" animBg="1"/>
      <p:bldP spid="18" grpId="0" animBg="1"/>
      <p:bldP spid="18" grpId="1" animBg="1"/>
      <p:bldP spid="19" grpId="0" animBg="1"/>
      <p:bldP spid="19" grpId="1" animBg="1"/>
      <p:bldP spid="21" grpId="0" animBg="1"/>
      <p:bldP spid="21" grpId="1" animBg="1"/>
      <p:bldP spid="22" grpId="0" animBg="1"/>
      <p:bldP spid="22" grpId="1" animBg="1"/>
      <p:bldP spid="23" grpId="0" animBg="1"/>
      <p:bldP spid="23"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6858000" y="762000"/>
            <a:ext cx="2286000" cy="3262432"/>
          </a:xfrm>
          <a:prstGeom prst="rect">
            <a:avLst/>
          </a:prstGeom>
          <a:noFill/>
        </p:spPr>
        <p:txBody>
          <a:bodyPr wrap="square" rtlCol="0">
            <a:spAutoFit/>
          </a:bodyPr>
          <a:lstStyle/>
          <a:p>
            <a:pPr algn="ctr"/>
            <a:r>
              <a:rPr lang="en-US" sz="2800" b="1" dirty="0"/>
              <a:t>Offensive Party in</a:t>
            </a:r>
          </a:p>
          <a:p>
            <a:pPr algn="ctr"/>
            <a:r>
              <a:rPr lang="en-US" sz="2800" b="1" dirty="0"/>
              <a:t>Engagement:</a:t>
            </a:r>
          </a:p>
          <a:p>
            <a:endParaRPr lang="en-US" sz="1000" dirty="0"/>
          </a:p>
          <a:p>
            <a:pPr algn="ctr"/>
            <a:r>
              <a:rPr lang="en-US" sz="2800" dirty="0"/>
              <a:t>British = 11</a:t>
            </a:r>
          </a:p>
          <a:p>
            <a:pPr algn="ctr"/>
            <a:r>
              <a:rPr lang="en-US" sz="2800" dirty="0"/>
              <a:t>French = 9</a:t>
            </a:r>
          </a:p>
          <a:p>
            <a:pPr algn="ctr"/>
            <a:r>
              <a:rPr lang="en-US" sz="2800" dirty="0"/>
              <a:t>Joint =1</a:t>
            </a:r>
          </a:p>
          <a:p>
            <a:pPr algn="ctr"/>
            <a:r>
              <a:rPr lang="en-US" sz="2800" dirty="0"/>
              <a:t>Mi’kmaq=1</a:t>
            </a:r>
          </a:p>
        </p:txBody>
      </p:sp>
      <p:grpSp>
        <p:nvGrpSpPr>
          <p:cNvPr id="66" name="Group 65"/>
          <p:cNvGrpSpPr/>
          <p:nvPr/>
        </p:nvGrpSpPr>
        <p:grpSpPr>
          <a:xfrm>
            <a:off x="0" y="609600"/>
            <a:ext cx="6781800" cy="10896600"/>
            <a:chOff x="0" y="609600"/>
            <a:chExt cx="6781800" cy="10896600"/>
          </a:xfrm>
        </p:grpSpPr>
        <p:grpSp>
          <p:nvGrpSpPr>
            <p:cNvPr id="30" name="Group 29"/>
            <p:cNvGrpSpPr/>
            <p:nvPr/>
          </p:nvGrpSpPr>
          <p:grpSpPr>
            <a:xfrm>
              <a:off x="0" y="609600"/>
              <a:ext cx="6781800" cy="10896600"/>
              <a:chOff x="990600" y="609600"/>
              <a:chExt cx="6781800" cy="10896600"/>
            </a:xfrm>
          </p:grpSpPr>
          <p:sp>
            <p:nvSpPr>
              <p:cNvPr id="6" name="Rectangle 5"/>
              <p:cNvSpPr/>
              <p:nvPr/>
            </p:nvSpPr>
            <p:spPr>
              <a:xfrm>
                <a:off x="990600" y="609600"/>
                <a:ext cx="6781800" cy="10896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378" name="Picture 2"/>
              <p:cNvPicPr>
                <a:picLocks noChangeAspect="1" noChangeArrowheads="1"/>
              </p:cNvPicPr>
              <p:nvPr/>
            </p:nvPicPr>
            <p:blipFill>
              <a:blip r:embed="rId3" cstate="print"/>
              <a:srcRect l="1190" r="2381"/>
              <a:stretch>
                <a:fillRect/>
              </a:stretch>
            </p:blipFill>
            <p:spPr bwMode="auto">
              <a:xfrm>
                <a:off x="1447800" y="609600"/>
                <a:ext cx="6172200" cy="10879493"/>
              </a:xfrm>
              <a:prstGeom prst="rect">
                <a:avLst/>
              </a:prstGeom>
              <a:noFill/>
              <a:ln w="9525">
                <a:noFill/>
                <a:miter lim="800000"/>
                <a:headEnd/>
                <a:tailEnd/>
              </a:ln>
            </p:spPr>
          </p:pic>
          <p:pic>
            <p:nvPicPr>
              <p:cNvPr id="4" name="Picture 6" descr="https://cdn.wallpapersafari.com/59/29/rPu1bn.png"/>
              <p:cNvPicPr>
                <a:picLocks noChangeAspect="1" noChangeArrowheads="1"/>
              </p:cNvPicPr>
              <p:nvPr/>
            </p:nvPicPr>
            <p:blipFill>
              <a:blip r:embed="rId4" cstate="print"/>
              <a:srcRect/>
              <a:stretch>
                <a:fillRect/>
              </a:stretch>
            </p:blipFill>
            <p:spPr bwMode="auto">
              <a:xfrm>
                <a:off x="1066800" y="1188720"/>
                <a:ext cx="530352" cy="353867"/>
              </a:xfrm>
              <a:prstGeom prst="rect">
                <a:avLst/>
              </a:prstGeom>
              <a:noFill/>
            </p:spPr>
          </p:pic>
          <p:sp>
            <p:nvSpPr>
              <p:cNvPr id="5" name="Rectangle 4"/>
              <p:cNvSpPr>
                <a:spLocks noChangeAspect="1"/>
              </p:cNvSpPr>
              <p:nvPr/>
            </p:nvSpPr>
            <p:spPr>
              <a:xfrm>
                <a:off x="1066800" y="16764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https://cdn.wallpapersafari.com/59/29/rPu1bn.png"/>
              <p:cNvPicPr>
                <a:picLocks noChangeAspect="1" noChangeArrowheads="1"/>
              </p:cNvPicPr>
              <p:nvPr/>
            </p:nvPicPr>
            <p:blipFill>
              <a:blip r:embed="rId4" cstate="print"/>
              <a:srcRect/>
              <a:stretch>
                <a:fillRect/>
              </a:stretch>
            </p:blipFill>
            <p:spPr bwMode="auto">
              <a:xfrm>
                <a:off x="1066800" y="2133600"/>
                <a:ext cx="530352" cy="353867"/>
              </a:xfrm>
              <a:prstGeom prst="rect">
                <a:avLst/>
              </a:prstGeom>
              <a:noFill/>
            </p:spPr>
          </p:pic>
          <p:pic>
            <p:nvPicPr>
              <p:cNvPr id="8" name="Picture 7" descr="https://cdn.wallpapersafari.com/59/29/rPu1bn.png"/>
              <p:cNvPicPr>
                <a:picLocks noChangeAspect="1" noChangeArrowheads="1"/>
              </p:cNvPicPr>
              <p:nvPr/>
            </p:nvPicPr>
            <p:blipFill>
              <a:blip r:embed="rId4" cstate="print"/>
              <a:srcRect/>
              <a:stretch>
                <a:fillRect/>
              </a:stretch>
            </p:blipFill>
            <p:spPr bwMode="auto">
              <a:xfrm>
                <a:off x="1066800" y="4419600"/>
                <a:ext cx="530352" cy="353867"/>
              </a:xfrm>
              <a:prstGeom prst="rect">
                <a:avLst/>
              </a:prstGeom>
              <a:noFill/>
            </p:spPr>
          </p:pic>
          <p:sp>
            <p:nvSpPr>
              <p:cNvPr id="9" name="Rectangle 8"/>
              <p:cNvSpPr>
                <a:spLocks noChangeAspect="1"/>
              </p:cNvSpPr>
              <p:nvPr/>
            </p:nvSpPr>
            <p:spPr>
              <a:xfrm>
                <a:off x="1066800" y="58674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a:spLocks noChangeAspect="1"/>
              </p:cNvSpPr>
              <p:nvPr/>
            </p:nvSpPr>
            <p:spPr>
              <a:xfrm>
                <a:off x="1066800" y="35052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a:spLocks noChangeAspect="1"/>
              </p:cNvSpPr>
              <p:nvPr/>
            </p:nvSpPr>
            <p:spPr>
              <a:xfrm>
                <a:off x="1066800" y="39624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https://cdn.wallpapersafari.com/59/29/rPu1bn.png"/>
              <p:cNvPicPr>
                <a:picLocks noChangeAspect="1" noChangeArrowheads="1"/>
              </p:cNvPicPr>
              <p:nvPr/>
            </p:nvPicPr>
            <p:blipFill>
              <a:blip r:embed="rId4" cstate="print"/>
              <a:srcRect/>
              <a:stretch>
                <a:fillRect/>
              </a:stretch>
            </p:blipFill>
            <p:spPr bwMode="auto">
              <a:xfrm>
                <a:off x="1066800" y="4919173"/>
                <a:ext cx="530352" cy="353867"/>
              </a:xfrm>
              <a:prstGeom prst="rect">
                <a:avLst/>
              </a:prstGeom>
              <a:noFill/>
            </p:spPr>
          </p:pic>
          <p:pic>
            <p:nvPicPr>
              <p:cNvPr id="13" name="Picture 12" descr="https://cdn.wallpapersafari.com/59/29/rPu1bn.png"/>
              <p:cNvPicPr>
                <a:picLocks noChangeAspect="1" noChangeArrowheads="1"/>
              </p:cNvPicPr>
              <p:nvPr/>
            </p:nvPicPr>
            <p:blipFill>
              <a:blip r:embed="rId4" cstate="print"/>
              <a:srcRect/>
              <a:stretch>
                <a:fillRect/>
              </a:stretch>
            </p:blipFill>
            <p:spPr bwMode="auto">
              <a:xfrm>
                <a:off x="1066800" y="8153400"/>
                <a:ext cx="530352" cy="353867"/>
              </a:xfrm>
              <a:prstGeom prst="rect">
                <a:avLst/>
              </a:prstGeom>
              <a:noFill/>
            </p:spPr>
          </p:pic>
          <p:grpSp>
            <p:nvGrpSpPr>
              <p:cNvPr id="26" name="Group 25"/>
              <p:cNvGrpSpPr/>
              <p:nvPr/>
            </p:nvGrpSpPr>
            <p:grpSpPr>
              <a:xfrm>
                <a:off x="1066800" y="9144000"/>
                <a:ext cx="533400" cy="360045"/>
                <a:chOff x="1066800" y="9144000"/>
                <a:chExt cx="533400" cy="360045"/>
              </a:xfrm>
            </p:grpSpPr>
            <p:sp>
              <p:nvSpPr>
                <p:cNvPr id="25" name="Rectangle 24"/>
                <p:cNvSpPr>
                  <a:spLocks noChangeAspect="1"/>
                </p:cNvSpPr>
                <p:nvPr/>
              </p:nvSpPr>
              <p:spPr>
                <a:xfrm>
                  <a:off x="1066800" y="91440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https://cdn.wallpapersafari.com/59/29/rPu1bn.png"/>
                <p:cNvPicPr>
                  <a:picLocks noChangeAspect="1" noChangeArrowheads="1"/>
                </p:cNvPicPr>
                <p:nvPr/>
              </p:nvPicPr>
              <p:blipFill>
                <a:blip r:embed="rId4" cstate="print"/>
                <a:srcRect r="42529"/>
                <a:stretch>
                  <a:fillRect/>
                </a:stretch>
              </p:blipFill>
              <p:spPr bwMode="auto">
                <a:xfrm>
                  <a:off x="1066800" y="9144000"/>
                  <a:ext cx="304800" cy="353867"/>
                </a:xfrm>
                <a:prstGeom prst="rect">
                  <a:avLst/>
                </a:prstGeom>
                <a:noFill/>
              </p:spPr>
            </p:pic>
          </p:grpSp>
          <p:pic>
            <p:nvPicPr>
              <p:cNvPr id="15" name="Picture 14" descr="https://cdn.wallpapersafari.com/59/29/rPu1bn.png"/>
              <p:cNvPicPr>
                <a:picLocks noChangeAspect="1" noChangeArrowheads="1"/>
              </p:cNvPicPr>
              <p:nvPr/>
            </p:nvPicPr>
            <p:blipFill>
              <a:blip r:embed="rId4" cstate="print"/>
              <a:srcRect/>
              <a:stretch>
                <a:fillRect/>
              </a:stretch>
            </p:blipFill>
            <p:spPr bwMode="auto">
              <a:xfrm>
                <a:off x="1066800" y="10515600"/>
                <a:ext cx="530352" cy="353867"/>
              </a:xfrm>
              <a:prstGeom prst="rect">
                <a:avLst/>
              </a:prstGeom>
              <a:noFill/>
            </p:spPr>
          </p:pic>
          <p:pic>
            <p:nvPicPr>
              <p:cNvPr id="16" name="Picture 15" descr="https://cdn.wallpapersafari.com/59/29/rPu1bn.png"/>
              <p:cNvPicPr>
                <a:picLocks noChangeAspect="1" noChangeArrowheads="1"/>
              </p:cNvPicPr>
              <p:nvPr/>
            </p:nvPicPr>
            <p:blipFill>
              <a:blip r:embed="rId4" cstate="print"/>
              <a:srcRect/>
              <a:stretch>
                <a:fillRect/>
              </a:stretch>
            </p:blipFill>
            <p:spPr bwMode="auto">
              <a:xfrm>
                <a:off x="1066800" y="7266133"/>
                <a:ext cx="530352" cy="353867"/>
              </a:xfrm>
              <a:prstGeom prst="rect">
                <a:avLst/>
              </a:prstGeom>
              <a:noFill/>
            </p:spPr>
          </p:pic>
          <p:pic>
            <p:nvPicPr>
              <p:cNvPr id="17" name="Picture 16" descr="https://cdn.wallpapersafari.com/59/29/rPu1bn.png"/>
              <p:cNvPicPr>
                <a:picLocks noChangeAspect="1" noChangeArrowheads="1"/>
              </p:cNvPicPr>
              <p:nvPr/>
            </p:nvPicPr>
            <p:blipFill>
              <a:blip r:embed="rId4" cstate="print"/>
              <a:srcRect/>
              <a:stretch>
                <a:fillRect/>
              </a:stretch>
            </p:blipFill>
            <p:spPr bwMode="auto">
              <a:xfrm>
                <a:off x="1066800" y="8610600"/>
                <a:ext cx="530352" cy="353867"/>
              </a:xfrm>
              <a:prstGeom prst="rect">
                <a:avLst/>
              </a:prstGeom>
              <a:noFill/>
            </p:spPr>
          </p:pic>
          <p:pic>
            <p:nvPicPr>
              <p:cNvPr id="18" name="Picture 17" descr="https://cdn.wallpapersafari.com/59/29/rPu1bn.png"/>
              <p:cNvPicPr>
                <a:picLocks noChangeAspect="1" noChangeArrowheads="1"/>
              </p:cNvPicPr>
              <p:nvPr/>
            </p:nvPicPr>
            <p:blipFill>
              <a:blip r:embed="rId4" cstate="print"/>
              <a:srcRect/>
              <a:stretch>
                <a:fillRect/>
              </a:stretch>
            </p:blipFill>
            <p:spPr bwMode="auto">
              <a:xfrm>
                <a:off x="1066800" y="5410200"/>
                <a:ext cx="530352" cy="353867"/>
              </a:xfrm>
              <a:prstGeom prst="rect">
                <a:avLst/>
              </a:prstGeom>
              <a:noFill/>
            </p:spPr>
          </p:pic>
          <p:sp>
            <p:nvSpPr>
              <p:cNvPr id="19" name="Rectangle 18"/>
              <p:cNvSpPr>
                <a:spLocks noChangeAspect="1"/>
              </p:cNvSpPr>
              <p:nvPr/>
            </p:nvSpPr>
            <p:spPr>
              <a:xfrm>
                <a:off x="1066800" y="76962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4"/>
              <p:cNvPicPr>
                <a:picLocks noChangeAspect="1" noChangeArrowheads="1"/>
              </p:cNvPicPr>
              <p:nvPr/>
            </p:nvPicPr>
            <p:blipFill>
              <a:blip r:embed="rId6" cstate="print"/>
              <a:srcRect l="20000" r="37500" b="77095"/>
              <a:stretch>
                <a:fillRect/>
              </a:stretch>
            </p:blipFill>
            <p:spPr bwMode="auto">
              <a:xfrm>
                <a:off x="1066800" y="3023437"/>
                <a:ext cx="530352" cy="405563"/>
              </a:xfrm>
              <a:prstGeom prst="rect">
                <a:avLst/>
              </a:prstGeom>
              <a:noFill/>
              <a:ln w="3175">
                <a:solidFill>
                  <a:schemeClr val="tx1"/>
                </a:solidFill>
                <a:miter lim="800000"/>
                <a:headEnd/>
                <a:tailEnd/>
              </a:ln>
            </p:spPr>
          </p:pic>
          <p:pic>
            <p:nvPicPr>
              <p:cNvPr id="22" name="Picture 21" descr="https://cdn.wallpapersafari.com/59/29/rPu1bn.png"/>
              <p:cNvPicPr>
                <a:picLocks noChangeAspect="1" noChangeArrowheads="1"/>
              </p:cNvPicPr>
              <p:nvPr/>
            </p:nvPicPr>
            <p:blipFill>
              <a:blip r:embed="rId4" cstate="print"/>
              <a:srcRect/>
              <a:stretch>
                <a:fillRect/>
              </a:stretch>
            </p:blipFill>
            <p:spPr bwMode="auto">
              <a:xfrm>
                <a:off x="1066800" y="2590800"/>
                <a:ext cx="530352" cy="353867"/>
              </a:xfrm>
              <a:prstGeom prst="rect">
                <a:avLst/>
              </a:prstGeom>
              <a:noFill/>
            </p:spPr>
          </p:pic>
          <p:sp>
            <p:nvSpPr>
              <p:cNvPr id="23" name="Rectangle 22"/>
              <p:cNvSpPr>
                <a:spLocks noChangeAspect="1"/>
              </p:cNvSpPr>
              <p:nvPr/>
            </p:nvSpPr>
            <p:spPr>
              <a:xfrm>
                <a:off x="1066800" y="63246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a:spLocks noChangeAspect="1"/>
              </p:cNvSpPr>
              <p:nvPr/>
            </p:nvSpPr>
            <p:spPr>
              <a:xfrm>
                <a:off x="1066800" y="67818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a:spLocks noChangeAspect="1"/>
              </p:cNvSpPr>
              <p:nvPr/>
            </p:nvSpPr>
            <p:spPr>
              <a:xfrm>
                <a:off x="1066800" y="96012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a:spLocks noChangeAspect="1"/>
              </p:cNvSpPr>
              <p:nvPr/>
            </p:nvSpPr>
            <p:spPr>
              <a:xfrm>
                <a:off x="1066800" y="100584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descr="https://cdn.wallpapersafari.com/59/29/rPu1bn.png"/>
              <p:cNvPicPr>
                <a:picLocks noChangeAspect="1" noChangeArrowheads="1"/>
              </p:cNvPicPr>
              <p:nvPr/>
            </p:nvPicPr>
            <p:blipFill>
              <a:blip r:embed="rId4" cstate="print"/>
              <a:srcRect/>
              <a:stretch>
                <a:fillRect/>
              </a:stretch>
            </p:blipFill>
            <p:spPr bwMode="auto">
              <a:xfrm>
                <a:off x="1066800" y="10972800"/>
                <a:ext cx="530352" cy="353867"/>
              </a:xfrm>
              <a:prstGeom prst="rect">
                <a:avLst/>
              </a:prstGeom>
              <a:noFill/>
            </p:spPr>
          </p:pic>
        </p:grpSp>
        <p:sp>
          <p:nvSpPr>
            <p:cNvPr id="37" name="Oval 36"/>
            <p:cNvSpPr/>
            <p:nvPr/>
          </p:nvSpPr>
          <p:spPr>
            <a:xfrm>
              <a:off x="5257800" y="1219200"/>
              <a:ext cx="356616" cy="356616"/>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4419600" y="1624584"/>
              <a:ext cx="356616" cy="356616"/>
            </a:xfrm>
            <a:prstGeom prst="ellipse">
              <a:avLst/>
            </a:prstGeom>
            <a:solidFill>
              <a:srgbClr val="7030A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4419600" y="2590800"/>
              <a:ext cx="356616" cy="356616"/>
            </a:xfrm>
            <a:prstGeom prst="ellipse">
              <a:avLst/>
            </a:prstGeom>
            <a:solidFill>
              <a:srgbClr val="7030A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4419600" y="3505200"/>
              <a:ext cx="356616" cy="356616"/>
            </a:xfrm>
            <a:prstGeom prst="ellipse">
              <a:avLst/>
            </a:prstGeom>
            <a:solidFill>
              <a:srgbClr val="7030A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4419600" y="4419600"/>
              <a:ext cx="356616" cy="356616"/>
            </a:xfrm>
            <a:prstGeom prst="ellipse">
              <a:avLst/>
            </a:prstGeom>
            <a:solidFill>
              <a:srgbClr val="7030A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4419600" y="4876800"/>
              <a:ext cx="356616" cy="356616"/>
            </a:xfrm>
            <a:prstGeom prst="ellipse">
              <a:avLst/>
            </a:prstGeom>
            <a:solidFill>
              <a:srgbClr val="7030A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p:cNvSpPr/>
            <p:nvPr/>
          </p:nvSpPr>
          <p:spPr>
            <a:xfrm>
              <a:off x="4419600" y="10515600"/>
              <a:ext cx="356616" cy="356616"/>
            </a:xfrm>
            <a:prstGeom prst="ellipse">
              <a:avLst/>
            </a:prstGeom>
            <a:solidFill>
              <a:srgbClr val="7030A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419600" y="8686800"/>
              <a:ext cx="356616" cy="356616"/>
            </a:xfrm>
            <a:prstGeom prst="ellipse">
              <a:avLst/>
            </a:prstGeom>
            <a:solidFill>
              <a:srgbClr val="7030A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419600" y="9525000"/>
              <a:ext cx="356616" cy="356616"/>
            </a:xfrm>
            <a:prstGeom prst="ellipse">
              <a:avLst/>
            </a:prstGeom>
            <a:solidFill>
              <a:srgbClr val="7030A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419600" y="7239000"/>
              <a:ext cx="356616" cy="356616"/>
            </a:xfrm>
            <a:prstGeom prst="ellipse">
              <a:avLst/>
            </a:prstGeom>
            <a:solidFill>
              <a:srgbClr val="7030A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5257800" y="2057400"/>
              <a:ext cx="356616" cy="356616"/>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5257800" y="3048000"/>
              <a:ext cx="356616" cy="356616"/>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5257800" y="3962400"/>
              <a:ext cx="356616" cy="356616"/>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4419600" y="5410200"/>
              <a:ext cx="356616" cy="356616"/>
            </a:xfrm>
            <a:prstGeom prst="ellipse">
              <a:avLst/>
            </a:prstGeom>
            <a:solidFill>
              <a:srgbClr val="7030A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p:cNvSpPr/>
            <p:nvPr/>
          </p:nvSpPr>
          <p:spPr>
            <a:xfrm>
              <a:off x="5257800" y="5867400"/>
              <a:ext cx="356616" cy="356616"/>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4419600" y="6324600"/>
              <a:ext cx="356616" cy="356616"/>
            </a:xfrm>
            <a:prstGeom prst="ellipse">
              <a:avLst/>
            </a:prstGeom>
            <a:solidFill>
              <a:srgbClr val="7030A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p:cNvSpPr/>
            <p:nvPr/>
          </p:nvSpPr>
          <p:spPr>
            <a:xfrm>
              <a:off x="4800600" y="6781800"/>
              <a:ext cx="356616" cy="356616"/>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4800600" y="7696200"/>
              <a:ext cx="356616" cy="356616"/>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4800600" y="8153400"/>
              <a:ext cx="356616" cy="356616"/>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4800600" y="9067800"/>
              <a:ext cx="356616" cy="356616"/>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4800600" y="10058400"/>
              <a:ext cx="356616" cy="356616"/>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4419600" y="10972800"/>
              <a:ext cx="356616" cy="356616"/>
            </a:xfrm>
            <a:prstGeom prst="ellipse">
              <a:avLst/>
            </a:prstGeom>
            <a:solidFill>
              <a:srgbClr val="7030A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118"/>
          <p:cNvGrpSpPr/>
          <p:nvPr/>
        </p:nvGrpSpPr>
        <p:grpSpPr>
          <a:xfrm>
            <a:off x="6934200" y="4572000"/>
            <a:ext cx="2209800" cy="1905000"/>
            <a:chOff x="6934200" y="4876800"/>
            <a:chExt cx="2209800" cy="1905000"/>
          </a:xfrm>
        </p:grpSpPr>
        <p:sp>
          <p:nvSpPr>
            <p:cNvPr id="48" name="Oval 47"/>
            <p:cNvSpPr/>
            <p:nvPr/>
          </p:nvSpPr>
          <p:spPr>
            <a:xfrm>
              <a:off x="6934200" y="4953000"/>
              <a:ext cx="356616" cy="356616"/>
            </a:xfrm>
            <a:prstGeom prst="ellipse">
              <a:avLst/>
            </a:prstGeom>
            <a:solidFill>
              <a:srgbClr val="7030A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6958584" y="5673364"/>
              <a:ext cx="356616" cy="356616"/>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6958584" y="6348984"/>
              <a:ext cx="356616" cy="356616"/>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7315200" y="4876800"/>
              <a:ext cx="1447800" cy="523220"/>
            </a:xfrm>
            <a:prstGeom prst="rect">
              <a:avLst/>
            </a:prstGeom>
            <a:noFill/>
          </p:spPr>
          <p:txBody>
            <a:bodyPr wrap="square" rtlCol="0">
              <a:spAutoFit/>
            </a:bodyPr>
            <a:lstStyle/>
            <a:p>
              <a:r>
                <a:rPr lang="en-US" sz="2800" dirty="0"/>
                <a:t>Strategic</a:t>
              </a:r>
            </a:p>
          </p:txBody>
        </p:sp>
        <p:sp>
          <p:nvSpPr>
            <p:cNvPr id="64" name="TextBox 63"/>
            <p:cNvSpPr txBox="1"/>
            <p:nvPr/>
          </p:nvSpPr>
          <p:spPr>
            <a:xfrm>
              <a:off x="7315200" y="6258580"/>
              <a:ext cx="1828800" cy="523220"/>
            </a:xfrm>
            <a:prstGeom prst="rect">
              <a:avLst/>
            </a:prstGeom>
            <a:noFill/>
          </p:spPr>
          <p:txBody>
            <a:bodyPr wrap="square" rtlCol="0">
              <a:spAutoFit/>
            </a:bodyPr>
            <a:lstStyle/>
            <a:p>
              <a:r>
                <a:rPr lang="en-US" sz="2800" dirty="0"/>
                <a:t>Retaliation</a:t>
              </a:r>
            </a:p>
          </p:txBody>
        </p:sp>
        <p:sp>
          <p:nvSpPr>
            <p:cNvPr id="65" name="TextBox 64"/>
            <p:cNvSpPr txBox="1"/>
            <p:nvPr/>
          </p:nvSpPr>
          <p:spPr>
            <a:xfrm>
              <a:off x="7315200" y="5572780"/>
              <a:ext cx="1828800" cy="523220"/>
            </a:xfrm>
            <a:prstGeom prst="rect">
              <a:avLst/>
            </a:prstGeom>
            <a:noFill/>
          </p:spPr>
          <p:txBody>
            <a:bodyPr wrap="square" rtlCol="0">
              <a:spAutoFit/>
            </a:bodyPr>
            <a:lstStyle/>
            <a:p>
              <a:r>
                <a:rPr lang="en-US" sz="2800" dirty="0"/>
                <a:t>Encroach.</a:t>
              </a:r>
            </a:p>
          </p:txBody>
        </p:sp>
      </p:grpSp>
      <p:grpSp>
        <p:nvGrpSpPr>
          <p:cNvPr id="70" name="Group 29"/>
          <p:cNvGrpSpPr/>
          <p:nvPr/>
        </p:nvGrpSpPr>
        <p:grpSpPr>
          <a:xfrm>
            <a:off x="0" y="609600"/>
            <a:ext cx="6781800" cy="10896600"/>
            <a:chOff x="990600" y="609600"/>
            <a:chExt cx="6781800" cy="10896600"/>
          </a:xfrm>
        </p:grpSpPr>
        <p:sp>
          <p:nvSpPr>
            <p:cNvPr id="93" name="Rectangle 92"/>
            <p:cNvSpPr/>
            <p:nvPr/>
          </p:nvSpPr>
          <p:spPr>
            <a:xfrm>
              <a:off x="990600" y="609600"/>
              <a:ext cx="6781800" cy="10896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 name="Picture 2"/>
            <p:cNvPicPr>
              <a:picLocks noChangeAspect="1" noChangeArrowheads="1"/>
            </p:cNvPicPr>
            <p:nvPr/>
          </p:nvPicPr>
          <p:blipFill>
            <a:blip r:embed="rId3" cstate="print"/>
            <a:srcRect l="1190" r="2381"/>
            <a:stretch>
              <a:fillRect/>
            </a:stretch>
          </p:blipFill>
          <p:spPr bwMode="auto">
            <a:xfrm>
              <a:off x="1447800" y="609600"/>
              <a:ext cx="6172200" cy="10879493"/>
            </a:xfrm>
            <a:prstGeom prst="rect">
              <a:avLst/>
            </a:prstGeom>
            <a:noFill/>
            <a:ln w="9525">
              <a:noFill/>
              <a:miter lim="800000"/>
              <a:headEnd/>
              <a:tailEnd/>
            </a:ln>
          </p:spPr>
        </p:pic>
        <p:pic>
          <p:nvPicPr>
            <p:cNvPr id="95" name="Picture 6" descr="https://cdn.wallpapersafari.com/59/29/rPu1bn.png"/>
            <p:cNvPicPr>
              <a:picLocks noChangeAspect="1" noChangeArrowheads="1"/>
            </p:cNvPicPr>
            <p:nvPr/>
          </p:nvPicPr>
          <p:blipFill>
            <a:blip r:embed="rId4" cstate="print"/>
            <a:srcRect/>
            <a:stretch>
              <a:fillRect/>
            </a:stretch>
          </p:blipFill>
          <p:spPr bwMode="auto">
            <a:xfrm>
              <a:off x="1066800" y="1188720"/>
              <a:ext cx="530352" cy="353867"/>
            </a:xfrm>
            <a:prstGeom prst="rect">
              <a:avLst/>
            </a:prstGeom>
            <a:noFill/>
          </p:spPr>
        </p:pic>
        <p:sp>
          <p:nvSpPr>
            <p:cNvPr id="96" name="Rectangle 95"/>
            <p:cNvSpPr>
              <a:spLocks noChangeAspect="1"/>
            </p:cNvSpPr>
            <p:nvPr/>
          </p:nvSpPr>
          <p:spPr>
            <a:xfrm>
              <a:off x="1066800" y="16764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7" name="Picture 96" descr="https://cdn.wallpapersafari.com/59/29/rPu1bn.png"/>
            <p:cNvPicPr>
              <a:picLocks noChangeAspect="1" noChangeArrowheads="1"/>
            </p:cNvPicPr>
            <p:nvPr/>
          </p:nvPicPr>
          <p:blipFill>
            <a:blip r:embed="rId4" cstate="print"/>
            <a:srcRect/>
            <a:stretch>
              <a:fillRect/>
            </a:stretch>
          </p:blipFill>
          <p:spPr bwMode="auto">
            <a:xfrm>
              <a:off x="1066800" y="2133600"/>
              <a:ext cx="530352" cy="353867"/>
            </a:xfrm>
            <a:prstGeom prst="rect">
              <a:avLst/>
            </a:prstGeom>
            <a:noFill/>
          </p:spPr>
        </p:pic>
        <p:pic>
          <p:nvPicPr>
            <p:cNvPr id="98" name="Picture 97" descr="https://cdn.wallpapersafari.com/59/29/rPu1bn.png"/>
            <p:cNvPicPr>
              <a:picLocks noChangeAspect="1" noChangeArrowheads="1"/>
            </p:cNvPicPr>
            <p:nvPr/>
          </p:nvPicPr>
          <p:blipFill>
            <a:blip r:embed="rId4" cstate="print"/>
            <a:srcRect/>
            <a:stretch>
              <a:fillRect/>
            </a:stretch>
          </p:blipFill>
          <p:spPr bwMode="auto">
            <a:xfrm>
              <a:off x="1066800" y="4419600"/>
              <a:ext cx="530352" cy="353867"/>
            </a:xfrm>
            <a:prstGeom prst="rect">
              <a:avLst/>
            </a:prstGeom>
            <a:noFill/>
          </p:spPr>
        </p:pic>
        <p:sp>
          <p:nvSpPr>
            <p:cNvPr id="99" name="Rectangle 98"/>
            <p:cNvSpPr>
              <a:spLocks noChangeAspect="1"/>
            </p:cNvSpPr>
            <p:nvPr/>
          </p:nvSpPr>
          <p:spPr>
            <a:xfrm>
              <a:off x="1066800" y="58674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99"/>
            <p:cNvSpPr>
              <a:spLocks noChangeAspect="1"/>
            </p:cNvSpPr>
            <p:nvPr/>
          </p:nvSpPr>
          <p:spPr>
            <a:xfrm>
              <a:off x="1066800" y="35052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p:cNvSpPr>
              <a:spLocks noChangeAspect="1"/>
            </p:cNvSpPr>
            <p:nvPr/>
          </p:nvSpPr>
          <p:spPr>
            <a:xfrm>
              <a:off x="1066800" y="39624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 name="Picture 101" descr="https://cdn.wallpapersafari.com/59/29/rPu1bn.png"/>
            <p:cNvPicPr>
              <a:picLocks noChangeAspect="1" noChangeArrowheads="1"/>
            </p:cNvPicPr>
            <p:nvPr/>
          </p:nvPicPr>
          <p:blipFill>
            <a:blip r:embed="rId4" cstate="print"/>
            <a:srcRect/>
            <a:stretch>
              <a:fillRect/>
            </a:stretch>
          </p:blipFill>
          <p:spPr bwMode="auto">
            <a:xfrm>
              <a:off x="1066800" y="4919173"/>
              <a:ext cx="530352" cy="353867"/>
            </a:xfrm>
            <a:prstGeom prst="rect">
              <a:avLst/>
            </a:prstGeom>
            <a:noFill/>
          </p:spPr>
        </p:pic>
        <p:pic>
          <p:nvPicPr>
            <p:cNvPr id="103" name="Picture 102" descr="https://cdn.wallpapersafari.com/59/29/rPu1bn.png"/>
            <p:cNvPicPr>
              <a:picLocks noChangeAspect="1" noChangeArrowheads="1"/>
            </p:cNvPicPr>
            <p:nvPr/>
          </p:nvPicPr>
          <p:blipFill>
            <a:blip r:embed="rId4" cstate="print"/>
            <a:srcRect/>
            <a:stretch>
              <a:fillRect/>
            </a:stretch>
          </p:blipFill>
          <p:spPr bwMode="auto">
            <a:xfrm>
              <a:off x="1066800" y="8153400"/>
              <a:ext cx="530352" cy="353867"/>
            </a:xfrm>
            <a:prstGeom prst="rect">
              <a:avLst/>
            </a:prstGeom>
            <a:noFill/>
          </p:spPr>
        </p:pic>
        <p:grpSp>
          <p:nvGrpSpPr>
            <p:cNvPr id="104" name="Group 25"/>
            <p:cNvGrpSpPr/>
            <p:nvPr/>
          </p:nvGrpSpPr>
          <p:grpSpPr>
            <a:xfrm>
              <a:off x="1066800" y="9144000"/>
              <a:ext cx="533400" cy="360045"/>
              <a:chOff x="1066800" y="9144000"/>
              <a:chExt cx="533400" cy="360045"/>
            </a:xfrm>
          </p:grpSpPr>
          <p:sp>
            <p:nvSpPr>
              <p:cNvPr id="117" name="Rectangle 116"/>
              <p:cNvSpPr>
                <a:spLocks noChangeAspect="1"/>
              </p:cNvSpPr>
              <p:nvPr/>
            </p:nvSpPr>
            <p:spPr>
              <a:xfrm>
                <a:off x="1066800" y="91440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8" name="Picture 117" descr="https://cdn.wallpapersafari.com/59/29/rPu1bn.png"/>
              <p:cNvPicPr>
                <a:picLocks noChangeAspect="1" noChangeArrowheads="1"/>
              </p:cNvPicPr>
              <p:nvPr/>
            </p:nvPicPr>
            <p:blipFill>
              <a:blip r:embed="rId4" cstate="print"/>
              <a:srcRect r="42529"/>
              <a:stretch>
                <a:fillRect/>
              </a:stretch>
            </p:blipFill>
            <p:spPr bwMode="auto">
              <a:xfrm>
                <a:off x="1066800" y="9144000"/>
                <a:ext cx="304800" cy="353867"/>
              </a:xfrm>
              <a:prstGeom prst="rect">
                <a:avLst/>
              </a:prstGeom>
              <a:noFill/>
            </p:spPr>
          </p:pic>
        </p:grpSp>
        <p:pic>
          <p:nvPicPr>
            <p:cNvPr id="105" name="Picture 104" descr="https://cdn.wallpapersafari.com/59/29/rPu1bn.png"/>
            <p:cNvPicPr>
              <a:picLocks noChangeAspect="1" noChangeArrowheads="1"/>
            </p:cNvPicPr>
            <p:nvPr/>
          </p:nvPicPr>
          <p:blipFill>
            <a:blip r:embed="rId4" cstate="print"/>
            <a:srcRect/>
            <a:stretch>
              <a:fillRect/>
            </a:stretch>
          </p:blipFill>
          <p:spPr bwMode="auto">
            <a:xfrm>
              <a:off x="1066800" y="10515600"/>
              <a:ext cx="530352" cy="353867"/>
            </a:xfrm>
            <a:prstGeom prst="rect">
              <a:avLst/>
            </a:prstGeom>
            <a:noFill/>
          </p:spPr>
        </p:pic>
        <p:pic>
          <p:nvPicPr>
            <p:cNvPr id="106" name="Picture 105" descr="https://cdn.wallpapersafari.com/59/29/rPu1bn.png"/>
            <p:cNvPicPr>
              <a:picLocks noChangeAspect="1" noChangeArrowheads="1"/>
            </p:cNvPicPr>
            <p:nvPr/>
          </p:nvPicPr>
          <p:blipFill>
            <a:blip r:embed="rId4" cstate="print"/>
            <a:srcRect/>
            <a:stretch>
              <a:fillRect/>
            </a:stretch>
          </p:blipFill>
          <p:spPr bwMode="auto">
            <a:xfrm>
              <a:off x="1066800" y="7266133"/>
              <a:ext cx="530352" cy="353867"/>
            </a:xfrm>
            <a:prstGeom prst="rect">
              <a:avLst/>
            </a:prstGeom>
            <a:noFill/>
          </p:spPr>
        </p:pic>
        <p:pic>
          <p:nvPicPr>
            <p:cNvPr id="107" name="Picture 106" descr="https://cdn.wallpapersafari.com/59/29/rPu1bn.png"/>
            <p:cNvPicPr>
              <a:picLocks noChangeAspect="1" noChangeArrowheads="1"/>
            </p:cNvPicPr>
            <p:nvPr/>
          </p:nvPicPr>
          <p:blipFill>
            <a:blip r:embed="rId4" cstate="print"/>
            <a:srcRect/>
            <a:stretch>
              <a:fillRect/>
            </a:stretch>
          </p:blipFill>
          <p:spPr bwMode="auto">
            <a:xfrm>
              <a:off x="1066800" y="8610600"/>
              <a:ext cx="530352" cy="353867"/>
            </a:xfrm>
            <a:prstGeom prst="rect">
              <a:avLst/>
            </a:prstGeom>
            <a:noFill/>
          </p:spPr>
        </p:pic>
        <p:pic>
          <p:nvPicPr>
            <p:cNvPr id="108" name="Picture 107" descr="https://cdn.wallpapersafari.com/59/29/rPu1bn.png"/>
            <p:cNvPicPr>
              <a:picLocks noChangeAspect="1" noChangeArrowheads="1"/>
            </p:cNvPicPr>
            <p:nvPr/>
          </p:nvPicPr>
          <p:blipFill>
            <a:blip r:embed="rId4" cstate="print"/>
            <a:srcRect/>
            <a:stretch>
              <a:fillRect/>
            </a:stretch>
          </p:blipFill>
          <p:spPr bwMode="auto">
            <a:xfrm>
              <a:off x="1066800" y="5410200"/>
              <a:ext cx="530352" cy="353867"/>
            </a:xfrm>
            <a:prstGeom prst="rect">
              <a:avLst/>
            </a:prstGeom>
            <a:noFill/>
          </p:spPr>
        </p:pic>
        <p:sp>
          <p:nvSpPr>
            <p:cNvPr id="109" name="Rectangle 108"/>
            <p:cNvSpPr>
              <a:spLocks noChangeAspect="1"/>
            </p:cNvSpPr>
            <p:nvPr/>
          </p:nvSpPr>
          <p:spPr>
            <a:xfrm>
              <a:off x="1066800" y="76962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0" name="Picture 4"/>
            <p:cNvPicPr>
              <a:picLocks noChangeAspect="1" noChangeArrowheads="1"/>
            </p:cNvPicPr>
            <p:nvPr/>
          </p:nvPicPr>
          <p:blipFill>
            <a:blip r:embed="rId6" cstate="print"/>
            <a:srcRect l="20000" r="37500" b="77095"/>
            <a:stretch>
              <a:fillRect/>
            </a:stretch>
          </p:blipFill>
          <p:spPr bwMode="auto">
            <a:xfrm>
              <a:off x="1066800" y="3023437"/>
              <a:ext cx="530352" cy="405563"/>
            </a:xfrm>
            <a:prstGeom prst="rect">
              <a:avLst/>
            </a:prstGeom>
            <a:noFill/>
            <a:ln w="3175">
              <a:solidFill>
                <a:schemeClr val="tx1"/>
              </a:solidFill>
              <a:miter lim="800000"/>
              <a:headEnd/>
              <a:tailEnd/>
            </a:ln>
          </p:spPr>
        </p:pic>
        <p:pic>
          <p:nvPicPr>
            <p:cNvPr id="111" name="Picture 110" descr="https://cdn.wallpapersafari.com/59/29/rPu1bn.png"/>
            <p:cNvPicPr>
              <a:picLocks noChangeAspect="1" noChangeArrowheads="1"/>
            </p:cNvPicPr>
            <p:nvPr/>
          </p:nvPicPr>
          <p:blipFill>
            <a:blip r:embed="rId4" cstate="print"/>
            <a:srcRect/>
            <a:stretch>
              <a:fillRect/>
            </a:stretch>
          </p:blipFill>
          <p:spPr bwMode="auto">
            <a:xfrm>
              <a:off x="1066800" y="2590800"/>
              <a:ext cx="530352" cy="353867"/>
            </a:xfrm>
            <a:prstGeom prst="rect">
              <a:avLst/>
            </a:prstGeom>
            <a:noFill/>
          </p:spPr>
        </p:pic>
        <p:sp>
          <p:nvSpPr>
            <p:cNvPr id="112" name="Rectangle 111"/>
            <p:cNvSpPr>
              <a:spLocks noChangeAspect="1"/>
            </p:cNvSpPr>
            <p:nvPr/>
          </p:nvSpPr>
          <p:spPr>
            <a:xfrm>
              <a:off x="1066800" y="63246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Rectangle 112"/>
            <p:cNvSpPr>
              <a:spLocks noChangeAspect="1"/>
            </p:cNvSpPr>
            <p:nvPr/>
          </p:nvSpPr>
          <p:spPr>
            <a:xfrm>
              <a:off x="1066800" y="67818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p:cNvSpPr>
              <a:spLocks noChangeAspect="1"/>
            </p:cNvSpPr>
            <p:nvPr/>
          </p:nvSpPr>
          <p:spPr>
            <a:xfrm>
              <a:off x="1066800" y="96012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114"/>
            <p:cNvSpPr>
              <a:spLocks noChangeAspect="1"/>
            </p:cNvSpPr>
            <p:nvPr/>
          </p:nvSpPr>
          <p:spPr>
            <a:xfrm>
              <a:off x="1066800" y="10058400"/>
              <a:ext cx="533400" cy="36004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6" name="Picture 115" descr="https://cdn.wallpapersafari.com/59/29/rPu1bn.png"/>
            <p:cNvPicPr>
              <a:picLocks noChangeAspect="1" noChangeArrowheads="1"/>
            </p:cNvPicPr>
            <p:nvPr/>
          </p:nvPicPr>
          <p:blipFill>
            <a:blip r:embed="rId4" cstate="print"/>
            <a:srcRect/>
            <a:stretch>
              <a:fillRect/>
            </a:stretch>
          </p:blipFill>
          <p:spPr bwMode="auto">
            <a:xfrm>
              <a:off x="1066800" y="10972800"/>
              <a:ext cx="530352" cy="353867"/>
            </a:xfrm>
            <a:prstGeom prst="rect">
              <a:avLst/>
            </a:prstGeom>
            <a:noFill/>
          </p:spPr>
        </p:pic>
      </p:grpSp>
      <p:sp>
        <p:nvSpPr>
          <p:cNvPr id="2" name="Title 1"/>
          <p:cNvSpPr>
            <a:spLocks noGrp="1"/>
          </p:cNvSpPr>
          <p:nvPr>
            <p:ph type="title"/>
          </p:nvPr>
        </p:nvSpPr>
        <p:spPr/>
        <p:txBody>
          <a:bodyPr>
            <a:normAutofit fontScale="90000"/>
          </a:bodyPr>
          <a:lstStyle/>
          <a:p>
            <a:r>
              <a:rPr lang="en-US" dirty="0"/>
              <a:t>MILITARY OVERVIEW - ENGAGEMENTS</a:t>
            </a:r>
          </a:p>
        </p:txBody>
      </p:sp>
      <p:sp>
        <p:nvSpPr>
          <p:cNvPr id="120" name="TextBox 119"/>
          <p:cNvSpPr txBox="1"/>
          <p:nvPr/>
        </p:nvSpPr>
        <p:spPr>
          <a:xfrm>
            <a:off x="7924800" y="5562600"/>
            <a:ext cx="533400" cy="523220"/>
          </a:xfrm>
          <a:prstGeom prst="rect">
            <a:avLst/>
          </a:prstGeom>
          <a:noFill/>
        </p:spPr>
        <p:txBody>
          <a:bodyPr wrap="square" rtlCol="0">
            <a:spAutoFit/>
          </a:bodyPr>
          <a:lstStyle/>
          <a:p>
            <a:r>
              <a:rPr lang="en-US" sz="2800" b="1" dirty="0"/>
              <a:t>5</a:t>
            </a:r>
          </a:p>
        </p:txBody>
      </p:sp>
      <p:sp>
        <p:nvSpPr>
          <p:cNvPr id="121" name="TextBox 120"/>
          <p:cNvSpPr txBox="1"/>
          <p:nvPr/>
        </p:nvSpPr>
        <p:spPr>
          <a:xfrm>
            <a:off x="7924800" y="6334780"/>
            <a:ext cx="533400" cy="523220"/>
          </a:xfrm>
          <a:prstGeom prst="rect">
            <a:avLst/>
          </a:prstGeom>
          <a:noFill/>
        </p:spPr>
        <p:txBody>
          <a:bodyPr wrap="square" rtlCol="0">
            <a:spAutoFit/>
          </a:bodyPr>
          <a:lstStyle/>
          <a:p>
            <a:r>
              <a:rPr lang="en-US" sz="2800" b="1" dirty="0"/>
              <a:t>5</a:t>
            </a:r>
          </a:p>
        </p:txBody>
      </p:sp>
      <p:sp>
        <p:nvSpPr>
          <p:cNvPr id="122" name="TextBox 121"/>
          <p:cNvSpPr txBox="1"/>
          <p:nvPr/>
        </p:nvSpPr>
        <p:spPr>
          <a:xfrm>
            <a:off x="7772400" y="4876800"/>
            <a:ext cx="685800" cy="523220"/>
          </a:xfrm>
          <a:prstGeom prst="rect">
            <a:avLst/>
          </a:prstGeom>
          <a:noFill/>
        </p:spPr>
        <p:txBody>
          <a:bodyPr wrap="square" rtlCol="0">
            <a:spAutoFit/>
          </a:bodyPr>
          <a:lstStyle/>
          <a:p>
            <a:r>
              <a:rPr lang="en-US" sz="2800" b="1" dirty="0"/>
              <a:t>12</a:t>
            </a:r>
          </a:p>
        </p:txBody>
      </p:sp>
      <p:sp>
        <p:nvSpPr>
          <p:cNvPr id="68" name="Rectangle 67"/>
          <p:cNvSpPr/>
          <p:nvPr/>
        </p:nvSpPr>
        <p:spPr>
          <a:xfrm>
            <a:off x="1066800" y="1728535"/>
            <a:ext cx="7010400" cy="3400931"/>
          </a:xfrm>
          <a:prstGeom prst="rect">
            <a:avLst/>
          </a:prstGeom>
          <a:solidFill>
            <a:schemeClr val="bg1"/>
          </a:solidFill>
          <a:ln w="3175">
            <a:solidFill>
              <a:schemeClr val="tx1"/>
            </a:solidFill>
          </a:ln>
          <a:effectLst>
            <a:glow rad="228600">
              <a:schemeClr val="tx1">
                <a:alpha val="40000"/>
              </a:schemeClr>
            </a:glow>
          </a:effectLst>
        </p:spPr>
        <p:txBody>
          <a:bodyPr wrap="square">
            <a:spAutoFit/>
          </a:bodyPr>
          <a:lstStyle/>
          <a:p>
            <a:pPr algn="ctr"/>
            <a:r>
              <a:rPr lang="en-US" sz="4000" b="1" dirty="0"/>
              <a:t>So, in analyzing Acadia’s major battles, 3 reasons stand out</a:t>
            </a:r>
          </a:p>
          <a:p>
            <a:r>
              <a:rPr lang="en-US" sz="4000" b="1" dirty="0"/>
              <a:t>	</a:t>
            </a:r>
            <a:r>
              <a:rPr lang="en-US" sz="4000" b="1" dirty="0">
                <a:solidFill>
                  <a:srgbClr val="7030A0"/>
                </a:solidFill>
                <a:effectLst>
                  <a:outerShdw blurRad="38100" dist="38100" dir="2700000" algn="tl">
                    <a:srgbClr val="000000"/>
                  </a:outerShdw>
                </a:effectLst>
              </a:rPr>
              <a:t>1-Strategic</a:t>
            </a:r>
          </a:p>
          <a:p>
            <a:r>
              <a:rPr lang="en-US" sz="4000" b="1" dirty="0">
                <a:effectLst>
                  <a:outerShdw blurRad="38100" dist="38100" dir="2700000" algn="tl">
                    <a:srgbClr val="000000"/>
                  </a:outerShdw>
                </a:effectLst>
              </a:rPr>
              <a:t>	</a:t>
            </a:r>
            <a:r>
              <a:rPr lang="en-US" sz="4000" b="1" dirty="0">
                <a:solidFill>
                  <a:srgbClr val="00B0F0"/>
                </a:solidFill>
                <a:effectLst>
                  <a:outerShdw blurRad="38100" dist="38100" dir="2700000" algn="tl">
                    <a:srgbClr val="000000"/>
                  </a:outerShdw>
                </a:effectLst>
              </a:rPr>
              <a:t>2-Settlement Encroachment</a:t>
            </a:r>
          </a:p>
          <a:p>
            <a:r>
              <a:rPr lang="en-US" sz="4000" b="1" dirty="0">
                <a:effectLst>
                  <a:outerShdw blurRad="38100" dist="38100" dir="2700000" algn="tl">
                    <a:srgbClr val="000000"/>
                  </a:outerShdw>
                </a:effectLst>
              </a:rPr>
              <a:t>	</a:t>
            </a:r>
            <a:r>
              <a:rPr lang="en-US" sz="4000" b="1" dirty="0">
                <a:solidFill>
                  <a:srgbClr val="FF0000"/>
                </a:solidFill>
                <a:effectLst>
                  <a:outerShdw blurRad="38100" dist="38100" dir="2700000" algn="tl">
                    <a:srgbClr val="000000"/>
                  </a:outerShdw>
                </a:effectLst>
              </a:rPr>
              <a:t>3-Retaliation</a:t>
            </a:r>
          </a:p>
          <a:p>
            <a:pPr algn="ctr">
              <a:lnSpc>
                <a:spcPct val="150000"/>
              </a:lnSpc>
              <a:spcAft>
                <a:spcPts val="1200"/>
              </a:spcAft>
            </a:pPr>
            <a:endParaRPr lang="en-US" sz="1000" dirty="0"/>
          </a:p>
        </p:txBody>
      </p:sp>
      <p:sp>
        <p:nvSpPr>
          <p:cNvPr id="123" name="Slide Number Placeholder 122"/>
          <p:cNvSpPr>
            <a:spLocks noGrp="1"/>
          </p:cNvSpPr>
          <p:nvPr>
            <p:ph type="sldNum" sz="quarter" idx="12"/>
          </p:nvPr>
        </p:nvSpPr>
        <p:spPr/>
        <p:txBody>
          <a:bodyPr/>
          <a:lstStyle/>
          <a:p>
            <a:pPr>
              <a:defRPr/>
            </a:pPr>
            <a:fld id="{6D98560A-1953-4F77-869E-5D1EE0598C44}" type="slidenum">
              <a:rPr lang="en-US" smtClean="0"/>
              <a:pPr>
                <a:defRPr/>
              </a:pPr>
              <a:t>42</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p:cTn id="7" dur="1000" fill="hold"/>
                                        <p:tgtEl>
                                          <p:spTgt spid="68"/>
                                        </p:tgtEl>
                                        <p:attrNameLst>
                                          <p:attrName>ppt_w</p:attrName>
                                        </p:attrNameLst>
                                      </p:cBhvr>
                                      <p:tavLst>
                                        <p:tav tm="0">
                                          <p:val>
                                            <p:fltVal val="0"/>
                                          </p:val>
                                        </p:tav>
                                        <p:tav tm="100000">
                                          <p:val>
                                            <p:strVal val="#ppt_w"/>
                                          </p:val>
                                        </p:tav>
                                      </p:tavLst>
                                    </p:anim>
                                    <p:anim calcmode="lin" valueType="num">
                                      <p:cBhvr>
                                        <p:cTn id="8" dur="1000" fill="hold"/>
                                        <p:tgtEl>
                                          <p:spTgt spid="68"/>
                                        </p:tgtEl>
                                        <p:attrNameLst>
                                          <p:attrName>ppt_h</p:attrName>
                                        </p:attrNameLst>
                                      </p:cBhvr>
                                      <p:tavLst>
                                        <p:tav tm="0">
                                          <p:val>
                                            <p:fltVal val="0"/>
                                          </p:val>
                                        </p:tav>
                                        <p:tav tm="100000">
                                          <p:val>
                                            <p:strVal val="#ppt_h"/>
                                          </p:val>
                                        </p:tav>
                                      </p:tavLst>
                                    </p:anim>
                                    <p:animEffect transition="in" filter="fade">
                                      <p:cBhvr>
                                        <p:cTn id="9" dur="1000"/>
                                        <p:tgtEl>
                                          <p:spTgt spid="6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68"/>
                                        </p:tgtEl>
                                      </p:cBhvr>
                                    </p:animEffect>
                                    <p:set>
                                      <p:cBhvr>
                                        <p:cTn id="14" dur="1" fill="hold">
                                          <p:stCondLst>
                                            <p:cond delay="499"/>
                                          </p:stCondLst>
                                        </p:cTn>
                                        <p:tgtEl>
                                          <p:spTgt spid="68"/>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119"/>
                                        </p:tgtEl>
                                        <p:attrNameLst>
                                          <p:attrName>style.visibility</p:attrName>
                                        </p:attrNameLst>
                                      </p:cBhvr>
                                      <p:to>
                                        <p:strVal val="visible"/>
                                      </p:to>
                                    </p:set>
                                    <p:animEffect transition="in" filter="fade">
                                      <p:cBhvr>
                                        <p:cTn id="17" dur="1000"/>
                                        <p:tgtEl>
                                          <p:spTgt spid="1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70"/>
                                        </p:tgtEl>
                                      </p:cBhvr>
                                    </p:animEffect>
                                    <p:set>
                                      <p:cBhvr>
                                        <p:cTn id="22" dur="1" fill="hold">
                                          <p:stCondLst>
                                            <p:cond delay="499"/>
                                          </p:stCondLst>
                                        </p:cTn>
                                        <p:tgtEl>
                                          <p:spTgt spid="7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4" presetClass="path" presetSubtype="0" accel="50000" decel="50000" fill="hold" nodeType="clickEffect">
                                  <p:stCondLst>
                                    <p:cond delay="0"/>
                                  </p:stCondLst>
                                  <p:childTnLst>
                                    <p:animMotion origin="layout" path="M -3.33333E-6 3.1185E-6 L -3.33333E-6 -0.71518 " pathEditMode="relative" rAng="0" ptsTypes="AA">
                                      <p:cBhvr>
                                        <p:cTn id="26" dur="10000" fill="hold"/>
                                        <p:tgtEl>
                                          <p:spTgt spid="66"/>
                                        </p:tgtEl>
                                        <p:attrNameLst>
                                          <p:attrName>ppt_x</p:attrName>
                                          <p:attrName>ppt_y</p:attrName>
                                        </p:attrNameLst>
                                      </p:cBhvr>
                                      <p:rCtr x="0" y="-358"/>
                                    </p:animMotion>
                                  </p:childTnLst>
                                </p:cTn>
                              </p:par>
                            </p:childTnLst>
                          </p:cTn>
                        </p:par>
                        <p:par>
                          <p:cTn id="27" fill="hold">
                            <p:stCondLst>
                              <p:cond delay="10000"/>
                            </p:stCondLst>
                            <p:childTnLst>
                              <p:par>
                                <p:cTn id="28" presetID="22" presetClass="entr" presetSubtype="1" fill="hold" grpId="0"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up)">
                                      <p:cBhvr>
                                        <p:cTn id="30" dur="10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51" presetClass="entr" presetSubtype="0" fill="hold" grpId="0" nodeType="clickEffect">
                                  <p:stCondLst>
                                    <p:cond delay="0"/>
                                  </p:stCondLst>
                                  <p:childTnLst>
                                    <p:set>
                                      <p:cBhvr>
                                        <p:cTn id="34" dur="1" fill="hold">
                                          <p:stCondLst>
                                            <p:cond delay="0"/>
                                          </p:stCondLst>
                                        </p:cTn>
                                        <p:tgtEl>
                                          <p:spTgt spid="122"/>
                                        </p:tgtEl>
                                        <p:attrNameLst>
                                          <p:attrName>style.visibility</p:attrName>
                                        </p:attrNameLst>
                                      </p:cBhvr>
                                      <p:to>
                                        <p:strVal val="visible"/>
                                      </p:to>
                                    </p:set>
                                    <p:animEffect transition="in" filter="fade">
                                      <p:cBhvr>
                                        <p:cTn id="35" dur="770" decel="100000"/>
                                        <p:tgtEl>
                                          <p:spTgt spid="122"/>
                                        </p:tgtEl>
                                      </p:cBhvr>
                                    </p:animEffect>
                                    <p:animScale>
                                      <p:cBhvr>
                                        <p:cTn id="36" dur="770" decel="100000"/>
                                        <p:tgtEl>
                                          <p:spTgt spid="122"/>
                                        </p:tgtEl>
                                      </p:cBhvr>
                                      <p:from x="10000" y="10000"/>
                                      <p:to x="200000" y="450000"/>
                                    </p:animScale>
                                    <p:animScale>
                                      <p:cBhvr>
                                        <p:cTn id="37" dur="1230" accel="100000" fill="hold">
                                          <p:stCondLst>
                                            <p:cond delay="770"/>
                                          </p:stCondLst>
                                        </p:cTn>
                                        <p:tgtEl>
                                          <p:spTgt spid="122"/>
                                        </p:tgtEl>
                                      </p:cBhvr>
                                      <p:from x="200000" y="450000"/>
                                      <p:to x="100000" y="100000"/>
                                    </p:animScale>
                                    <p:set>
                                      <p:cBhvr>
                                        <p:cTn id="38" dur="770" fill="hold"/>
                                        <p:tgtEl>
                                          <p:spTgt spid="122"/>
                                        </p:tgtEl>
                                        <p:attrNameLst>
                                          <p:attrName>ppt_x</p:attrName>
                                        </p:attrNameLst>
                                      </p:cBhvr>
                                      <p:to>
                                        <p:strVal val="(0.5)"/>
                                      </p:to>
                                    </p:set>
                                    <p:anim from="(0.5)" to="(#ppt_x)" calcmode="lin" valueType="num">
                                      <p:cBhvr>
                                        <p:cTn id="39" dur="1230" accel="100000" fill="hold">
                                          <p:stCondLst>
                                            <p:cond delay="770"/>
                                          </p:stCondLst>
                                        </p:cTn>
                                        <p:tgtEl>
                                          <p:spTgt spid="122"/>
                                        </p:tgtEl>
                                        <p:attrNameLst>
                                          <p:attrName>ppt_x</p:attrName>
                                        </p:attrNameLst>
                                      </p:cBhvr>
                                    </p:anim>
                                    <p:set>
                                      <p:cBhvr>
                                        <p:cTn id="40" dur="770" fill="hold"/>
                                        <p:tgtEl>
                                          <p:spTgt spid="122"/>
                                        </p:tgtEl>
                                        <p:attrNameLst>
                                          <p:attrName>ppt_y</p:attrName>
                                        </p:attrNameLst>
                                      </p:cBhvr>
                                      <p:to>
                                        <p:strVal val="(#ppt_y+0.4)"/>
                                      </p:to>
                                    </p:set>
                                    <p:anim from="(#ppt_y+0.4)" to="(#ppt_y)" calcmode="lin" valueType="num">
                                      <p:cBhvr>
                                        <p:cTn id="41" dur="1230" accel="100000" fill="hold">
                                          <p:stCondLst>
                                            <p:cond delay="770"/>
                                          </p:stCondLst>
                                        </p:cTn>
                                        <p:tgtEl>
                                          <p:spTgt spid="122"/>
                                        </p:tgtEl>
                                        <p:attrNameLst>
                                          <p:attrName>ppt_y</p:attrName>
                                        </p:attrNameLst>
                                      </p:cBhvr>
                                    </p:anim>
                                  </p:childTnLst>
                                </p:cTn>
                              </p:par>
                            </p:childTnLst>
                          </p:cTn>
                        </p:par>
                        <p:par>
                          <p:cTn id="42" fill="hold">
                            <p:stCondLst>
                              <p:cond delay="2000"/>
                            </p:stCondLst>
                            <p:childTnLst>
                              <p:par>
                                <p:cTn id="43" presetID="51" presetClass="entr" presetSubtype="0" fill="hold" grpId="0" nodeType="afterEffect">
                                  <p:stCondLst>
                                    <p:cond delay="0"/>
                                  </p:stCondLst>
                                  <p:childTnLst>
                                    <p:set>
                                      <p:cBhvr>
                                        <p:cTn id="44" dur="1" fill="hold">
                                          <p:stCondLst>
                                            <p:cond delay="0"/>
                                          </p:stCondLst>
                                        </p:cTn>
                                        <p:tgtEl>
                                          <p:spTgt spid="120"/>
                                        </p:tgtEl>
                                        <p:attrNameLst>
                                          <p:attrName>style.visibility</p:attrName>
                                        </p:attrNameLst>
                                      </p:cBhvr>
                                      <p:to>
                                        <p:strVal val="visible"/>
                                      </p:to>
                                    </p:set>
                                    <p:animEffect transition="in" filter="fade">
                                      <p:cBhvr>
                                        <p:cTn id="45" dur="770" decel="100000"/>
                                        <p:tgtEl>
                                          <p:spTgt spid="120"/>
                                        </p:tgtEl>
                                      </p:cBhvr>
                                    </p:animEffect>
                                    <p:animScale>
                                      <p:cBhvr>
                                        <p:cTn id="46" dur="770" decel="100000"/>
                                        <p:tgtEl>
                                          <p:spTgt spid="120"/>
                                        </p:tgtEl>
                                      </p:cBhvr>
                                      <p:from x="10000" y="10000"/>
                                      <p:to x="200000" y="450000"/>
                                    </p:animScale>
                                    <p:animScale>
                                      <p:cBhvr>
                                        <p:cTn id="47" dur="1230" accel="100000" fill="hold">
                                          <p:stCondLst>
                                            <p:cond delay="770"/>
                                          </p:stCondLst>
                                        </p:cTn>
                                        <p:tgtEl>
                                          <p:spTgt spid="120"/>
                                        </p:tgtEl>
                                      </p:cBhvr>
                                      <p:from x="200000" y="450000"/>
                                      <p:to x="100000" y="100000"/>
                                    </p:animScale>
                                    <p:set>
                                      <p:cBhvr>
                                        <p:cTn id="48" dur="770" fill="hold"/>
                                        <p:tgtEl>
                                          <p:spTgt spid="120"/>
                                        </p:tgtEl>
                                        <p:attrNameLst>
                                          <p:attrName>ppt_x</p:attrName>
                                        </p:attrNameLst>
                                      </p:cBhvr>
                                      <p:to>
                                        <p:strVal val="(0.5)"/>
                                      </p:to>
                                    </p:set>
                                    <p:anim from="(0.5)" to="(#ppt_x)" calcmode="lin" valueType="num">
                                      <p:cBhvr>
                                        <p:cTn id="49" dur="1230" accel="100000" fill="hold">
                                          <p:stCondLst>
                                            <p:cond delay="770"/>
                                          </p:stCondLst>
                                        </p:cTn>
                                        <p:tgtEl>
                                          <p:spTgt spid="120"/>
                                        </p:tgtEl>
                                        <p:attrNameLst>
                                          <p:attrName>ppt_x</p:attrName>
                                        </p:attrNameLst>
                                      </p:cBhvr>
                                    </p:anim>
                                    <p:set>
                                      <p:cBhvr>
                                        <p:cTn id="50" dur="770" fill="hold"/>
                                        <p:tgtEl>
                                          <p:spTgt spid="120"/>
                                        </p:tgtEl>
                                        <p:attrNameLst>
                                          <p:attrName>ppt_y</p:attrName>
                                        </p:attrNameLst>
                                      </p:cBhvr>
                                      <p:to>
                                        <p:strVal val="(#ppt_y+0.4)"/>
                                      </p:to>
                                    </p:set>
                                    <p:anim from="(#ppt_y+0.4)" to="(#ppt_y)" calcmode="lin" valueType="num">
                                      <p:cBhvr>
                                        <p:cTn id="51" dur="1230" accel="100000" fill="hold">
                                          <p:stCondLst>
                                            <p:cond delay="770"/>
                                          </p:stCondLst>
                                        </p:cTn>
                                        <p:tgtEl>
                                          <p:spTgt spid="120"/>
                                        </p:tgtEl>
                                        <p:attrNameLst>
                                          <p:attrName>ppt_y</p:attrName>
                                        </p:attrNameLst>
                                      </p:cBhvr>
                                    </p:anim>
                                  </p:childTnLst>
                                </p:cTn>
                              </p:par>
                            </p:childTnLst>
                          </p:cTn>
                        </p:par>
                        <p:par>
                          <p:cTn id="52" fill="hold">
                            <p:stCondLst>
                              <p:cond delay="4000"/>
                            </p:stCondLst>
                            <p:childTnLst>
                              <p:par>
                                <p:cTn id="53" presetID="51" presetClass="entr" presetSubtype="0" fill="hold" grpId="0" nodeType="afterEffect">
                                  <p:stCondLst>
                                    <p:cond delay="0"/>
                                  </p:stCondLst>
                                  <p:childTnLst>
                                    <p:set>
                                      <p:cBhvr>
                                        <p:cTn id="54" dur="1" fill="hold">
                                          <p:stCondLst>
                                            <p:cond delay="0"/>
                                          </p:stCondLst>
                                        </p:cTn>
                                        <p:tgtEl>
                                          <p:spTgt spid="121"/>
                                        </p:tgtEl>
                                        <p:attrNameLst>
                                          <p:attrName>style.visibility</p:attrName>
                                        </p:attrNameLst>
                                      </p:cBhvr>
                                      <p:to>
                                        <p:strVal val="visible"/>
                                      </p:to>
                                    </p:set>
                                    <p:animEffect transition="in" filter="fade">
                                      <p:cBhvr>
                                        <p:cTn id="55" dur="770" decel="100000"/>
                                        <p:tgtEl>
                                          <p:spTgt spid="121"/>
                                        </p:tgtEl>
                                      </p:cBhvr>
                                    </p:animEffect>
                                    <p:animScale>
                                      <p:cBhvr>
                                        <p:cTn id="56" dur="770" decel="100000"/>
                                        <p:tgtEl>
                                          <p:spTgt spid="121"/>
                                        </p:tgtEl>
                                      </p:cBhvr>
                                      <p:from x="10000" y="10000"/>
                                      <p:to x="200000" y="450000"/>
                                    </p:animScale>
                                    <p:animScale>
                                      <p:cBhvr>
                                        <p:cTn id="57" dur="1230" accel="100000" fill="hold">
                                          <p:stCondLst>
                                            <p:cond delay="770"/>
                                          </p:stCondLst>
                                        </p:cTn>
                                        <p:tgtEl>
                                          <p:spTgt spid="121"/>
                                        </p:tgtEl>
                                      </p:cBhvr>
                                      <p:from x="200000" y="450000"/>
                                      <p:to x="100000" y="100000"/>
                                    </p:animScale>
                                    <p:set>
                                      <p:cBhvr>
                                        <p:cTn id="58" dur="770" fill="hold"/>
                                        <p:tgtEl>
                                          <p:spTgt spid="121"/>
                                        </p:tgtEl>
                                        <p:attrNameLst>
                                          <p:attrName>ppt_x</p:attrName>
                                        </p:attrNameLst>
                                      </p:cBhvr>
                                      <p:to>
                                        <p:strVal val="(0.5)"/>
                                      </p:to>
                                    </p:set>
                                    <p:anim from="(0.5)" to="(#ppt_x)" calcmode="lin" valueType="num">
                                      <p:cBhvr>
                                        <p:cTn id="59" dur="1230" accel="100000" fill="hold">
                                          <p:stCondLst>
                                            <p:cond delay="770"/>
                                          </p:stCondLst>
                                        </p:cTn>
                                        <p:tgtEl>
                                          <p:spTgt spid="121"/>
                                        </p:tgtEl>
                                        <p:attrNameLst>
                                          <p:attrName>ppt_x</p:attrName>
                                        </p:attrNameLst>
                                      </p:cBhvr>
                                    </p:anim>
                                    <p:set>
                                      <p:cBhvr>
                                        <p:cTn id="60" dur="770" fill="hold"/>
                                        <p:tgtEl>
                                          <p:spTgt spid="121"/>
                                        </p:tgtEl>
                                        <p:attrNameLst>
                                          <p:attrName>ppt_y</p:attrName>
                                        </p:attrNameLst>
                                      </p:cBhvr>
                                      <p:to>
                                        <p:strVal val="(#ppt_y+0.4)"/>
                                      </p:to>
                                    </p:set>
                                    <p:anim from="(#ppt_y+0.4)" to="(#ppt_y)" calcmode="lin" valueType="num">
                                      <p:cBhvr>
                                        <p:cTn id="61" dur="1230" accel="100000" fill="hold">
                                          <p:stCondLst>
                                            <p:cond delay="770"/>
                                          </p:stCondLst>
                                        </p:cTn>
                                        <p:tgtEl>
                                          <p:spTgt spid="12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20" grpId="0"/>
      <p:bldP spid="121" grpId="0"/>
      <p:bldP spid="122" grpId="0"/>
      <p:bldP spid="68" grpId="0" animBg="1"/>
      <p:bldP spid="68"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Box 2"/>
          <p:cNvSpPr txBox="1"/>
          <p:nvPr/>
        </p:nvSpPr>
        <p:spPr>
          <a:xfrm>
            <a:off x="0" y="2367171"/>
            <a:ext cx="9144000" cy="2123658"/>
          </a:xfrm>
          <a:prstGeom prst="rect">
            <a:avLst/>
          </a:prstGeom>
          <a:solidFill>
            <a:schemeClr val="bg1"/>
          </a:solidFill>
        </p:spPr>
        <p:txBody>
          <a:bodyPr wrap="square" rtlCol="0">
            <a:spAutoFit/>
          </a:bodyPr>
          <a:lstStyle/>
          <a:p>
            <a:pPr algn="ctr"/>
            <a:r>
              <a:rPr lang="en-US" sz="6600" dirty="0"/>
              <a:t>CONTINUING WITH THE HISTORY OF ACADIA</a:t>
            </a:r>
          </a:p>
        </p:txBody>
      </p:sp>
      <p:sp>
        <p:nvSpPr>
          <p:cNvPr id="4" name="Slide Number Placeholder 3"/>
          <p:cNvSpPr>
            <a:spLocks noGrp="1"/>
          </p:cNvSpPr>
          <p:nvPr>
            <p:ph type="sldNum" sz="quarter" idx="12"/>
          </p:nvPr>
        </p:nvSpPr>
        <p:spPr/>
        <p:txBody>
          <a:bodyPr/>
          <a:lstStyle/>
          <a:p>
            <a:pPr>
              <a:defRPr/>
            </a:pPr>
            <a:fld id="{6D98560A-1953-4F77-869E-5D1EE0598C44}" type="slidenum">
              <a:rPr lang="en-US" smtClean="0"/>
              <a:pPr>
                <a:defRPr/>
              </a:pPr>
              <a:t>43</a:t>
            </a:fld>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8-ACADIA: 1710-1726 </a:t>
            </a:r>
            <a:r>
              <a:rPr lang="en-US" b="0" dirty="0"/>
              <a:t>(16)</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031051"/>
          </a:xfrm>
          <a:prstGeom prst="rect">
            <a:avLst/>
          </a:prstGeom>
        </p:spPr>
        <p:txBody>
          <a:bodyPr wrap="square">
            <a:spAutoFit/>
          </a:bodyPr>
          <a:lstStyle/>
          <a:p>
            <a:pPr marL="173038" indent="-173038">
              <a:spcAft>
                <a:spcPts val="600"/>
              </a:spcAft>
              <a:buFont typeface="Arial" pitchFamily="34" charset="0"/>
              <a:buChar char="•"/>
            </a:pPr>
            <a:r>
              <a:rPr lang="en-US" sz="2800" dirty="0"/>
              <a:t>1710 – </a:t>
            </a:r>
            <a:r>
              <a:rPr lang="en-US" sz="2800" dirty="0">
                <a:solidFill>
                  <a:srgbClr val="FF0000"/>
                </a:solidFill>
                <a:effectLst>
                  <a:outerShdw blurRad="38100" dist="38100" dir="2700000" algn="tl">
                    <a:srgbClr val="000000"/>
                  </a:outerShdw>
                </a:effectLst>
              </a:rPr>
              <a:t>Port Royal is defeated by the British</a:t>
            </a:r>
          </a:p>
          <a:p>
            <a:pPr marL="173038" indent="-173038">
              <a:spcAft>
                <a:spcPts val="600"/>
              </a:spcAft>
              <a:buFont typeface="Arial" pitchFamily="34" charset="0"/>
              <a:buChar char="•"/>
            </a:pPr>
            <a:r>
              <a:rPr lang="en-US" sz="2800" dirty="0"/>
              <a:t>1713 – </a:t>
            </a:r>
            <a:r>
              <a:rPr lang="en-US" sz="2800" dirty="0">
                <a:solidFill>
                  <a:srgbClr val="FF0000"/>
                </a:solidFill>
                <a:effectLst>
                  <a:outerShdw blurRad="38100" dist="38100" dir="2700000" algn="tl">
                    <a:srgbClr val="000000"/>
                  </a:outerShdw>
                </a:effectLst>
              </a:rPr>
              <a:t>Annapolis Royal is built and becomes NS’ capital</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ET=106YRS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grpSp>
        <p:nvGrpSpPr>
          <p:cNvPr id="18" name="Group 17"/>
          <p:cNvGrpSpPr/>
          <p:nvPr/>
        </p:nvGrpSpPr>
        <p:grpSpPr>
          <a:xfrm>
            <a:off x="1066800" y="2895600"/>
            <a:ext cx="1447800" cy="852747"/>
            <a:chOff x="1066800" y="2895600"/>
            <a:chExt cx="1447800" cy="852747"/>
          </a:xfrm>
        </p:grpSpPr>
        <p:sp>
          <p:nvSpPr>
            <p:cNvPr id="12" name="Rounded Rectangle 11"/>
            <p:cNvSpPr/>
            <p:nvPr/>
          </p:nvSpPr>
          <p:spPr>
            <a:xfrm>
              <a:off x="1066800" y="2895600"/>
              <a:ext cx="12192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Annapolis Royal</a:t>
              </a:r>
            </a:p>
          </p:txBody>
        </p:sp>
        <p:sp>
          <p:nvSpPr>
            <p:cNvPr id="17" name="Oval 16"/>
            <p:cNvSpPr/>
            <p:nvPr/>
          </p:nvSpPr>
          <p:spPr>
            <a:xfrm>
              <a:off x="2240280"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1219200" y="2895600"/>
            <a:ext cx="1356360" cy="899160"/>
            <a:chOff x="1066800" y="2895600"/>
            <a:chExt cx="1356360" cy="899160"/>
          </a:xfrm>
        </p:grpSpPr>
        <p:grpSp>
          <p:nvGrpSpPr>
            <p:cNvPr id="46" name="Group 13"/>
            <p:cNvGrpSpPr/>
            <p:nvPr/>
          </p:nvGrpSpPr>
          <p:grpSpPr>
            <a:xfrm>
              <a:off x="1066800" y="2895600"/>
              <a:ext cx="1261872" cy="762000"/>
              <a:chOff x="1066800" y="2895600"/>
              <a:chExt cx="1261872" cy="762000"/>
            </a:xfrm>
          </p:grpSpPr>
          <p:sp>
            <p:nvSpPr>
              <p:cNvPr id="48" name="Rounded Rectangle 47"/>
              <p:cNvSpPr/>
              <p:nvPr/>
            </p:nvSpPr>
            <p:spPr>
              <a:xfrm>
                <a:off x="1066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Port</a:t>
                </a:r>
              </a:p>
              <a:p>
                <a:pPr algn="ctr"/>
                <a:r>
                  <a:rPr lang="en-US" b="1" dirty="0"/>
                  <a:t>Royal</a:t>
                </a:r>
              </a:p>
            </p:txBody>
          </p:sp>
          <p:sp>
            <p:nvSpPr>
              <p:cNvPr id="49" name="Oval 48"/>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5-Point Star 46"/>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 name="Slide Number Placeholder 50"/>
          <p:cNvSpPr>
            <a:spLocks noGrp="1"/>
          </p:cNvSpPr>
          <p:nvPr>
            <p:ph type="sldNum" sz="quarter" idx="12"/>
          </p:nvPr>
        </p:nvSpPr>
        <p:spPr/>
        <p:txBody>
          <a:bodyPr/>
          <a:lstStyle/>
          <a:p>
            <a:pPr>
              <a:defRPr/>
            </a:pPr>
            <a:fld id="{6D98560A-1953-4F77-869E-5D1EE0598C44}" type="slidenum">
              <a:rPr lang="en-US" smtClean="0"/>
              <a:pPr>
                <a:defRPr/>
              </a:pPr>
              <a:t>44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2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45"/>
                                        </p:tgtEl>
                                      </p:cBhvr>
                                    </p:animEffect>
                                    <p:set>
                                      <p:cBhvr>
                                        <p:cTn id="12" dur="1" fill="hold">
                                          <p:stCondLst>
                                            <p:cond delay="1999"/>
                                          </p:stCondLst>
                                        </p:cTn>
                                        <p:tgtEl>
                                          <p:spTgt spid="45"/>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8-ACADIA: 1710-1726 </a:t>
            </a:r>
            <a:r>
              <a:rPr lang="en-US" b="0" dirty="0"/>
              <a:t>(16)</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pPr marL="173038" indent="-173038">
              <a:spcAft>
                <a:spcPts val="600"/>
              </a:spcAft>
              <a:buFont typeface="Arial" pitchFamily="34" charset="0"/>
              <a:buChar char="•"/>
            </a:pPr>
            <a:r>
              <a:rPr lang="en-US" sz="2800" dirty="0"/>
              <a:t>By 1725, </a:t>
            </a:r>
            <a:r>
              <a:rPr lang="en-US" sz="2800" dirty="0">
                <a:solidFill>
                  <a:srgbClr val="FF0000"/>
                </a:solidFill>
                <a:effectLst>
                  <a:outerShdw blurRad="38100" dist="38100" dir="2700000" algn="tl">
                    <a:srgbClr val="000000"/>
                  </a:outerShdw>
                </a:effectLst>
              </a:rPr>
              <a:t>Acadian settlements had spread across Nova Scotia</a:t>
            </a:r>
            <a:r>
              <a:rPr lang="en-US" sz="2800" dirty="0"/>
              <a:t>, to Isle St. Jean, to Isle </a:t>
            </a:r>
            <a:r>
              <a:rPr lang="en-US" sz="2800" dirty="0" err="1"/>
              <a:t>Royale,and</a:t>
            </a:r>
            <a:r>
              <a:rPr lang="en-US" sz="2800" dirty="0"/>
              <a:t> </a:t>
            </a:r>
            <a:r>
              <a:rPr lang="en-US" sz="2800" dirty="0">
                <a:solidFill>
                  <a:srgbClr val="FF0000"/>
                </a:solidFill>
                <a:effectLst>
                  <a:outerShdw blurRad="38100" dist="38100" dir="2700000" algn="tl">
                    <a:srgbClr val="000000"/>
                  </a:outerShdw>
                </a:effectLst>
              </a:rPr>
              <a:t>to the north side of </a:t>
            </a:r>
            <a:r>
              <a:rPr lang="en-US" sz="2800" dirty="0" err="1">
                <a:solidFill>
                  <a:srgbClr val="FF0000"/>
                </a:solidFill>
                <a:effectLst>
                  <a:outerShdw blurRad="38100" dist="38100" dir="2700000" algn="tl">
                    <a:srgbClr val="000000"/>
                  </a:outerShdw>
                </a:effectLst>
              </a:rPr>
              <a:t>Baye</a:t>
            </a:r>
            <a:r>
              <a:rPr lang="en-US" sz="2800" dirty="0">
                <a:solidFill>
                  <a:srgbClr val="FF0000"/>
                </a:solidFill>
                <a:effectLst>
                  <a:outerShdw blurRad="38100" dist="38100" dir="2700000" algn="tl">
                    <a:srgbClr val="000000"/>
                  </a:outerShdw>
                </a:effectLst>
              </a:rPr>
              <a:t> Francoise </a:t>
            </a:r>
            <a:r>
              <a:rPr lang="en-US" sz="2800" dirty="0"/>
              <a:t>(New Brunswick)</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ET=106YRS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grpSp>
        <p:nvGrpSpPr>
          <p:cNvPr id="4" name="Group 17"/>
          <p:cNvGrpSpPr/>
          <p:nvPr/>
        </p:nvGrpSpPr>
        <p:grpSpPr>
          <a:xfrm>
            <a:off x="1066800" y="2895600"/>
            <a:ext cx="1447800" cy="852747"/>
            <a:chOff x="1066800" y="2895600"/>
            <a:chExt cx="1447800" cy="852747"/>
          </a:xfrm>
        </p:grpSpPr>
        <p:sp>
          <p:nvSpPr>
            <p:cNvPr id="12" name="Rounded Rectangle 11"/>
            <p:cNvSpPr/>
            <p:nvPr/>
          </p:nvSpPr>
          <p:spPr>
            <a:xfrm>
              <a:off x="1066800" y="2895600"/>
              <a:ext cx="12192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Annapolis Royal</a:t>
              </a:r>
            </a:p>
          </p:txBody>
        </p:sp>
        <p:sp>
          <p:nvSpPr>
            <p:cNvPr id="17" name="Oval 16"/>
            <p:cNvSpPr/>
            <p:nvPr/>
          </p:nvSpPr>
          <p:spPr>
            <a:xfrm>
              <a:off x="2240280"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Oval 28"/>
          <p:cNvSpPr/>
          <p:nvPr/>
        </p:nvSpPr>
        <p:spPr>
          <a:xfrm>
            <a:off x="5867400" y="16002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800600" y="1752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572000" y="25908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495800" y="15240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5715000" y="2133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962400" y="3276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3733800" y="30480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1676400" y="4800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6858000" y="2895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2514600" y="33528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2743200" y="3276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2971800" y="32004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8686800" y="22860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7772400" y="2514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1066800" y="1678906"/>
            <a:ext cx="7010400" cy="3346301"/>
          </a:xfrm>
          <a:prstGeom prst="rect">
            <a:avLst/>
          </a:prstGeom>
          <a:solidFill>
            <a:srgbClr val="FFC000"/>
          </a:solidFill>
          <a:ln w="3175">
            <a:solidFill>
              <a:schemeClr val="tx1"/>
            </a:solidFill>
          </a:ln>
        </p:spPr>
        <p:txBody>
          <a:bodyPr wrap="square">
            <a:spAutoFit/>
          </a:bodyPr>
          <a:lstStyle/>
          <a:p>
            <a:pPr algn="ctr"/>
            <a:r>
              <a:rPr lang="en-US" sz="6600" dirty="0"/>
              <a:t>Here’s a </a:t>
            </a:r>
            <a:r>
              <a:rPr lang="en-US" sz="6600" dirty="0" err="1"/>
              <a:t>sidenote</a:t>
            </a:r>
            <a:r>
              <a:rPr lang="en-US" sz="6600" dirty="0"/>
              <a:t> on the life of the Acadians</a:t>
            </a:r>
          </a:p>
          <a:p>
            <a:pPr algn="ctr">
              <a:lnSpc>
                <a:spcPct val="150000"/>
              </a:lnSpc>
              <a:spcAft>
                <a:spcPts val="1200"/>
              </a:spcAft>
            </a:pPr>
            <a:endParaRPr lang="en-US" sz="1000" dirty="0"/>
          </a:p>
        </p:txBody>
      </p:sp>
      <p:sp>
        <p:nvSpPr>
          <p:cNvPr id="46" name="Slide Number Placeholder 45"/>
          <p:cNvSpPr>
            <a:spLocks noGrp="1"/>
          </p:cNvSpPr>
          <p:nvPr>
            <p:ph type="sldNum" sz="quarter" idx="12"/>
          </p:nvPr>
        </p:nvSpPr>
        <p:spPr/>
        <p:txBody>
          <a:bodyPr/>
          <a:lstStyle/>
          <a:p>
            <a:pPr>
              <a:defRPr/>
            </a:pPr>
            <a:fld id="{6D98560A-1953-4F77-869E-5D1EE0598C44}" type="slidenum">
              <a:rPr lang="en-US" smtClean="0"/>
              <a:pPr>
                <a:defRPr/>
              </a:pPr>
              <a:t>45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2000"/>
                                        <p:tgtEl>
                                          <p:spTgt spid="41"/>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left)">
                                      <p:cBhvr>
                                        <p:cTn id="15" dur="2000"/>
                                        <p:tgtEl>
                                          <p:spTgt spid="4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left)">
                                      <p:cBhvr>
                                        <p:cTn id="18" dur="2000"/>
                                        <p:tgtEl>
                                          <p:spTgt spid="4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left)">
                                      <p:cBhvr>
                                        <p:cTn id="21" dur="2000"/>
                                        <p:tgtEl>
                                          <p:spTgt spid="3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left)">
                                      <p:cBhvr>
                                        <p:cTn id="24" dur="2000"/>
                                        <p:tgtEl>
                                          <p:spTgt spid="3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left)">
                                      <p:cBhvr>
                                        <p:cTn id="27" dur="2000"/>
                                        <p:tgtEl>
                                          <p:spTgt spid="3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left)">
                                      <p:cBhvr>
                                        <p:cTn id="30" dur="2000"/>
                                        <p:tgtEl>
                                          <p:spTgt spid="34"/>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wipe(left)">
                                      <p:cBhvr>
                                        <p:cTn id="33" dur="2000"/>
                                        <p:tgtEl>
                                          <p:spTgt spid="35"/>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left)">
                                      <p:cBhvr>
                                        <p:cTn id="36" dur="2000"/>
                                        <p:tgtEl>
                                          <p:spTgt spid="36"/>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left)">
                                      <p:cBhvr>
                                        <p:cTn id="39" dur="2000"/>
                                        <p:tgtEl>
                                          <p:spTgt spid="2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wipe(left)">
                                      <p:cBhvr>
                                        <p:cTn id="42" dur="2000"/>
                                        <p:tgtEl>
                                          <p:spTgt spid="40"/>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left)">
                                      <p:cBhvr>
                                        <p:cTn id="45" dur="2000"/>
                                        <p:tgtEl>
                                          <p:spTgt spid="44"/>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left)">
                                      <p:cBhvr>
                                        <p:cTn id="48" dur="2000"/>
                                        <p:tgtEl>
                                          <p:spTgt spid="39"/>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wipe(left)">
                                      <p:cBhvr>
                                        <p:cTn id="51" dur="2000"/>
                                        <p:tgtEl>
                                          <p:spTgt spid="5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0" fill="hold" grpId="0" nodeType="clickEffect">
                                  <p:stCondLst>
                                    <p:cond delay="0"/>
                                  </p:stCondLst>
                                  <p:childTnLst>
                                    <p:set>
                                      <p:cBhvr>
                                        <p:cTn id="55" dur="1" fill="hold">
                                          <p:stCondLst>
                                            <p:cond delay="0"/>
                                          </p:stCondLst>
                                        </p:cTn>
                                        <p:tgtEl>
                                          <p:spTgt spid="45"/>
                                        </p:tgtEl>
                                        <p:attrNameLst>
                                          <p:attrName>style.visibility</p:attrName>
                                        </p:attrNameLst>
                                      </p:cBhvr>
                                      <p:to>
                                        <p:strVal val="visible"/>
                                      </p:to>
                                    </p:set>
                                    <p:anim calcmode="lin" valueType="num">
                                      <p:cBhvr>
                                        <p:cTn id="56" dur="1000" fill="hold"/>
                                        <p:tgtEl>
                                          <p:spTgt spid="45"/>
                                        </p:tgtEl>
                                        <p:attrNameLst>
                                          <p:attrName>ppt_w</p:attrName>
                                        </p:attrNameLst>
                                      </p:cBhvr>
                                      <p:tavLst>
                                        <p:tav tm="0">
                                          <p:val>
                                            <p:fltVal val="0"/>
                                          </p:val>
                                        </p:tav>
                                        <p:tav tm="100000">
                                          <p:val>
                                            <p:strVal val="#ppt_w"/>
                                          </p:val>
                                        </p:tav>
                                      </p:tavLst>
                                    </p:anim>
                                    <p:anim calcmode="lin" valueType="num">
                                      <p:cBhvr>
                                        <p:cTn id="57" dur="1000" fill="hold"/>
                                        <p:tgtEl>
                                          <p:spTgt spid="45"/>
                                        </p:tgtEl>
                                        <p:attrNameLst>
                                          <p:attrName>ppt_h</p:attrName>
                                        </p:attrNameLst>
                                      </p:cBhvr>
                                      <p:tavLst>
                                        <p:tav tm="0">
                                          <p:val>
                                            <p:fltVal val="0"/>
                                          </p:val>
                                        </p:tav>
                                        <p:tav tm="100000">
                                          <p:val>
                                            <p:strVal val="#ppt_h"/>
                                          </p:val>
                                        </p:tav>
                                      </p:tavLst>
                                    </p:anim>
                                    <p:animEffect transition="in" filter="fade">
                                      <p:cBhvr>
                                        <p:cTn id="58"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29" grpId="0" animBg="1"/>
      <p:bldP spid="32"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50" grpId="0" animBg="1"/>
      <p:bldP spid="4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8-ACADIA: 1710-1726 </a:t>
            </a:r>
            <a:r>
              <a:rPr lang="en-US" b="0" dirty="0"/>
              <a:t>(16)</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pPr marL="173038" indent="-173038">
              <a:spcAft>
                <a:spcPts val="600"/>
              </a:spcAft>
              <a:buFont typeface="Arial" pitchFamily="34" charset="0"/>
              <a:buChar char="•"/>
            </a:pPr>
            <a:r>
              <a:rPr lang="en-US" sz="2800" dirty="0"/>
              <a:t>The Acadians, in </a:t>
            </a:r>
            <a:r>
              <a:rPr lang="en-US" sz="2800" dirty="0">
                <a:solidFill>
                  <a:srgbClr val="FF0000"/>
                </a:solidFill>
                <a:effectLst>
                  <a:outerShdw blurRad="38100" dist="38100" dir="2700000" algn="tl">
                    <a:srgbClr val="000000"/>
                  </a:outerShdw>
                </a:effectLst>
              </a:rPr>
              <a:t>adapting</a:t>
            </a:r>
            <a:r>
              <a:rPr lang="en-US" sz="2800" dirty="0"/>
              <a:t> </a:t>
            </a:r>
            <a:r>
              <a:rPr lang="en-US" sz="2800" dirty="0">
                <a:solidFill>
                  <a:srgbClr val="FF0000"/>
                </a:solidFill>
                <a:effectLst>
                  <a:outerShdw blurRad="38100" dist="38100" dir="2700000" algn="tl">
                    <a:srgbClr val="000000"/>
                  </a:outerShdw>
                </a:effectLst>
              </a:rPr>
              <a:t>to</a:t>
            </a:r>
            <a:r>
              <a:rPr lang="en-US" sz="2800" dirty="0"/>
              <a:t> </a:t>
            </a:r>
            <a:r>
              <a:rPr lang="en-US" sz="2800" dirty="0">
                <a:solidFill>
                  <a:srgbClr val="FF0000"/>
                </a:solidFill>
                <a:effectLst>
                  <a:outerShdw blurRad="38100" dist="38100" dir="2700000" algn="tl">
                    <a:srgbClr val="000000"/>
                  </a:outerShdw>
                </a:effectLst>
              </a:rPr>
              <a:t>this</a:t>
            </a:r>
            <a:r>
              <a:rPr lang="en-US" sz="2800" dirty="0"/>
              <a:t> </a:t>
            </a:r>
            <a:r>
              <a:rPr lang="en-US" sz="2800" dirty="0">
                <a:solidFill>
                  <a:srgbClr val="FF0000"/>
                </a:solidFill>
                <a:effectLst>
                  <a:outerShdw blurRad="38100" dist="38100" dir="2700000" algn="tl">
                    <a:srgbClr val="000000"/>
                  </a:outerShdw>
                </a:effectLst>
              </a:rPr>
              <a:t>frontier</a:t>
            </a:r>
            <a:r>
              <a:rPr lang="en-US" sz="2800" dirty="0"/>
              <a:t> </a:t>
            </a:r>
            <a:r>
              <a:rPr lang="en-US" sz="2800" dirty="0">
                <a:solidFill>
                  <a:srgbClr val="FF0000"/>
                </a:solidFill>
                <a:effectLst>
                  <a:outerShdw blurRad="38100" dist="38100" dir="2700000" algn="tl">
                    <a:srgbClr val="000000"/>
                  </a:outerShdw>
                </a:effectLst>
              </a:rPr>
              <a:t>environment</a:t>
            </a:r>
            <a:r>
              <a:rPr lang="en-US" sz="2800" dirty="0"/>
              <a:t> for over 100 yrs, </a:t>
            </a:r>
            <a:r>
              <a:rPr lang="en-US" sz="2800" dirty="0">
                <a:solidFill>
                  <a:srgbClr val="FF0000"/>
                </a:solidFill>
                <a:effectLst>
                  <a:outerShdw blurRad="38100" dist="38100" dir="2700000" algn="tl">
                    <a:srgbClr val="000000"/>
                  </a:outerShdw>
                </a:effectLst>
              </a:rPr>
              <a:t>supplemented</a:t>
            </a:r>
            <a:r>
              <a:rPr lang="en-US" sz="2800" dirty="0"/>
              <a:t> </a:t>
            </a:r>
            <a:r>
              <a:rPr lang="en-US" sz="2800" dirty="0">
                <a:solidFill>
                  <a:srgbClr val="FF0000"/>
                </a:solidFill>
                <a:effectLst>
                  <a:outerShdw blurRad="38100" dist="38100" dir="2700000" algn="tl">
                    <a:srgbClr val="000000"/>
                  </a:outerShdw>
                </a:effectLst>
              </a:rPr>
              <a:t>their</a:t>
            </a:r>
            <a:r>
              <a:rPr lang="en-US" sz="2800" dirty="0"/>
              <a:t> </a:t>
            </a:r>
            <a:r>
              <a:rPr lang="en-US" sz="2800" dirty="0">
                <a:solidFill>
                  <a:srgbClr val="FF0000"/>
                </a:solidFill>
                <a:effectLst>
                  <a:outerShdw blurRad="38100" dist="38100" dir="2700000" algn="tl">
                    <a:srgbClr val="000000"/>
                  </a:outerShdw>
                </a:effectLst>
              </a:rPr>
              <a:t>agricultural</a:t>
            </a:r>
            <a:r>
              <a:rPr lang="en-US" sz="2800" dirty="0"/>
              <a:t> </a:t>
            </a:r>
            <a:r>
              <a:rPr lang="en-US" sz="2800" dirty="0">
                <a:solidFill>
                  <a:srgbClr val="FF0000"/>
                </a:solidFill>
                <a:effectLst>
                  <a:outerShdw blurRad="38100" dist="38100" dir="2700000" algn="tl">
                    <a:srgbClr val="000000"/>
                  </a:outerShdw>
                </a:effectLst>
              </a:rPr>
              <a:t>harvests</a:t>
            </a:r>
            <a:r>
              <a:rPr lang="en-US" sz="2800" dirty="0"/>
              <a:t> with </a:t>
            </a:r>
            <a:r>
              <a:rPr lang="en-US" sz="2800" dirty="0" err="1">
                <a:solidFill>
                  <a:srgbClr val="FF0000"/>
                </a:solidFill>
                <a:effectLst>
                  <a:outerShdw blurRad="38100" dist="38100" dir="2700000" algn="tl">
                    <a:srgbClr val="000000"/>
                  </a:outerShdw>
                </a:effectLst>
              </a:rPr>
              <a:t>shellfishing</a:t>
            </a:r>
            <a:r>
              <a:rPr lang="en-US" sz="2800" dirty="0">
                <a:solidFill>
                  <a:srgbClr val="FF0000"/>
                </a:solidFill>
                <a:effectLst>
                  <a:outerShdw blurRad="38100" dist="38100" dir="2700000" algn="tl">
                    <a:srgbClr val="000000"/>
                  </a:outerShdw>
                </a:effectLst>
              </a:rPr>
              <a:t>/fishing</a:t>
            </a:r>
            <a:r>
              <a:rPr lang="en-US" sz="2800" dirty="0"/>
              <a:t> in summer &amp; </a:t>
            </a:r>
            <a:r>
              <a:rPr lang="en-US" sz="2800" dirty="0">
                <a:solidFill>
                  <a:srgbClr val="FF0000"/>
                </a:solidFill>
                <a:effectLst>
                  <a:outerShdw blurRad="38100" dist="38100" dir="2700000" algn="tl">
                    <a:srgbClr val="000000"/>
                  </a:outerShdw>
                </a:effectLst>
              </a:rPr>
              <a:t>hunting/trapping</a:t>
            </a:r>
            <a:r>
              <a:rPr lang="en-US" sz="2800" dirty="0"/>
              <a:t> in winter</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ET=106YRS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grpSp>
        <p:nvGrpSpPr>
          <p:cNvPr id="4" name="Group 17"/>
          <p:cNvGrpSpPr/>
          <p:nvPr/>
        </p:nvGrpSpPr>
        <p:grpSpPr>
          <a:xfrm>
            <a:off x="1066800" y="2895600"/>
            <a:ext cx="1447800" cy="852747"/>
            <a:chOff x="1066800" y="2895600"/>
            <a:chExt cx="1447800" cy="852747"/>
          </a:xfrm>
        </p:grpSpPr>
        <p:sp>
          <p:nvSpPr>
            <p:cNvPr id="12" name="Rounded Rectangle 11"/>
            <p:cNvSpPr/>
            <p:nvPr/>
          </p:nvSpPr>
          <p:spPr>
            <a:xfrm>
              <a:off x="1066800" y="2895600"/>
              <a:ext cx="12192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Annapolis Royal</a:t>
              </a:r>
            </a:p>
          </p:txBody>
        </p:sp>
        <p:sp>
          <p:nvSpPr>
            <p:cNvPr id="17" name="Oval 16"/>
            <p:cNvSpPr/>
            <p:nvPr/>
          </p:nvSpPr>
          <p:spPr>
            <a:xfrm>
              <a:off x="2240280"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Oval 28"/>
          <p:cNvSpPr/>
          <p:nvPr/>
        </p:nvSpPr>
        <p:spPr>
          <a:xfrm>
            <a:off x="5867400" y="16002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800600" y="1752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572000" y="25908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495800" y="15240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5715000" y="2133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962400" y="3276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3733800" y="30480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1676400" y="4800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6858000" y="2895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2514600" y="33528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2743200" y="3276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2971800" y="32004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8686800" y="22860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7772400" y="2514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lide Number Placeholder 29"/>
          <p:cNvSpPr>
            <a:spLocks noGrp="1"/>
          </p:cNvSpPr>
          <p:nvPr>
            <p:ph type="sldNum" sz="quarter" idx="12"/>
          </p:nvPr>
        </p:nvSpPr>
        <p:spPr/>
        <p:txBody>
          <a:bodyPr/>
          <a:lstStyle/>
          <a:p>
            <a:pPr>
              <a:defRPr/>
            </a:pPr>
            <a:fld id="{6D98560A-1953-4F77-869E-5D1EE0598C44}" type="slidenum">
              <a:rPr lang="en-US" smtClean="0"/>
              <a:pPr>
                <a:defRPr/>
              </a:pPr>
              <a:t>46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8-ACADIA: 1710-1726 </a:t>
            </a:r>
            <a:r>
              <a:rPr lang="en-US" b="0" dirty="0"/>
              <a:t>(16)</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pPr marL="173038" indent="-173038">
              <a:spcAft>
                <a:spcPts val="600"/>
              </a:spcAft>
              <a:buFont typeface="Arial" pitchFamily="34" charset="0"/>
              <a:buChar char="•"/>
            </a:pPr>
            <a:r>
              <a:rPr lang="en-US" sz="2800" dirty="0"/>
              <a:t>During the </a:t>
            </a:r>
            <a:r>
              <a:rPr lang="en-US" sz="2800" dirty="0">
                <a:solidFill>
                  <a:srgbClr val="FF0000"/>
                </a:solidFill>
                <a:effectLst>
                  <a:outerShdw blurRad="38100" dist="38100" dir="2700000" algn="tl">
                    <a:srgbClr val="000000"/>
                  </a:outerShdw>
                </a:effectLst>
              </a:rPr>
              <a:t>long</a:t>
            </a:r>
            <a:r>
              <a:rPr lang="en-US" sz="2800" dirty="0"/>
              <a:t> </a:t>
            </a:r>
            <a:r>
              <a:rPr lang="en-US" sz="2800" dirty="0">
                <a:solidFill>
                  <a:srgbClr val="FF0000"/>
                </a:solidFill>
                <a:effectLst>
                  <a:outerShdw blurRad="38100" dist="38100" dir="2700000" algn="tl">
                    <a:srgbClr val="000000"/>
                  </a:outerShdw>
                </a:effectLst>
              </a:rPr>
              <a:t>winters</a:t>
            </a:r>
            <a:r>
              <a:rPr lang="en-US" sz="2800" dirty="0"/>
              <a:t>, Acadian women produced </a:t>
            </a:r>
            <a:r>
              <a:rPr lang="en-US" sz="2800" dirty="0">
                <a:solidFill>
                  <a:srgbClr val="FF0000"/>
                </a:solidFill>
                <a:effectLst>
                  <a:outerShdw blurRad="38100" dist="38100" dir="2700000" algn="tl">
                    <a:srgbClr val="000000"/>
                  </a:outerShdw>
                </a:effectLst>
              </a:rPr>
              <a:t>woolen</a:t>
            </a:r>
            <a:r>
              <a:rPr lang="en-US" sz="2800" dirty="0"/>
              <a:t> &amp; </a:t>
            </a:r>
            <a:r>
              <a:rPr lang="en-US" sz="2800" dirty="0">
                <a:solidFill>
                  <a:srgbClr val="FF0000"/>
                </a:solidFill>
                <a:effectLst>
                  <a:outerShdw blurRad="38100" dist="38100" dir="2700000" algn="tl">
                    <a:srgbClr val="000000"/>
                  </a:outerShdw>
                </a:effectLst>
              </a:rPr>
              <a:t>linen fabric</a:t>
            </a:r>
            <a:r>
              <a:rPr lang="en-US" sz="2800" dirty="0"/>
              <a:t>, </a:t>
            </a:r>
            <a:r>
              <a:rPr lang="en-US" sz="2800" dirty="0">
                <a:solidFill>
                  <a:srgbClr val="FF0000"/>
                </a:solidFill>
                <a:effectLst>
                  <a:outerShdw blurRad="38100" dist="38100" dir="2700000" algn="tl">
                    <a:srgbClr val="000000"/>
                  </a:outerShdw>
                </a:effectLst>
              </a:rPr>
              <a:t>clothing</a:t>
            </a:r>
            <a:r>
              <a:rPr lang="en-US" sz="2800" dirty="0"/>
              <a:t>, </a:t>
            </a:r>
            <a:r>
              <a:rPr lang="en-US" sz="2800" dirty="0">
                <a:solidFill>
                  <a:srgbClr val="FF0000"/>
                </a:solidFill>
                <a:effectLst>
                  <a:outerShdw blurRad="38100" dist="38100" dir="2700000" algn="tl">
                    <a:srgbClr val="000000"/>
                  </a:outerShdw>
                </a:effectLst>
              </a:rPr>
              <a:t>soap</a:t>
            </a:r>
            <a:r>
              <a:rPr lang="en-US" sz="2800" dirty="0"/>
              <a:t> &amp; </a:t>
            </a:r>
            <a:r>
              <a:rPr lang="en-US" sz="2800" dirty="0">
                <a:solidFill>
                  <a:srgbClr val="FF0000"/>
                </a:solidFill>
                <a:effectLst>
                  <a:outerShdw blurRad="38100" dist="38100" dir="2700000" algn="tl">
                    <a:srgbClr val="000000"/>
                  </a:outerShdw>
                </a:effectLst>
              </a:rPr>
              <a:t>candles</a:t>
            </a:r>
            <a:r>
              <a:rPr lang="en-US" sz="2800" dirty="0"/>
              <a:t>. Men made </a:t>
            </a:r>
            <a:r>
              <a:rPr lang="en-US" sz="2800" dirty="0">
                <a:solidFill>
                  <a:srgbClr val="FF0000"/>
                </a:solidFill>
                <a:effectLst>
                  <a:outerShdw blurRad="38100" dist="38100" dir="2700000" algn="tl">
                    <a:srgbClr val="000000"/>
                  </a:outerShdw>
                </a:effectLst>
              </a:rPr>
              <a:t>maple</a:t>
            </a:r>
            <a:r>
              <a:rPr lang="en-US" sz="2800" dirty="0"/>
              <a:t> </a:t>
            </a:r>
            <a:r>
              <a:rPr lang="en-US" sz="2800" dirty="0">
                <a:solidFill>
                  <a:srgbClr val="FF0000"/>
                </a:solidFill>
                <a:effectLst>
                  <a:outerShdw blurRad="38100" dist="38100" dir="2700000" algn="tl">
                    <a:srgbClr val="000000"/>
                  </a:outerShdw>
                </a:effectLst>
              </a:rPr>
              <a:t>syrup</a:t>
            </a:r>
            <a:r>
              <a:rPr lang="en-US" sz="2800" dirty="0"/>
              <a:t>, </a:t>
            </a:r>
            <a:r>
              <a:rPr lang="en-US" sz="2800" dirty="0">
                <a:solidFill>
                  <a:srgbClr val="FF0000"/>
                </a:solidFill>
                <a:effectLst>
                  <a:outerShdw blurRad="38100" dist="38100" dir="2700000" algn="tl">
                    <a:srgbClr val="000000"/>
                  </a:outerShdw>
                </a:effectLst>
              </a:rPr>
              <a:t>brewed</a:t>
            </a:r>
            <a:r>
              <a:rPr lang="en-US" sz="2800" dirty="0"/>
              <a:t> </a:t>
            </a:r>
            <a:r>
              <a:rPr lang="en-US" sz="2800" dirty="0">
                <a:solidFill>
                  <a:srgbClr val="FF0000"/>
                </a:solidFill>
                <a:effectLst>
                  <a:outerShdw blurRad="38100" dist="38100" dir="2700000" algn="tl">
                    <a:srgbClr val="000000"/>
                  </a:outerShdw>
                </a:effectLst>
              </a:rPr>
              <a:t>beer</a:t>
            </a:r>
            <a:r>
              <a:rPr lang="en-US" sz="2800" dirty="0"/>
              <a:t>, made </a:t>
            </a:r>
            <a:r>
              <a:rPr lang="en-US" sz="2800" dirty="0">
                <a:solidFill>
                  <a:srgbClr val="FF0000"/>
                </a:solidFill>
                <a:effectLst>
                  <a:outerShdw blurRad="38100" dist="38100" dir="2700000" algn="tl">
                    <a:srgbClr val="000000"/>
                  </a:outerShdw>
                </a:effectLst>
              </a:rPr>
              <a:t>wooden</a:t>
            </a:r>
            <a:r>
              <a:rPr lang="en-US" sz="2800" dirty="0"/>
              <a:t> </a:t>
            </a:r>
            <a:r>
              <a:rPr lang="en-US" sz="2800" dirty="0">
                <a:solidFill>
                  <a:srgbClr val="FF0000"/>
                </a:solidFill>
                <a:effectLst>
                  <a:outerShdw blurRad="38100" dist="38100" dir="2700000" algn="tl">
                    <a:srgbClr val="000000"/>
                  </a:outerShdw>
                </a:effectLst>
              </a:rPr>
              <a:t>furniture</a:t>
            </a:r>
            <a:r>
              <a:rPr lang="en-US" sz="2800" dirty="0"/>
              <a:t> &amp; </a:t>
            </a:r>
            <a:r>
              <a:rPr lang="en-US" sz="2800" dirty="0">
                <a:solidFill>
                  <a:srgbClr val="FF0000"/>
                </a:solidFill>
                <a:effectLst>
                  <a:outerShdw blurRad="38100" dist="38100" dir="2700000" algn="tl">
                    <a:srgbClr val="000000"/>
                  </a:outerShdw>
                </a:effectLst>
              </a:rPr>
              <a:t>tools</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ET=106YRS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grpSp>
        <p:nvGrpSpPr>
          <p:cNvPr id="4" name="Group 17"/>
          <p:cNvGrpSpPr/>
          <p:nvPr/>
        </p:nvGrpSpPr>
        <p:grpSpPr>
          <a:xfrm>
            <a:off x="1066800" y="2895600"/>
            <a:ext cx="1447800" cy="852747"/>
            <a:chOff x="1066800" y="2895600"/>
            <a:chExt cx="1447800" cy="852747"/>
          </a:xfrm>
        </p:grpSpPr>
        <p:sp>
          <p:nvSpPr>
            <p:cNvPr id="12" name="Rounded Rectangle 11"/>
            <p:cNvSpPr/>
            <p:nvPr/>
          </p:nvSpPr>
          <p:spPr>
            <a:xfrm>
              <a:off x="1066800" y="2895600"/>
              <a:ext cx="12192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Annapolis Royal</a:t>
              </a:r>
            </a:p>
          </p:txBody>
        </p:sp>
        <p:sp>
          <p:nvSpPr>
            <p:cNvPr id="17" name="Oval 16"/>
            <p:cNvSpPr/>
            <p:nvPr/>
          </p:nvSpPr>
          <p:spPr>
            <a:xfrm>
              <a:off x="2240280"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Oval 28"/>
          <p:cNvSpPr/>
          <p:nvPr/>
        </p:nvSpPr>
        <p:spPr>
          <a:xfrm>
            <a:off x="5867400" y="16002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800600" y="1752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572000" y="25908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495800" y="15240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5715000" y="2133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962400" y="3276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3733800" y="30480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1676400" y="4800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6858000" y="2895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2514600" y="33528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2743200" y="3276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2971800" y="32004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8686800" y="22860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7772400" y="2514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1425" name="Picture 1" descr="C:\Users\romerrr\AppData\Local\Microsoft\Windows\INetCache\IE\FNCG2QHM\spinning-wheel-63007_640[1].jpg"/>
          <p:cNvPicPr>
            <a:picLocks noChangeAspect="1" noChangeArrowheads="1"/>
          </p:cNvPicPr>
          <p:nvPr/>
        </p:nvPicPr>
        <p:blipFill>
          <a:blip r:embed="rId8" cstate="print"/>
          <a:srcRect/>
          <a:stretch>
            <a:fillRect/>
          </a:stretch>
        </p:blipFill>
        <p:spPr bwMode="auto">
          <a:xfrm>
            <a:off x="2777490" y="609600"/>
            <a:ext cx="3589020" cy="4876800"/>
          </a:xfrm>
          <a:prstGeom prst="rect">
            <a:avLst/>
          </a:prstGeom>
          <a:noFill/>
        </p:spPr>
      </p:pic>
      <p:pic>
        <p:nvPicPr>
          <p:cNvPr id="231429" name="Picture 5" descr="https://i.pinimg.com/236x/c1/1b/8c/c11b8c9bcb0cd170bafbea991eb05b16--medieval-hair-medieval-life.jpg"/>
          <p:cNvPicPr>
            <a:picLocks noChangeAspect="1" noChangeArrowheads="1"/>
          </p:cNvPicPr>
          <p:nvPr/>
        </p:nvPicPr>
        <p:blipFill>
          <a:blip r:embed="rId9" cstate="print"/>
          <a:srcRect/>
          <a:stretch>
            <a:fillRect/>
          </a:stretch>
        </p:blipFill>
        <p:spPr bwMode="auto">
          <a:xfrm>
            <a:off x="2773680" y="609600"/>
            <a:ext cx="3596640" cy="4876801"/>
          </a:xfrm>
          <a:prstGeom prst="rect">
            <a:avLst/>
          </a:prstGeom>
          <a:noFill/>
        </p:spPr>
      </p:pic>
      <p:pic>
        <p:nvPicPr>
          <p:cNvPr id="231427" name="Picture 3"/>
          <p:cNvPicPr>
            <a:picLocks noChangeAspect="1" noChangeArrowheads="1"/>
          </p:cNvPicPr>
          <p:nvPr/>
        </p:nvPicPr>
        <p:blipFill>
          <a:blip r:embed="rId10" cstate="print"/>
          <a:srcRect/>
          <a:stretch>
            <a:fillRect/>
          </a:stretch>
        </p:blipFill>
        <p:spPr bwMode="auto">
          <a:xfrm>
            <a:off x="2530294" y="609600"/>
            <a:ext cx="4083413" cy="4873752"/>
          </a:xfrm>
          <a:prstGeom prst="rect">
            <a:avLst/>
          </a:prstGeom>
          <a:noFill/>
          <a:ln w="9525">
            <a:noFill/>
            <a:miter lim="800000"/>
            <a:headEnd/>
            <a:tailEnd/>
          </a:ln>
        </p:spPr>
      </p:pic>
      <p:pic>
        <p:nvPicPr>
          <p:cNvPr id="231435" name="Picture 11" descr="https://cdn2.listsoplenty.com/listsoplenty-cdn/uploads/2011/07/Canadian-maple-syrup-1024x769.jpg"/>
          <p:cNvPicPr>
            <a:picLocks noChangeAspect="1" noChangeArrowheads="1"/>
          </p:cNvPicPr>
          <p:nvPr/>
        </p:nvPicPr>
        <p:blipFill>
          <a:blip r:embed="rId11" cstate="print"/>
          <a:srcRect t="3121" r="47656"/>
          <a:stretch>
            <a:fillRect/>
          </a:stretch>
        </p:blipFill>
        <p:spPr bwMode="auto">
          <a:xfrm>
            <a:off x="2818758" y="609600"/>
            <a:ext cx="3506484" cy="4873752"/>
          </a:xfrm>
          <a:prstGeom prst="rect">
            <a:avLst/>
          </a:prstGeom>
          <a:noFill/>
        </p:spPr>
      </p:pic>
      <p:pic>
        <p:nvPicPr>
          <p:cNvPr id="231431" name="Picture 7" descr="https://i.pinimg.com/736x/ca/47/a6/ca47a62ed6899e7c4eafcfd2c61429b6--old-english-royal-doulton.jpg"/>
          <p:cNvPicPr>
            <a:picLocks noChangeAspect="1" noChangeArrowheads="1"/>
          </p:cNvPicPr>
          <p:nvPr/>
        </p:nvPicPr>
        <p:blipFill>
          <a:blip r:embed="rId12" cstate="print"/>
          <a:srcRect t="5607" r="29825" b="8411"/>
          <a:stretch>
            <a:fillRect/>
          </a:stretch>
        </p:blipFill>
        <p:spPr bwMode="auto">
          <a:xfrm>
            <a:off x="1923222" y="609600"/>
            <a:ext cx="5297557" cy="4873752"/>
          </a:xfrm>
          <a:prstGeom prst="rect">
            <a:avLst/>
          </a:prstGeom>
          <a:noFill/>
        </p:spPr>
      </p:pic>
      <p:pic>
        <p:nvPicPr>
          <p:cNvPr id="231433" name="Picture 9" descr="http://image.pbs.org/webobjects/pbs/woodwrights-shop/737857/images/image_532.jpg"/>
          <p:cNvPicPr>
            <a:picLocks noChangeAspect="1" noChangeArrowheads="1"/>
          </p:cNvPicPr>
          <p:nvPr/>
        </p:nvPicPr>
        <p:blipFill>
          <a:blip r:embed="rId13" cstate="print"/>
          <a:srcRect l="22619" r="22619"/>
          <a:stretch>
            <a:fillRect/>
          </a:stretch>
        </p:blipFill>
        <p:spPr bwMode="auto">
          <a:xfrm>
            <a:off x="2199592" y="609600"/>
            <a:ext cx="4744817" cy="4873752"/>
          </a:xfrm>
          <a:prstGeom prst="rect">
            <a:avLst/>
          </a:prstGeom>
          <a:noFill/>
        </p:spPr>
      </p:pic>
      <p:sp>
        <p:nvSpPr>
          <p:cNvPr id="45" name="Slide Number Placeholder 44"/>
          <p:cNvSpPr>
            <a:spLocks noGrp="1"/>
          </p:cNvSpPr>
          <p:nvPr>
            <p:ph type="sldNum" sz="quarter" idx="12"/>
          </p:nvPr>
        </p:nvSpPr>
        <p:spPr/>
        <p:txBody>
          <a:bodyPr/>
          <a:lstStyle/>
          <a:p>
            <a:pPr>
              <a:defRPr/>
            </a:pPr>
            <a:fld id="{6D98560A-1953-4F77-869E-5D1EE0598C44}" type="slidenum">
              <a:rPr lang="en-US" smtClean="0"/>
              <a:pPr>
                <a:defRPr/>
              </a:pPr>
              <a:t>47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1425"/>
                                        </p:tgtEl>
                                        <p:attrNameLst>
                                          <p:attrName>style.visibility</p:attrName>
                                        </p:attrNameLst>
                                      </p:cBhvr>
                                      <p:to>
                                        <p:strVal val="visible"/>
                                      </p:to>
                                    </p:set>
                                    <p:animEffect transition="in" filter="wipe(down)">
                                      <p:cBhvr>
                                        <p:cTn id="12" dur="1000"/>
                                        <p:tgtEl>
                                          <p:spTgt spid="2314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31429"/>
                                        </p:tgtEl>
                                        <p:attrNameLst>
                                          <p:attrName>style.visibility</p:attrName>
                                        </p:attrNameLst>
                                      </p:cBhvr>
                                      <p:to>
                                        <p:strVal val="visible"/>
                                      </p:to>
                                    </p:set>
                                    <p:animEffect transition="in" filter="wipe(up)">
                                      <p:cBhvr>
                                        <p:cTn id="17" dur="1000"/>
                                        <p:tgtEl>
                                          <p:spTgt spid="2314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31427"/>
                                        </p:tgtEl>
                                        <p:attrNameLst>
                                          <p:attrName>style.visibility</p:attrName>
                                        </p:attrNameLst>
                                      </p:cBhvr>
                                      <p:to>
                                        <p:strVal val="visible"/>
                                      </p:to>
                                    </p:set>
                                    <p:animEffect transition="in" filter="wipe(down)">
                                      <p:cBhvr>
                                        <p:cTn id="22" dur="1000"/>
                                        <p:tgtEl>
                                          <p:spTgt spid="2314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31435"/>
                                        </p:tgtEl>
                                        <p:attrNameLst>
                                          <p:attrName>style.visibility</p:attrName>
                                        </p:attrNameLst>
                                      </p:cBhvr>
                                      <p:to>
                                        <p:strVal val="visible"/>
                                      </p:to>
                                    </p:set>
                                    <p:animEffect transition="in" filter="wipe(up)">
                                      <p:cBhvr>
                                        <p:cTn id="27" dur="1000"/>
                                        <p:tgtEl>
                                          <p:spTgt spid="23143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31431"/>
                                        </p:tgtEl>
                                        <p:attrNameLst>
                                          <p:attrName>style.visibility</p:attrName>
                                        </p:attrNameLst>
                                      </p:cBhvr>
                                      <p:to>
                                        <p:strVal val="visible"/>
                                      </p:to>
                                    </p:set>
                                    <p:animEffect transition="in" filter="wipe(down)">
                                      <p:cBhvr>
                                        <p:cTn id="32" dur="1000"/>
                                        <p:tgtEl>
                                          <p:spTgt spid="23143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31433"/>
                                        </p:tgtEl>
                                        <p:attrNameLst>
                                          <p:attrName>style.visibility</p:attrName>
                                        </p:attrNameLst>
                                      </p:cBhvr>
                                      <p:to>
                                        <p:strVal val="visible"/>
                                      </p:to>
                                    </p:set>
                                    <p:animEffect transition="in" filter="wipe(up)">
                                      <p:cBhvr>
                                        <p:cTn id="37" dur="1000"/>
                                        <p:tgtEl>
                                          <p:spTgt spid="231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8-ACADIA: 1710-1726 </a:t>
            </a:r>
            <a:r>
              <a:rPr lang="en-US" b="0" dirty="0"/>
              <a:t>(16)</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ET=106YRS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36" name="Rectangle 35"/>
          <p:cNvSpPr/>
          <p:nvPr/>
        </p:nvSpPr>
        <p:spPr>
          <a:xfrm>
            <a:off x="0" y="5562600"/>
            <a:ext cx="9296400" cy="1384995"/>
          </a:xfrm>
          <a:prstGeom prst="rect">
            <a:avLst/>
          </a:prstGeom>
        </p:spPr>
        <p:txBody>
          <a:bodyPr wrap="square">
            <a:spAutoFit/>
          </a:bodyPr>
          <a:lstStyle/>
          <a:p>
            <a:pPr marL="173038" indent="-173038">
              <a:spcAft>
                <a:spcPts val="600"/>
              </a:spcAft>
              <a:buFont typeface="Arial" pitchFamily="34" charset="0"/>
              <a:buChar char="•"/>
            </a:pPr>
            <a:r>
              <a:rPr lang="en-US" sz="2800" dirty="0"/>
              <a:t>1726 Phillips’ surrogate, Lt. Gov Lawrence </a:t>
            </a:r>
            <a:r>
              <a:rPr lang="en-US" sz="2800" dirty="0">
                <a:solidFill>
                  <a:srgbClr val="FF0000"/>
                </a:solidFill>
                <a:effectLst>
                  <a:outerShdw blurRad="38100" dist="38100" dir="2700000" algn="tl">
                    <a:srgbClr val="000000"/>
                  </a:outerShdw>
                </a:effectLst>
              </a:rPr>
              <a:t>Armstrong demanded unconditional oath</a:t>
            </a:r>
            <a:r>
              <a:rPr lang="en-US" sz="2800" dirty="0"/>
              <a:t> of allegiance from the Acadians (BTW committed suicide at Annapolis Royal 1739)</a:t>
            </a:r>
          </a:p>
        </p:txBody>
      </p:sp>
      <p:grpSp>
        <p:nvGrpSpPr>
          <p:cNvPr id="37" name="Group 36"/>
          <p:cNvGrpSpPr/>
          <p:nvPr/>
        </p:nvGrpSpPr>
        <p:grpSpPr>
          <a:xfrm>
            <a:off x="1066800" y="2895600"/>
            <a:ext cx="1447800" cy="852747"/>
            <a:chOff x="1066800" y="2895600"/>
            <a:chExt cx="1447800" cy="852747"/>
          </a:xfrm>
        </p:grpSpPr>
        <p:sp>
          <p:nvSpPr>
            <p:cNvPr id="40" name="Rounded Rectangle 39"/>
            <p:cNvSpPr/>
            <p:nvPr/>
          </p:nvSpPr>
          <p:spPr>
            <a:xfrm>
              <a:off x="1066800" y="2895600"/>
              <a:ext cx="12192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Annapolis Royal</a:t>
              </a:r>
            </a:p>
          </p:txBody>
        </p:sp>
        <p:sp>
          <p:nvSpPr>
            <p:cNvPr id="39" name="Oval 38"/>
            <p:cNvSpPr/>
            <p:nvPr/>
          </p:nvSpPr>
          <p:spPr>
            <a:xfrm>
              <a:off x="2240280"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2400300" y="762000"/>
            <a:ext cx="4343400" cy="4632960"/>
            <a:chOff x="2400300" y="762000"/>
            <a:chExt cx="4343400" cy="4632960"/>
          </a:xfrm>
        </p:grpSpPr>
        <p:grpSp>
          <p:nvGrpSpPr>
            <p:cNvPr id="43" name="Group 42"/>
            <p:cNvGrpSpPr/>
            <p:nvPr/>
          </p:nvGrpSpPr>
          <p:grpSpPr>
            <a:xfrm>
              <a:off x="2400300" y="762000"/>
              <a:ext cx="4343400" cy="4632960"/>
              <a:chOff x="9677400" y="2971800"/>
              <a:chExt cx="3429000" cy="3657600"/>
            </a:xfrm>
          </p:grpSpPr>
          <p:sp>
            <p:nvSpPr>
              <p:cNvPr id="42" name="Rectangle 41"/>
              <p:cNvSpPr/>
              <p:nvPr/>
            </p:nvSpPr>
            <p:spPr>
              <a:xfrm>
                <a:off x="9677400" y="2971800"/>
                <a:ext cx="3429000" cy="36576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2689" name="Picture 1" descr="C:\Users\romerrr\AppData\Local\Microsoft\Windows\INetCache\IE\FNCG2QHM\angrymanfist[1].png"/>
              <p:cNvPicPr>
                <a:picLocks noChangeAspect="1" noChangeArrowheads="1"/>
              </p:cNvPicPr>
              <p:nvPr/>
            </p:nvPicPr>
            <p:blipFill>
              <a:blip r:embed="rId7" cstate="print"/>
              <a:srcRect/>
              <a:stretch>
                <a:fillRect/>
              </a:stretch>
            </p:blipFill>
            <p:spPr bwMode="auto">
              <a:xfrm>
                <a:off x="9677400" y="2971800"/>
                <a:ext cx="3374232" cy="3591200"/>
              </a:xfrm>
              <a:prstGeom prst="rect">
                <a:avLst/>
              </a:prstGeom>
              <a:noFill/>
            </p:spPr>
          </p:pic>
        </p:grpSp>
        <p:sp>
          <p:nvSpPr>
            <p:cNvPr id="44" name="Freeform 43"/>
            <p:cNvSpPr/>
            <p:nvPr/>
          </p:nvSpPr>
          <p:spPr>
            <a:xfrm>
              <a:off x="2419350" y="1905000"/>
              <a:ext cx="2705100" cy="3429000"/>
            </a:xfrm>
            <a:custGeom>
              <a:avLst/>
              <a:gdLst>
                <a:gd name="connsiteX0" fmla="*/ 1085850 w 2705100"/>
                <a:gd name="connsiteY0" fmla="*/ 0 h 3371850"/>
                <a:gd name="connsiteX1" fmla="*/ 1085850 w 2705100"/>
                <a:gd name="connsiteY1" fmla="*/ 0 h 3371850"/>
                <a:gd name="connsiteX2" fmla="*/ 1200150 w 2705100"/>
                <a:gd name="connsiteY2" fmla="*/ 685800 h 3371850"/>
                <a:gd name="connsiteX3" fmla="*/ 1543050 w 2705100"/>
                <a:gd name="connsiteY3" fmla="*/ 1219200 h 3371850"/>
                <a:gd name="connsiteX4" fmla="*/ 1847850 w 2705100"/>
                <a:gd name="connsiteY4" fmla="*/ 1676400 h 3371850"/>
                <a:gd name="connsiteX5" fmla="*/ 2076450 w 2705100"/>
                <a:gd name="connsiteY5" fmla="*/ 1200150 h 3371850"/>
                <a:gd name="connsiteX6" fmla="*/ 2133600 w 2705100"/>
                <a:gd name="connsiteY6" fmla="*/ 762000 h 3371850"/>
                <a:gd name="connsiteX7" fmla="*/ 2095500 w 2705100"/>
                <a:gd name="connsiteY7" fmla="*/ 514350 h 3371850"/>
                <a:gd name="connsiteX8" fmla="*/ 2209800 w 2705100"/>
                <a:gd name="connsiteY8" fmla="*/ 190500 h 3371850"/>
                <a:gd name="connsiteX9" fmla="*/ 2400300 w 2705100"/>
                <a:gd name="connsiteY9" fmla="*/ 95250 h 3371850"/>
                <a:gd name="connsiteX10" fmla="*/ 2705100 w 2705100"/>
                <a:gd name="connsiteY10" fmla="*/ 1200150 h 3371850"/>
                <a:gd name="connsiteX11" fmla="*/ 2419350 w 2705100"/>
                <a:gd name="connsiteY11" fmla="*/ 1657350 h 3371850"/>
                <a:gd name="connsiteX12" fmla="*/ 2381250 w 2705100"/>
                <a:gd name="connsiteY12" fmla="*/ 1733550 h 3371850"/>
                <a:gd name="connsiteX13" fmla="*/ 1943100 w 2705100"/>
                <a:gd name="connsiteY13" fmla="*/ 1866900 h 3371850"/>
                <a:gd name="connsiteX14" fmla="*/ 1219200 w 2705100"/>
                <a:gd name="connsiteY14" fmla="*/ 1943100 h 3371850"/>
                <a:gd name="connsiteX15" fmla="*/ 781050 w 2705100"/>
                <a:gd name="connsiteY15" fmla="*/ 2762250 h 3371850"/>
                <a:gd name="connsiteX16" fmla="*/ 2190750 w 2705100"/>
                <a:gd name="connsiteY16" fmla="*/ 2571750 h 3371850"/>
                <a:gd name="connsiteX17" fmla="*/ 2038350 w 2705100"/>
                <a:gd name="connsiteY17" fmla="*/ 3086100 h 3371850"/>
                <a:gd name="connsiteX18" fmla="*/ 2114550 w 2705100"/>
                <a:gd name="connsiteY18" fmla="*/ 3371850 h 3371850"/>
                <a:gd name="connsiteX19" fmla="*/ 1924050 w 2705100"/>
                <a:gd name="connsiteY19" fmla="*/ 3086100 h 3371850"/>
                <a:gd name="connsiteX20" fmla="*/ 1733550 w 2705100"/>
                <a:gd name="connsiteY20" fmla="*/ 3105150 h 3371850"/>
                <a:gd name="connsiteX21" fmla="*/ 1657350 w 2705100"/>
                <a:gd name="connsiteY21" fmla="*/ 3371850 h 3371850"/>
                <a:gd name="connsiteX22" fmla="*/ 1638300 w 2705100"/>
                <a:gd name="connsiteY22" fmla="*/ 3048000 h 3371850"/>
                <a:gd name="connsiteX23" fmla="*/ 1314450 w 2705100"/>
                <a:gd name="connsiteY23" fmla="*/ 3067050 h 3371850"/>
                <a:gd name="connsiteX24" fmla="*/ 590550 w 2705100"/>
                <a:gd name="connsiteY24" fmla="*/ 2952750 h 3371850"/>
                <a:gd name="connsiteX25" fmla="*/ 0 w 2705100"/>
                <a:gd name="connsiteY25" fmla="*/ 3048000 h 3371850"/>
                <a:gd name="connsiteX26" fmla="*/ 38100 w 2705100"/>
                <a:gd name="connsiteY26" fmla="*/ 2324100 h 3371850"/>
                <a:gd name="connsiteX27" fmla="*/ 114300 w 2705100"/>
                <a:gd name="connsiteY27" fmla="*/ 1733550 h 3371850"/>
                <a:gd name="connsiteX28" fmla="*/ 666750 w 2705100"/>
                <a:gd name="connsiteY28" fmla="*/ 2743200 h 3371850"/>
                <a:gd name="connsiteX29" fmla="*/ 857250 w 2705100"/>
                <a:gd name="connsiteY29" fmla="*/ 2628900 h 3371850"/>
                <a:gd name="connsiteX30" fmla="*/ 1162050 w 2705100"/>
                <a:gd name="connsiteY30" fmla="*/ 1905000 h 3371850"/>
                <a:gd name="connsiteX31" fmla="*/ 914400 w 2705100"/>
                <a:gd name="connsiteY31" fmla="*/ 1466850 h 3371850"/>
                <a:gd name="connsiteX32" fmla="*/ 819150 w 2705100"/>
                <a:gd name="connsiteY32" fmla="*/ 1047750 h 3371850"/>
                <a:gd name="connsiteX33" fmla="*/ 323850 w 2705100"/>
                <a:gd name="connsiteY33" fmla="*/ 323850 h 3371850"/>
                <a:gd name="connsiteX34" fmla="*/ 1085850 w 2705100"/>
                <a:gd name="connsiteY34" fmla="*/ 0 h 3371850"/>
                <a:gd name="connsiteX0" fmla="*/ 1085850 w 2705100"/>
                <a:gd name="connsiteY0" fmla="*/ 0 h 3371850"/>
                <a:gd name="connsiteX1" fmla="*/ 1085850 w 2705100"/>
                <a:gd name="connsiteY1" fmla="*/ 0 h 3371850"/>
                <a:gd name="connsiteX2" fmla="*/ 1200150 w 2705100"/>
                <a:gd name="connsiteY2" fmla="*/ 685800 h 3371850"/>
                <a:gd name="connsiteX3" fmla="*/ 1543050 w 2705100"/>
                <a:gd name="connsiteY3" fmla="*/ 1219200 h 3371850"/>
                <a:gd name="connsiteX4" fmla="*/ 1847850 w 2705100"/>
                <a:gd name="connsiteY4" fmla="*/ 1676400 h 3371850"/>
                <a:gd name="connsiteX5" fmla="*/ 2076450 w 2705100"/>
                <a:gd name="connsiteY5" fmla="*/ 1200150 h 3371850"/>
                <a:gd name="connsiteX6" fmla="*/ 2133600 w 2705100"/>
                <a:gd name="connsiteY6" fmla="*/ 762000 h 3371850"/>
                <a:gd name="connsiteX7" fmla="*/ 2095500 w 2705100"/>
                <a:gd name="connsiteY7" fmla="*/ 514350 h 3371850"/>
                <a:gd name="connsiteX8" fmla="*/ 2209800 w 2705100"/>
                <a:gd name="connsiteY8" fmla="*/ 190500 h 3371850"/>
                <a:gd name="connsiteX9" fmla="*/ 2457450 w 2705100"/>
                <a:gd name="connsiteY9" fmla="*/ 152400 h 3371850"/>
                <a:gd name="connsiteX10" fmla="*/ 2705100 w 2705100"/>
                <a:gd name="connsiteY10" fmla="*/ 1200150 h 3371850"/>
                <a:gd name="connsiteX11" fmla="*/ 2419350 w 2705100"/>
                <a:gd name="connsiteY11" fmla="*/ 1657350 h 3371850"/>
                <a:gd name="connsiteX12" fmla="*/ 2381250 w 2705100"/>
                <a:gd name="connsiteY12" fmla="*/ 1733550 h 3371850"/>
                <a:gd name="connsiteX13" fmla="*/ 1943100 w 2705100"/>
                <a:gd name="connsiteY13" fmla="*/ 1866900 h 3371850"/>
                <a:gd name="connsiteX14" fmla="*/ 1219200 w 2705100"/>
                <a:gd name="connsiteY14" fmla="*/ 1943100 h 3371850"/>
                <a:gd name="connsiteX15" fmla="*/ 781050 w 2705100"/>
                <a:gd name="connsiteY15" fmla="*/ 2762250 h 3371850"/>
                <a:gd name="connsiteX16" fmla="*/ 2190750 w 2705100"/>
                <a:gd name="connsiteY16" fmla="*/ 2571750 h 3371850"/>
                <a:gd name="connsiteX17" fmla="*/ 2038350 w 2705100"/>
                <a:gd name="connsiteY17" fmla="*/ 3086100 h 3371850"/>
                <a:gd name="connsiteX18" fmla="*/ 2114550 w 2705100"/>
                <a:gd name="connsiteY18" fmla="*/ 3371850 h 3371850"/>
                <a:gd name="connsiteX19" fmla="*/ 1924050 w 2705100"/>
                <a:gd name="connsiteY19" fmla="*/ 3086100 h 3371850"/>
                <a:gd name="connsiteX20" fmla="*/ 1733550 w 2705100"/>
                <a:gd name="connsiteY20" fmla="*/ 3105150 h 3371850"/>
                <a:gd name="connsiteX21" fmla="*/ 1657350 w 2705100"/>
                <a:gd name="connsiteY21" fmla="*/ 3371850 h 3371850"/>
                <a:gd name="connsiteX22" fmla="*/ 1638300 w 2705100"/>
                <a:gd name="connsiteY22" fmla="*/ 3048000 h 3371850"/>
                <a:gd name="connsiteX23" fmla="*/ 1314450 w 2705100"/>
                <a:gd name="connsiteY23" fmla="*/ 3067050 h 3371850"/>
                <a:gd name="connsiteX24" fmla="*/ 590550 w 2705100"/>
                <a:gd name="connsiteY24" fmla="*/ 2952750 h 3371850"/>
                <a:gd name="connsiteX25" fmla="*/ 0 w 2705100"/>
                <a:gd name="connsiteY25" fmla="*/ 3048000 h 3371850"/>
                <a:gd name="connsiteX26" fmla="*/ 38100 w 2705100"/>
                <a:gd name="connsiteY26" fmla="*/ 2324100 h 3371850"/>
                <a:gd name="connsiteX27" fmla="*/ 114300 w 2705100"/>
                <a:gd name="connsiteY27" fmla="*/ 1733550 h 3371850"/>
                <a:gd name="connsiteX28" fmla="*/ 666750 w 2705100"/>
                <a:gd name="connsiteY28" fmla="*/ 2743200 h 3371850"/>
                <a:gd name="connsiteX29" fmla="*/ 857250 w 2705100"/>
                <a:gd name="connsiteY29" fmla="*/ 2628900 h 3371850"/>
                <a:gd name="connsiteX30" fmla="*/ 1162050 w 2705100"/>
                <a:gd name="connsiteY30" fmla="*/ 1905000 h 3371850"/>
                <a:gd name="connsiteX31" fmla="*/ 914400 w 2705100"/>
                <a:gd name="connsiteY31" fmla="*/ 1466850 h 3371850"/>
                <a:gd name="connsiteX32" fmla="*/ 819150 w 2705100"/>
                <a:gd name="connsiteY32" fmla="*/ 1047750 h 3371850"/>
                <a:gd name="connsiteX33" fmla="*/ 323850 w 2705100"/>
                <a:gd name="connsiteY33" fmla="*/ 323850 h 3371850"/>
                <a:gd name="connsiteX34" fmla="*/ 1085850 w 2705100"/>
                <a:gd name="connsiteY34" fmla="*/ 0 h 3371850"/>
                <a:gd name="connsiteX0" fmla="*/ 1085850 w 2705100"/>
                <a:gd name="connsiteY0" fmla="*/ 0 h 3429000"/>
                <a:gd name="connsiteX1" fmla="*/ 1085850 w 2705100"/>
                <a:gd name="connsiteY1" fmla="*/ 0 h 3429000"/>
                <a:gd name="connsiteX2" fmla="*/ 1200150 w 2705100"/>
                <a:gd name="connsiteY2" fmla="*/ 685800 h 3429000"/>
                <a:gd name="connsiteX3" fmla="*/ 1543050 w 2705100"/>
                <a:gd name="connsiteY3" fmla="*/ 1219200 h 3429000"/>
                <a:gd name="connsiteX4" fmla="*/ 1847850 w 2705100"/>
                <a:gd name="connsiteY4" fmla="*/ 1676400 h 3429000"/>
                <a:gd name="connsiteX5" fmla="*/ 2076450 w 2705100"/>
                <a:gd name="connsiteY5" fmla="*/ 1200150 h 3429000"/>
                <a:gd name="connsiteX6" fmla="*/ 2133600 w 2705100"/>
                <a:gd name="connsiteY6" fmla="*/ 762000 h 3429000"/>
                <a:gd name="connsiteX7" fmla="*/ 2095500 w 2705100"/>
                <a:gd name="connsiteY7" fmla="*/ 514350 h 3429000"/>
                <a:gd name="connsiteX8" fmla="*/ 2209800 w 2705100"/>
                <a:gd name="connsiteY8" fmla="*/ 190500 h 3429000"/>
                <a:gd name="connsiteX9" fmla="*/ 2457450 w 2705100"/>
                <a:gd name="connsiteY9" fmla="*/ 152400 h 3429000"/>
                <a:gd name="connsiteX10" fmla="*/ 2705100 w 2705100"/>
                <a:gd name="connsiteY10" fmla="*/ 1200150 h 3429000"/>
                <a:gd name="connsiteX11" fmla="*/ 2419350 w 2705100"/>
                <a:gd name="connsiteY11" fmla="*/ 1657350 h 3429000"/>
                <a:gd name="connsiteX12" fmla="*/ 2381250 w 2705100"/>
                <a:gd name="connsiteY12" fmla="*/ 1733550 h 3429000"/>
                <a:gd name="connsiteX13" fmla="*/ 1943100 w 2705100"/>
                <a:gd name="connsiteY13" fmla="*/ 1866900 h 3429000"/>
                <a:gd name="connsiteX14" fmla="*/ 1219200 w 2705100"/>
                <a:gd name="connsiteY14" fmla="*/ 1943100 h 3429000"/>
                <a:gd name="connsiteX15" fmla="*/ 781050 w 2705100"/>
                <a:gd name="connsiteY15" fmla="*/ 2762250 h 3429000"/>
                <a:gd name="connsiteX16" fmla="*/ 2190750 w 2705100"/>
                <a:gd name="connsiteY16" fmla="*/ 2571750 h 3429000"/>
                <a:gd name="connsiteX17" fmla="*/ 2038350 w 2705100"/>
                <a:gd name="connsiteY17" fmla="*/ 3086100 h 3429000"/>
                <a:gd name="connsiteX18" fmla="*/ 2076450 w 2705100"/>
                <a:gd name="connsiteY18" fmla="*/ 3429000 h 3429000"/>
                <a:gd name="connsiteX19" fmla="*/ 1924050 w 2705100"/>
                <a:gd name="connsiteY19" fmla="*/ 3086100 h 3429000"/>
                <a:gd name="connsiteX20" fmla="*/ 1733550 w 2705100"/>
                <a:gd name="connsiteY20" fmla="*/ 3105150 h 3429000"/>
                <a:gd name="connsiteX21" fmla="*/ 1657350 w 2705100"/>
                <a:gd name="connsiteY21" fmla="*/ 3371850 h 3429000"/>
                <a:gd name="connsiteX22" fmla="*/ 1638300 w 2705100"/>
                <a:gd name="connsiteY22" fmla="*/ 3048000 h 3429000"/>
                <a:gd name="connsiteX23" fmla="*/ 1314450 w 2705100"/>
                <a:gd name="connsiteY23" fmla="*/ 3067050 h 3429000"/>
                <a:gd name="connsiteX24" fmla="*/ 590550 w 2705100"/>
                <a:gd name="connsiteY24" fmla="*/ 2952750 h 3429000"/>
                <a:gd name="connsiteX25" fmla="*/ 0 w 2705100"/>
                <a:gd name="connsiteY25" fmla="*/ 3048000 h 3429000"/>
                <a:gd name="connsiteX26" fmla="*/ 38100 w 2705100"/>
                <a:gd name="connsiteY26" fmla="*/ 2324100 h 3429000"/>
                <a:gd name="connsiteX27" fmla="*/ 114300 w 2705100"/>
                <a:gd name="connsiteY27" fmla="*/ 1733550 h 3429000"/>
                <a:gd name="connsiteX28" fmla="*/ 666750 w 2705100"/>
                <a:gd name="connsiteY28" fmla="*/ 2743200 h 3429000"/>
                <a:gd name="connsiteX29" fmla="*/ 857250 w 2705100"/>
                <a:gd name="connsiteY29" fmla="*/ 2628900 h 3429000"/>
                <a:gd name="connsiteX30" fmla="*/ 1162050 w 2705100"/>
                <a:gd name="connsiteY30" fmla="*/ 1905000 h 3429000"/>
                <a:gd name="connsiteX31" fmla="*/ 914400 w 2705100"/>
                <a:gd name="connsiteY31" fmla="*/ 1466850 h 3429000"/>
                <a:gd name="connsiteX32" fmla="*/ 819150 w 2705100"/>
                <a:gd name="connsiteY32" fmla="*/ 1047750 h 3429000"/>
                <a:gd name="connsiteX33" fmla="*/ 323850 w 2705100"/>
                <a:gd name="connsiteY33" fmla="*/ 323850 h 3429000"/>
                <a:gd name="connsiteX34" fmla="*/ 1085850 w 2705100"/>
                <a:gd name="connsiteY34" fmla="*/ 0 h 3429000"/>
                <a:gd name="connsiteX0" fmla="*/ 1085850 w 2705100"/>
                <a:gd name="connsiteY0" fmla="*/ 0 h 3429000"/>
                <a:gd name="connsiteX1" fmla="*/ 1085850 w 2705100"/>
                <a:gd name="connsiteY1" fmla="*/ 0 h 3429000"/>
                <a:gd name="connsiteX2" fmla="*/ 1200150 w 2705100"/>
                <a:gd name="connsiteY2" fmla="*/ 685800 h 3429000"/>
                <a:gd name="connsiteX3" fmla="*/ 1543050 w 2705100"/>
                <a:gd name="connsiteY3" fmla="*/ 1219200 h 3429000"/>
                <a:gd name="connsiteX4" fmla="*/ 1847850 w 2705100"/>
                <a:gd name="connsiteY4" fmla="*/ 1676400 h 3429000"/>
                <a:gd name="connsiteX5" fmla="*/ 2000250 w 2705100"/>
                <a:gd name="connsiteY5" fmla="*/ 1143000 h 3429000"/>
                <a:gd name="connsiteX6" fmla="*/ 2133600 w 2705100"/>
                <a:gd name="connsiteY6" fmla="*/ 762000 h 3429000"/>
                <a:gd name="connsiteX7" fmla="*/ 2095500 w 2705100"/>
                <a:gd name="connsiteY7" fmla="*/ 514350 h 3429000"/>
                <a:gd name="connsiteX8" fmla="*/ 2209800 w 2705100"/>
                <a:gd name="connsiteY8" fmla="*/ 190500 h 3429000"/>
                <a:gd name="connsiteX9" fmla="*/ 2457450 w 2705100"/>
                <a:gd name="connsiteY9" fmla="*/ 152400 h 3429000"/>
                <a:gd name="connsiteX10" fmla="*/ 2705100 w 2705100"/>
                <a:gd name="connsiteY10" fmla="*/ 1200150 h 3429000"/>
                <a:gd name="connsiteX11" fmla="*/ 2419350 w 2705100"/>
                <a:gd name="connsiteY11" fmla="*/ 1657350 h 3429000"/>
                <a:gd name="connsiteX12" fmla="*/ 2381250 w 2705100"/>
                <a:gd name="connsiteY12" fmla="*/ 1733550 h 3429000"/>
                <a:gd name="connsiteX13" fmla="*/ 1943100 w 2705100"/>
                <a:gd name="connsiteY13" fmla="*/ 1866900 h 3429000"/>
                <a:gd name="connsiteX14" fmla="*/ 1219200 w 2705100"/>
                <a:gd name="connsiteY14" fmla="*/ 1943100 h 3429000"/>
                <a:gd name="connsiteX15" fmla="*/ 781050 w 2705100"/>
                <a:gd name="connsiteY15" fmla="*/ 2762250 h 3429000"/>
                <a:gd name="connsiteX16" fmla="*/ 2190750 w 2705100"/>
                <a:gd name="connsiteY16" fmla="*/ 2571750 h 3429000"/>
                <a:gd name="connsiteX17" fmla="*/ 2038350 w 2705100"/>
                <a:gd name="connsiteY17" fmla="*/ 3086100 h 3429000"/>
                <a:gd name="connsiteX18" fmla="*/ 2076450 w 2705100"/>
                <a:gd name="connsiteY18" fmla="*/ 3429000 h 3429000"/>
                <a:gd name="connsiteX19" fmla="*/ 1924050 w 2705100"/>
                <a:gd name="connsiteY19" fmla="*/ 3086100 h 3429000"/>
                <a:gd name="connsiteX20" fmla="*/ 1733550 w 2705100"/>
                <a:gd name="connsiteY20" fmla="*/ 3105150 h 3429000"/>
                <a:gd name="connsiteX21" fmla="*/ 1657350 w 2705100"/>
                <a:gd name="connsiteY21" fmla="*/ 3371850 h 3429000"/>
                <a:gd name="connsiteX22" fmla="*/ 1638300 w 2705100"/>
                <a:gd name="connsiteY22" fmla="*/ 3048000 h 3429000"/>
                <a:gd name="connsiteX23" fmla="*/ 1314450 w 2705100"/>
                <a:gd name="connsiteY23" fmla="*/ 3067050 h 3429000"/>
                <a:gd name="connsiteX24" fmla="*/ 590550 w 2705100"/>
                <a:gd name="connsiteY24" fmla="*/ 2952750 h 3429000"/>
                <a:gd name="connsiteX25" fmla="*/ 0 w 2705100"/>
                <a:gd name="connsiteY25" fmla="*/ 3048000 h 3429000"/>
                <a:gd name="connsiteX26" fmla="*/ 38100 w 2705100"/>
                <a:gd name="connsiteY26" fmla="*/ 2324100 h 3429000"/>
                <a:gd name="connsiteX27" fmla="*/ 114300 w 2705100"/>
                <a:gd name="connsiteY27" fmla="*/ 1733550 h 3429000"/>
                <a:gd name="connsiteX28" fmla="*/ 666750 w 2705100"/>
                <a:gd name="connsiteY28" fmla="*/ 2743200 h 3429000"/>
                <a:gd name="connsiteX29" fmla="*/ 857250 w 2705100"/>
                <a:gd name="connsiteY29" fmla="*/ 2628900 h 3429000"/>
                <a:gd name="connsiteX30" fmla="*/ 1162050 w 2705100"/>
                <a:gd name="connsiteY30" fmla="*/ 1905000 h 3429000"/>
                <a:gd name="connsiteX31" fmla="*/ 914400 w 2705100"/>
                <a:gd name="connsiteY31" fmla="*/ 1466850 h 3429000"/>
                <a:gd name="connsiteX32" fmla="*/ 819150 w 2705100"/>
                <a:gd name="connsiteY32" fmla="*/ 1047750 h 3429000"/>
                <a:gd name="connsiteX33" fmla="*/ 323850 w 2705100"/>
                <a:gd name="connsiteY33" fmla="*/ 323850 h 3429000"/>
                <a:gd name="connsiteX34" fmla="*/ 1085850 w 2705100"/>
                <a:gd name="connsiteY34" fmla="*/ 0 h 3429000"/>
                <a:gd name="connsiteX0" fmla="*/ 1085850 w 2705100"/>
                <a:gd name="connsiteY0" fmla="*/ 0 h 3429000"/>
                <a:gd name="connsiteX1" fmla="*/ 1085850 w 2705100"/>
                <a:gd name="connsiteY1" fmla="*/ 0 h 3429000"/>
                <a:gd name="connsiteX2" fmla="*/ 1200150 w 2705100"/>
                <a:gd name="connsiteY2" fmla="*/ 685800 h 3429000"/>
                <a:gd name="connsiteX3" fmla="*/ 1543050 w 2705100"/>
                <a:gd name="connsiteY3" fmla="*/ 1219200 h 3429000"/>
                <a:gd name="connsiteX4" fmla="*/ 1847850 w 2705100"/>
                <a:gd name="connsiteY4" fmla="*/ 1676400 h 3429000"/>
                <a:gd name="connsiteX5" fmla="*/ 2000250 w 2705100"/>
                <a:gd name="connsiteY5" fmla="*/ 1143000 h 3429000"/>
                <a:gd name="connsiteX6" fmla="*/ 2000250 w 2705100"/>
                <a:gd name="connsiteY6" fmla="*/ 838200 h 3429000"/>
                <a:gd name="connsiteX7" fmla="*/ 2095500 w 2705100"/>
                <a:gd name="connsiteY7" fmla="*/ 514350 h 3429000"/>
                <a:gd name="connsiteX8" fmla="*/ 2209800 w 2705100"/>
                <a:gd name="connsiteY8" fmla="*/ 190500 h 3429000"/>
                <a:gd name="connsiteX9" fmla="*/ 2457450 w 2705100"/>
                <a:gd name="connsiteY9" fmla="*/ 152400 h 3429000"/>
                <a:gd name="connsiteX10" fmla="*/ 2705100 w 2705100"/>
                <a:gd name="connsiteY10" fmla="*/ 1200150 h 3429000"/>
                <a:gd name="connsiteX11" fmla="*/ 2419350 w 2705100"/>
                <a:gd name="connsiteY11" fmla="*/ 1657350 h 3429000"/>
                <a:gd name="connsiteX12" fmla="*/ 2381250 w 2705100"/>
                <a:gd name="connsiteY12" fmla="*/ 1733550 h 3429000"/>
                <a:gd name="connsiteX13" fmla="*/ 1943100 w 2705100"/>
                <a:gd name="connsiteY13" fmla="*/ 1866900 h 3429000"/>
                <a:gd name="connsiteX14" fmla="*/ 1219200 w 2705100"/>
                <a:gd name="connsiteY14" fmla="*/ 1943100 h 3429000"/>
                <a:gd name="connsiteX15" fmla="*/ 781050 w 2705100"/>
                <a:gd name="connsiteY15" fmla="*/ 2762250 h 3429000"/>
                <a:gd name="connsiteX16" fmla="*/ 2190750 w 2705100"/>
                <a:gd name="connsiteY16" fmla="*/ 2571750 h 3429000"/>
                <a:gd name="connsiteX17" fmla="*/ 2038350 w 2705100"/>
                <a:gd name="connsiteY17" fmla="*/ 3086100 h 3429000"/>
                <a:gd name="connsiteX18" fmla="*/ 2076450 w 2705100"/>
                <a:gd name="connsiteY18" fmla="*/ 3429000 h 3429000"/>
                <a:gd name="connsiteX19" fmla="*/ 1924050 w 2705100"/>
                <a:gd name="connsiteY19" fmla="*/ 3086100 h 3429000"/>
                <a:gd name="connsiteX20" fmla="*/ 1733550 w 2705100"/>
                <a:gd name="connsiteY20" fmla="*/ 3105150 h 3429000"/>
                <a:gd name="connsiteX21" fmla="*/ 1657350 w 2705100"/>
                <a:gd name="connsiteY21" fmla="*/ 3371850 h 3429000"/>
                <a:gd name="connsiteX22" fmla="*/ 1638300 w 2705100"/>
                <a:gd name="connsiteY22" fmla="*/ 3048000 h 3429000"/>
                <a:gd name="connsiteX23" fmla="*/ 1314450 w 2705100"/>
                <a:gd name="connsiteY23" fmla="*/ 3067050 h 3429000"/>
                <a:gd name="connsiteX24" fmla="*/ 590550 w 2705100"/>
                <a:gd name="connsiteY24" fmla="*/ 2952750 h 3429000"/>
                <a:gd name="connsiteX25" fmla="*/ 0 w 2705100"/>
                <a:gd name="connsiteY25" fmla="*/ 3048000 h 3429000"/>
                <a:gd name="connsiteX26" fmla="*/ 38100 w 2705100"/>
                <a:gd name="connsiteY26" fmla="*/ 2324100 h 3429000"/>
                <a:gd name="connsiteX27" fmla="*/ 114300 w 2705100"/>
                <a:gd name="connsiteY27" fmla="*/ 1733550 h 3429000"/>
                <a:gd name="connsiteX28" fmla="*/ 666750 w 2705100"/>
                <a:gd name="connsiteY28" fmla="*/ 2743200 h 3429000"/>
                <a:gd name="connsiteX29" fmla="*/ 857250 w 2705100"/>
                <a:gd name="connsiteY29" fmla="*/ 2628900 h 3429000"/>
                <a:gd name="connsiteX30" fmla="*/ 1162050 w 2705100"/>
                <a:gd name="connsiteY30" fmla="*/ 1905000 h 3429000"/>
                <a:gd name="connsiteX31" fmla="*/ 914400 w 2705100"/>
                <a:gd name="connsiteY31" fmla="*/ 1466850 h 3429000"/>
                <a:gd name="connsiteX32" fmla="*/ 819150 w 2705100"/>
                <a:gd name="connsiteY32" fmla="*/ 1047750 h 3429000"/>
                <a:gd name="connsiteX33" fmla="*/ 323850 w 2705100"/>
                <a:gd name="connsiteY33" fmla="*/ 323850 h 3429000"/>
                <a:gd name="connsiteX34" fmla="*/ 1085850 w 2705100"/>
                <a:gd name="connsiteY34" fmla="*/ 0 h 3429000"/>
                <a:gd name="connsiteX0" fmla="*/ 1085850 w 2705100"/>
                <a:gd name="connsiteY0" fmla="*/ 0 h 3429000"/>
                <a:gd name="connsiteX1" fmla="*/ 1085850 w 2705100"/>
                <a:gd name="connsiteY1" fmla="*/ 0 h 3429000"/>
                <a:gd name="connsiteX2" fmla="*/ 1200150 w 2705100"/>
                <a:gd name="connsiteY2" fmla="*/ 685800 h 3429000"/>
                <a:gd name="connsiteX3" fmla="*/ 1543050 w 2705100"/>
                <a:gd name="connsiteY3" fmla="*/ 1219200 h 3429000"/>
                <a:gd name="connsiteX4" fmla="*/ 1847850 w 2705100"/>
                <a:gd name="connsiteY4" fmla="*/ 1676400 h 3429000"/>
                <a:gd name="connsiteX5" fmla="*/ 2000250 w 2705100"/>
                <a:gd name="connsiteY5" fmla="*/ 1143000 h 3429000"/>
                <a:gd name="connsiteX6" fmla="*/ 2000250 w 2705100"/>
                <a:gd name="connsiteY6" fmla="*/ 838200 h 3429000"/>
                <a:gd name="connsiteX7" fmla="*/ 2095500 w 2705100"/>
                <a:gd name="connsiteY7" fmla="*/ 514350 h 3429000"/>
                <a:gd name="connsiteX8" fmla="*/ 2152650 w 2705100"/>
                <a:gd name="connsiteY8" fmla="*/ 152400 h 3429000"/>
                <a:gd name="connsiteX9" fmla="*/ 2457450 w 2705100"/>
                <a:gd name="connsiteY9" fmla="*/ 152400 h 3429000"/>
                <a:gd name="connsiteX10" fmla="*/ 2705100 w 2705100"/>
                <a:gd name="connsiteY10" fmla="*/ 1200150 h 3429000"/>
                <a:gd name="connsiteX11" fmla="*/ 2419350 w 2705100"/>
                <a:gd name="connsiteY11" fmla="*/ 1657350 h 3429000"/>
                <a:gd name="connsiteX12" fmla="*/ 2381250 w 2705100"/>
                <a:gd name="connsiteY12" fmla="*/ 1733550 h 3429000"/>
                <a:gd name="connsiteX13" fmla="*/ 1943100 w 2705100"/>
                <a:gd name="connsiteY13" fmla="*/ 1866900 h 3429000"/>
                <a:gd name="connsiteX14" fmla="*/ 1219200 w 2705100"/>
                <a:gd name="connsiteY14" fmla="*/ 1943100 h 3429000"/>
                <a:gd name="connsiteX15" fmla="*/ 781050 w 2705100"/>
                <a:gd name="connsiteY15" fmla="*/ 2762250 h 3429000"/>
                <a:gd name="connsiteX16" fmla="*/ 2190750 w 2705100"/>
                <a:gd name="connsiteY16" fmla="*/ 2571750 h 3429000"/>
                <a:gd name="connsiteX17" fmla="*/ 2038350 w 2705100"/>
                <a:gd name="connsiteY17" fmla="*/ 3086100 h 3429000"/>
                <a:gd name="connsiteX18" fmla="*/ 2076450 w 2705100"/>
                <a:gd name="connsiteY18" fmla="*/ 3429000 h 3429000"/>
                <a:gd name="connsiteX19" fmla="*/ 1924050 w 2705100"/>
                <a:gd name="connsiteY19" fmla="*/ 3086100 h 3429000"/>
                <a:gd name="connsiteX20" fmla="*/ 1733550 w 2705100"/>
                <a:gd name="connsiteY20" fmla="*/ 3105150 h 3429000"/>
                <a:gd name="connsiteX21" fmla="*/ 1657350 w 2705100"/>
                <a:gd name="connsiteY21" fmla="*/ 3371850 h 3429000"/>
                <a:gd name="connsiteX22" fmla="*/ 1638300 w 2705100"/>
                <a:gd name="connsiteY22" fmla="*/ 3048000 h 3429000"/>
                <a:gd name="connsiteX23" fmla="*/ 1314450 w 2705100"/>
                <a:gd name="connsiteY23" fmla="*/ 3067050 h 3429000"/>
                <a:gd name="connsiteX24" fmla="*/ 590550 w 2705100"/>
                <a:gd name="connsiteY24" fmla="*/ 2952750 h 3429000"/>
                <a:gd name="connsiteX25" fmla="*/ 0 w 2705100"/>
                <a:gd name="connsiteY25" fmla="*/ 3048000 h 3429000"/>
                <a:gd name="connsiteX26" fmla="*/ 38100 w 2705100"/>
                <a:gd name="connsiteY26" fmla="*/ 2324100 h 3429000"/>
                <a:gd name="connsiteX27" fmla="*/ 114300 w 2705100"/>
                <a:gd name="connsiteY27" fmla="*/ 1733550 h 3429000"/>
                <a:gd name="connsiteX28" fmla="*/ 666750 w 2705100"/>
                <a:gd name="connsiteY28" fmla="*/ 2743200 h 3429000"/>
                <a:gd name="connsiteX29" fmla="*/ 857250 w 2705100"/>
                <a:gd name="connsiteY29" fmla="*/ 2628900 h 3429000"/>
                <a:gd name="connsiteX30" fmla="*/ 1162050 w 2705100"/>
                <a:gd name="connsiteY30" fmla="*/ 1905000 h 3429000"/>
                <a:gd name="connsiteX31" fmla="*/ 914400 w 2705100"/>
                <a:gd name="connsiteY31" fmla="*/ 1466850 h 3429000"/>
                <a:gd name="connsiteX32" fmla="*/ 819150 w 2705100"/>
                <a:gd name="connsiteY32" fmla="*/ 1047750 h 3429000"/>
                <a:gd name="connsiteX33" fmla="*/ 323850 w 2705100"/>
                <a:gd name="connsiteY33" fmla="*/ 323850 h 3429000"/>
                <a:gd name="connsiteX34" fmla="*/ 1085850 w 2705100"/>
                <a:gd name="connsiteY34" fmla="*/ 0 h 3429000"/>
                <a:gd name="connsiteX0" fmla="*/ 1085850 w 2705100"/>
                <a:gd name="connsiteY0" fmla="*/ 0 h 3429000"/>
                <a:gd name="connsiteX1" fmla="*/ 1085850 w 2705100"/>
                <a:gd name="connsiteY1" fmla="*/ 0 h 3429000"/>
                <a:gd name="connsiteX2" fmla="*/ 1200150 w 2705100"/>
                <a:gd name="connsiteY2" fmla="*/ 685800 h 3429000"/>
                <a:gd name="connsiteX3" fmla="*/ 1543050 w 2705100"/>
                <a:gd name="connsiteY3" fmla="*/ 1219200 h 3429000"/>
                <a:gd name="connsiteX4" fmla="*/ 1847850 w 2705100"/>
                <a:gd name="connsiteY4" fmla="*/ 1676400 h 3429000"/>
                <a:gd name="connsiteX5" fmla="*/ 2000250 w 2705100"/>
                <a:gd name="connsiteY5" fmla="*/ 1143000 h 3429000"/>
                <a:gd name="connsiteX6" fmla="*/ 2000250 w 2705100"/>
                <a:gd name="connsiteY6" fmla="*/ 838200 h 3429000"/>
                <a:gd name="connsiteX7" fmla="*/ 2095500 w 2705100"/>
                <a:gd name="connsiteY7" fmla="*/ 514350 h 3429000"/>
                <a:gd name="connsiteX8" fmla="*/ 2152650 w 2705100"/>
                <a:gd name="connsiteY8" fmla="*/ 152400 h 3429000"/>
                <a:gd name="connsiteX9" fmla="*/ 2457450 w 2705100"/>
                <a:gd name="connsiteY9" fmla="*/ 152400 h 3429000"/>
                <a:gd name="connsiteX10" fmla="*/ 2705100 w 2705100"/>
                <a:gd name="connsiteY10" fmla="*/ 1200150 h 3429000"/>
                <a:gd name="connsiteX11" fmla="*/ 2419350 w 2705100"/>
                <a:gd name="connsiteY11" fmla="*/ 1657350 h 3429000"/>
                <a:gd name="connsiteX12" fmla="*/ 2381250 w 2705100"/>
                <a:gd name="connsiteY12" fmla="*/ 1733550 h 3429000"/>
                <a:gd name="connsiteX13" fmla="*/ 1943100 w 2705100"/>
                <a:gd name="connsiteY13" fmla="*/ 1866900 h 3429000"/>
                <a:gd name="connsiteX14" fmla="*/ 1219200 w 2705100"/>
                <a:gd name="connsiteY14" fmla="*/ 1943100 h 3429000"/>
                <a:gd name="connsiteX15" fmla="*/ 781050 w 2705100"/>
                <a:gd name="connsiteY15" fmla="*/ 2762250 h 3429000"/>
                <a:gd name="connsiteX16" fmla="*/ 2190750 w 2705100"/>
                <a:gd name="connsiteY16" fmla="*/ 2571750 h 3429000"/>
                <a:gd name="connsiteX17" fmla="*/ 2038350 w 2705100"/>
                <a:gd name="connsiteY17" fmla="*/ 3086100 h 3429000"/>
                <a:gd name="connsiteX18" fmla="*/ 2076450 w 2705100"/>
                <a:gd name="connsiteY18" fmla="*/ 3429000 h 3429000"/>
                <a:gd name="connsiteX19" fmla="*/ 1924050 w 2705100"/>
                <a:gd name="connsiteY19" fmla="*/ 3086100 h 3429000"/>
                <a:gd name="connsiteX20" fmla="*/ 1733550 w 2705100"/>
                <a:gd name="connsiteY20" fmla="*/ 3105150 h 3429000"/>
                <a:gd name="connsiteX21" fmla="*/ 1657350 w 2705100"/>
                <a:gd name="connsiteY21" fmla="*/ 3371850 h 3429000"/>
                <a:gd name="connsiteX22" fmla="*/ 1638300 w 2705100"/>
                <a:gd name="connsiteY22" fmla="*/ 3048000 h 3429000"/>
                <a:gd name="connsiteX23" fmla="*/ 1314450 w 2705100"/>
                <a:gd name="connsiteY23" fmla="*/ 3067050 h 3429000"/>
                <a:gd name="connsiteX24" fmla="*/ 590550 w 2705100"/>
                <a:gd name="connsiteY24" fmla="*/ 2952750 h 3429000"/>
                <a:gd name="connsiteX25" fmla="*/ 0 w 2705100"/>
                <a:gd name="connsiteY25" fmla="*/ 3048000 h 3429000"/>
                <a:gd name="connsiteX26" fmla="*/ 38100 w 2705100"/>
                <a:gd name="connsiteY26" fmla="*/ 2324100 h 3429000"/>
                <a:gd name="connsiteX27" fmla="*/ 114300 w 2705100"/>
                <a:gd name="connsiteY27" fmla="*/ 1733550 h 3429000"/>
                <a:gd name="connsiteX28" fmla="*/ 666750 w 2705100"/>
                <a:gd name="connsiteY28" fmla="*/ 2743200 h 3429000"/>
                <a:gd name="connsiteX29" fmla="*/ 857250 w 2705100"/>
                <a:gd name="connsiteY29" fmla="*/ 2628900 h 3429000"/>
                <a:gd name="connsiteX30" fmla="*/ 1162050 w 2705100"/>
                <a:gd name="connsiteY30" fmla="*/ 1905000 h 3429000"/>
                <a:gd name="connsiteX31" fmla="*/ 914400 w 2705100"/>
                <a:gd name="connsiteY31" fmla="*/ 1466850 h 3429000"/>
                <a:gd name="connsiteX32" fmla="*/ 819150 w 2705100"/>
                <a:gd name="connsiteY32" fmla="*/ 1047750 h 3429000"/>
                <a:gd name="connsiteX33" fmla="*/ 323850 w 2705100"/>
                <a:gd name="connsiteY33" fmla="*/ 323850 h 3429000"/>
                <a:gd name="connsiteX34" fmla="*/ 1085850 w 2705100"/>
                <a:gd name="connsiteY34" fmla="*/ 0 h 3429000"/>
                <a:gd name="connsiteX0" fmla="*/ 1085850 w 2705100"/>
                <a:gd name="connsiteY0" fmla="*/ 0 h 3429000"/>
                <a:gd name="connsiteX1" fmla="*/ 1085850 w 2705100"/>
                <a:gd name="connsiteY1" fmla="*/ 0 h 3429000"/>
                <a:gd name="connsiteX2" fmla="*/ 1200150 w 2705100"/>
                <a:gd name="connsiteY2" fmla="*/ 685800 h 3429000"/>
                <a:gd name="connsiteX3" fmla="*/ 1543050 w 2705100"/>
                <a:gd name="connsiteY3" fmla="*/ 1219200 h 3429000"/>
                <a:gd name="connsiteX4" fmla="*/ 1847850 w 2705100"/>
                <a:gd name="connsiteY4" fmla="*/ 1676400 h 3429000"/>
                <a:gd name="connsiteX5" fmla="*/ 2000250 w 2705100"/>
                <a:gd name="connsiteY5" fmla="*/ 1143000 h 3429000"/>
                <a:gd name="connsiteX6" fmla="*/ 2000250 w 2705100"/>
                <a:gd name="connsiteY6" fmla="*/ 838200 h 3429000"/>
                <a:gd name="connsiteX7" fmla="*/ 2095500 w 2705100"/>
                <a:gd name="connsiteY7" fmla="*/ 514350 h 3429000"/>
                <a:gd name="connsiteX8" fmla="*/ 2152650 w 2705100"/>
                <a:gd name="connsiteY8" fmla="*/ 152400 h 3429000"/>
                <a:gd name="connsiteX9" fmla="*/ 2457450 w 2705100"/>
                <a:gd name="connsiteY9" fmla="*/ 152400 h 3429000"/>
                <a:gd name="connsiteX10" fmla="*/ 2705100 w 2705100"/>
                <a:gd name="connsiteY10" fmla="*/ 1200150 h 3429000"/>
                <a:gd name="connsiteX11" fmla="*/ 2419350 w 2705100"/>
                <a:gd name="connsiteY11" fmla="*/ 1657350 h 3429000"/>
                <a:gd name="connsiteX12" fmla="*/ 2381250 w 2705100"/>
                <a:gd name="connsiteY12" fmla="*/ 1733550 h 3429000"/>
                <a:gd name="connsiteX13" fmla="*/ 1943100 w 2705100"/>
                <a:gd name="connsiteY13" fmla="*/ 1866900 h 3429000"/>
                <a:gd name="connsiteX14" fmla="*/ 1162050 w 2705100"/>
                <a:gd name="connsiteY14" fmla="*/ 1905000 h 3429000"/>
                <a:gd name="connsiteX15" fmla="*/ 781050 w 2705100"/>
                <a:gd name="connsiteY15" fmla="*/ 2762250 h 3429000"/>
                <a:gd name="connsiteX16" fmla="*/ 2190750 w 2705100"/>
                <a:gd name="connsiteY16" fmla="*/ 2571750 h 3429000"/>
                <a:gd name="connsiteX17" fmla="*/ 2038350 w 2705100"/>
                <a:gd name="connsiteY17" fmla="*/ 3086100 h 3429000"/>
                <a:gd name="connsiteX18" fmla="*/ 2076450 w 2705100"/>
                <a:gd name="connsiteY18" fmla="*/ 3429000 h 3429000"/>
                <a:gd name="connsiteX19" fmla="*/ 1924050 w 2705100"/>
                <a:gd name="connsiteY19" fmla="*/ 3086100 h 3429000"/>
                <a:gd name="connsiteX20" fmla="*/ 1733550 w 2705100"/>
                <a:gd name="connsiteY20" fmla="*/ 3105150 h 3429000"/>
                <a:gd name="connsiteX21" fmla="*/ 1657350 w 2705100"/>
                <a:gd name="connsiteY21" fmla="*/ 3371850 h 3429000"/>
                <a:gd name="connsiteX22" fmla="*/ 1638300 w 2705100"/>
                <a:gd name="connsiteY22" fmla="*/ 3048000 h 3429000"/>
                <a:gd name="connsiteX23" fmla="*/ 1314450 w 2705100"/>
                <a:gd name="connsiteY23" fmla="*/ 3067050 h 3429000"/>
                <a:gd name="connsiteX24" fmla="*/ 590550 w 2705100"/>
                <a:gd name="connsiteY24" fmla="*/ 2952750 h 3429000"/>
                <a:gd name="connsiteX25" fmla="*/ 0 w 2705100"/>
                <a:gd name="connsiteY25" fmla="*/ 3048000 h 3429000"/>
                <a:gd name="connsiteX26" fmla="*/ 38100 w 2705100"/>
                <a:gd name="connsiteY26" fmla="*/ 2324100 h 3429000"/>
                <a:gd name="connsiteX27" fmla="*/ 114300 w 2705100"/>
                <a:gd name="connsiteY27" fmla="*/ 1733550 h 3429000"/>
                <a:gd name="connsiteX28" fmla="*/ 666750 w 2705100"/>
                <a:gd name="connsiteY28" fmla="*/ 2743200 h 3429000"/>
                <a:gd name="connsiteX29" fmla="*/ 857250 w 2705100"/>
                <a:gd name="connsiteY29" fmla="*/ 2628900 h 3429000"/>
                <a:gd name="connsiteX30" fmla="*/ 1162050 w 2705100"/>
                <a:gd name="connsiteY30" fmla="*/ 1905000 h 3429000"/>
                <a:gd name="connsiteX31" fmla="*/ 914400 w 2705100"/>
                <a:gd name="connsiteY31" fmla="*/ 1466850 h 3429000"/>
                <a:gd name="connsiteX32" fmla="*/ 819150 w 2705100"/>
                <a:gd name="connsiteY32" fmla="*/ 1047750 h 3429000"/>
                <a:gd name="connsiteX33" fmla="*/ 323850 w 2705100"/>
                <a:gd name="connsiteY33" fmla="*/ 323850 h 3429000"/>
                <a:gd name="connsiteX34" fmla="*/ 1085850 w 2705100"/>
                <a:gd name="connsiteY34" fmla="*/ 0 h 3429000"/>
                <a:gd name="connsiteX0" fmla="*/ 1085850 w 2705100"/>
                <a:gd name="connsiteY0" fmla="*/ 0 h 3429000"/>
                <a:gd name="connsiteX1" fmla="*/ 1085850 w 2705100"/>
                <a:gd name="connsiteY1" fmla="*/ 0 h 3429000"/>
                <a:gd name="connsiteX2" fmla="*/ 1200150 w 2705100"/>
                <a:gd name="connsiteY2" fmla="*/ 685800 h 3429000"/>
                <a:gd name="connsiteX3" fmla="*/ 1543050 w 2705100"/>
                <a:gd name="connsiteY3" fmla="*/ 1219200 h 3429000"/>
                <a:gd name="connsiteX4" fmla="*/ 1847850 w 2705100"/>
                <a:gd name="connsiteY4" fmla="*/ 1676400 h 3429000"/>
                <a:gd name="connsiteX5" fmla="*/ 2000250 w 2705100"/>
                <a:gd name="connsiteY5" fmla="*/ 1143000 h 3429000"/>
                <a:gd name="connsiteX6" fmla="*/ 2000250 w 2705100"/>
                <a:gd name="connsiteY6" fmla="*/ 838200 h 3429000"/>
                <a:gd name="connsiteX7" fmla="*/ 2095500 w 2705100"/>
                <a:gd name="connsiteY7" fmla="*/ 514350 h 3429000"/>
                <a:gd name="connsiteX8" fmla="*/ 2152650 w 2705100"/>
                <a:gd name="connsiteY8" fmla="*/ 152400 h 3429000"/>
                <a:gd name="connsiteX9" fmla="*/ 2457450 w 2705100"/>
                <a:gd name="connsiteY9" fmla="*/ 152400 h 3429000"/>
                <a:gd name="connsiteX10" fmla="*/ 2705100 w 2705100"/>
                <a:gd name="connsiteY10" fmla="*/ 1200150 h 3429000"/>
                <a:gd name="connsiteX11" fmla="*/ 2419350 w 2705100"/>
                <a:gd name="connsiteY11" fmla="*/ 1657350 h 3429000"/>
                <a:gd name="connsiteX12" fmla="*/ 2381250 w 2705100"/>
                <a:gd name="connsiteY12" fmla="*/ 1733550 h 3429000"/>
                <a:gd name="connsiteX13" fmla="*/ 1943100 w 2705100"/>
                <a:gd name="connsiteY13" fmla="*/ 1866900 h 3429000"/>
                <a:gd name="connsiteX14" fmla="*/ 1162050 w 2705100"/>
                <a:gd name="connsiteY14" fmla="*/ 1905000 h 3429000"/>
                <a:gd name="connsiteX15" fmla="*/ 781050 w 2705100"/>
                <a:gd name="connsiteY15" fmla="*/ 2762250 h 3429000"/>
                <a:gd name="connsiteX16" fmla="*/ 2190750 w 2705100"/>
                <a:gd name="connsiteY16" fmla="*/ 2571750 h 3429000"/>
                <a:gd name="connsiteX17" fmla="*/ 2038350 w 2705100"/>
                <a:gd name="connsiteY17" fmla="*/ 3086100 h 3429000"/>
                <a:gd name="connsiteX18" fmla="*/ 2076450 w 2705100"/>
                <a:gd name="connsiteY18" fmla="*/ 3429000 h 3429000"/>
                <a:gd name="connsiteX19" fmla="*/ 1924050 w 2705100"/>
                <a:gd name="connsiteY19" fmla="*/ 3086100 h 3429000"/>
                <a:gd name="connsiteX20" fmla="*/ 1733550 w 2705100"/>
                <a:gd name="connsiteY20" fmla="*/ 3105150 h 3429000"/>
                <a:gd name="connsiteX21" fmla="*/ 1657350 w 2705100"/>
                <a:gd name="connsiteY21" fmla="*/ 3371850 h 3429000"/>
                <a:gd name="connsiteX22" fmla="*/ 1638300 w 2705100"/>
                <a:gd name="connsiteY22" fmla="*/ 3048000 h 3429000"/>
                <a:gd name="connsiteX23" fmla="*/ 1314450 w 2705100"/>
                <a:gd name="connsiteY23" fmla="*/ 3067050 h 3429000"/>
                <a:gd name="connsiteX24" fmla="*/ 590550 w 2705100"/>
                <a:gd name="connsiteY24" fmla="*/ 2952750 h 3429000"/>
                <a:gd name="connsiteX25" fmla="*/ 0 w 2705100"/>
                <a:gd name="connsiteY25" fmla="*/ 3048000 h 3429000"/>
                <a:gd name="connsiteX26" fmla="*/ 38100 w 2705100"/>
                <a:gd name="connsiteY26" fmla="*/ 2324100 h 3429000"/>
                <a:gd name="connsiteX27" fmla="*/ 114300 w 2705100"/>
                <a:gd name="connsiteY27" fmla="*/ 1733550 h 3429000"/>
                <a:gd name="connsiteX28" fmla="*/ 666750 w 2705100"/>
                <a:gd name="connsiteY28" fmla="*/ 2743200 h 3429000"/>
                <a:gd name="connsiteX29" fmla="*/ 781050 w 2705100"/>
                <a:gd name="connsiteY29" fmla="*/ 2743200 h 3429000"/>
                <a:gd name="connsiteX30" fmla="*/ 1162050 w 2705100"/>
                <a:gd name="connsiteY30" fmla="*/ 1905000 h 3429000"/>
                <a:gd name="connsiteX31" fmla="*/ 914400 w 2705100"/>
                <a:gd name="connsiteY31" fmla="*/ 1466850 h 3429000"/>
                <a:gd name="connsiteX32" fmla="*/ 819150 w 2705100"/>
                <a:gd name="connsiteY32" fmla="*/ 1047750 h 3429000"/>
                <a:gd name="connsiteX33" fmla="*/ 323850 w 2705100"/>
                <a:gd name="connsiteY33" fmla="*/ 323850 h 3429000"/>
                <a:gd name="connsiteX34" fmla="*/ 1085850 w 2705100"/>
                <a:gd name="connsiteY34"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705100" h="3429000">
                  <a:moveTo>
                    <a:pt x="1085850" y="0"/>
                  </a:moveTo>
                  <a:lnTo>
                    <a:pt x="1085850" y="0"/>
                  </a:lnTo>
                  <a:lnTo>
                    <a:pt x="1200150" y="685800"/>
                  </a:lnTo>
                  <a:lnTo>
                    <a:pt x="1543050" y="1219200"/>
                  </a:lnTo>
                  <a:lnTo>
                    <a:pt x="1847850" y="1676400"/>
                  </a:lnTo>
                  <a:lnTo>
                    <a:pt x="2000250" y="1143000"/>
                  </a:lnTo>
                  <a:lnTo>
                    <a:pt x="2000250" y="838200"/>
                  </a:lnTo>
                  <a:lnTo>
                    <a:pt x="2095500" y="514350"/>
                  </a:lnTo>
                  <a:lnTo>
                    <a:pt x="2152650" y="152400"/>
                  </a:lnTo>
                  <a:lnTo>
                    <a:pt x="2457450" y="152400"/>
                  </a:lnTo>
                  <a:lnTo>
                    <a:pt x="2705100" y="1200150"/>
                  </a:lnTo>
                  <a:lnTo>
                    <a:pt x="2419350" y="1657350"/>
                  </a:lnTo>
                  <a:lnTo>
                    <a:pt x="2381250" y="1733550"/>
                  </a:lnTo>
                  <a:lnTo>
                    <a:pt x="1943100" y="1866900"/>
                  </a:lnTo>
                  <a:lnTo>
                    <a:pt x="1162050" y="1905000"/>
                  </a:lnTo>
                  <a:lnTo>
                    <a:pt x="781050" y="2762250"/>
                  </a:lnTo>
                  <a:lnTo>
                    <a:pt x="2190750" y="2571750"/>
                  </a:lnTo>
                  <a:lnTo>
                    <a:pt x="2038350" y="3086100"/>
                  </a:lnTo>
                  <a:lnTo>
                    <a:pt x="2076450" y="3429000"/>
                  </a:lnTo>
                  <a:lnTo>
                    <a:pt x="1924050" y="3086100"/>
                  </a:lnTo>
                  <a:lnTo>
                    <a:pt x="1733550" y="3105150"/>
                  </a:lnTo>
                  <a:lnTo>
                    <a:pt x="1657350" y="3371850"/>
                  </a:lnTo>
                  <a:lnTo>
                    <a:pt x="1638300" y="3048000"/>
                  </a:lnTo>
                  <a:lnTo>
                    <a:pt x="1314450" y="3067050"/>
                  </a:lnTo>
                  <a:lnTo>
                    <a:pt x="590550" y="2952750"/>
                  </a:lnTo>
                  <a:lnTo>
                    <a:pt x="0" y="3048000"/>
                  </a:lnTo>
                  <a:lnTo>
                    <a:pt x="38100" y="2324100"/>
                  </a:lnTo>
                  <a:lnTo>
                    <a:pt x="114300" y="1733550"/>
                  </a:lnTo>
                  <a:lnTo>
                    <a:pt x="666750" y="2743200"/>
                  </a:lnTo>
                  <a:lnTo>
                    <a:pt x="781050" y="2743200"/>
                  </a:lnTo>
                  <a:lnTo>
                    <a:pt x="1162050" y="1905000"/>
                  </a:lnTo>
                  <a:lnTo>
                    <a:pt x="914400" y="1466850"/>
                  </a:lnTo>
                  <a:lnTo>
                    <a:pt x="819150" y="1047750"/>
                  </a:lnTo>
                  <a:lnTo>
                    <a:pt x="323850" y="323850"/>
                  </a:lnTo>
                  <a:lnTo>
                    <a:pt x="1085850" y="0"/>
                  </a:lnTo>
                  <a:close/>
                </a:path>
              </a:pathLst>
            </a:custGeom>
            <a:blipFill>
              <a:blip r:embed="rId8"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Slide Number Placeholder 45"/>
          <p:cNvSpPr>
            <a:spLocks noGrp="1"/>
          </p:cNvSpPr>
          <p:nvPr>
            <p:ph type="sldNum" sz="quarter" idx="12"/>
          </p:nvPr>
        </p:nvSpPr>
        <p:spPr/>
        <p:txBody>
          <a:bodyPr/>
          <a:lstStyle/>
          <a:p>
            <a:pPr>
              <a:defRPr/>
            </a:pPr>
            <a:fld id="{6D98560A-1953-4F77-869E-5D1EE0598C44}" type="slidenum">
              <a:rPr lang="en-US" smtClean="0"/>
              <a:pPr>
                <a:defRPr/>
              </a:pPr>
              <a:t>48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par>
                                <p:cTn id="8" presetID="53"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 calcmode="lin" valueType="num">
                                      <p:cBhvr>
                                        <p:cTn id="10" dur="500" fill="hold"/>
                                        <p:tgtEl>
                                          <p:spTgt spid="45"/>
                                        </p:tgtEl>
                                        <p:attrNameLst>
                                          <p:attrName>ppt_w</p:attrName>
                                        </p:attrNameLst>
                                      </p:cBhvr>
                                      <p:tavLst>
                                        <p:tav tm="0">
                                          <p:val>
                                            <p:fltVal val="0"/>
                                          </p:val>
                                        </p:tav>
                                        <p:tav tm="100000">
                                          <p:val>
                                            <p:strVal val="#ppt_w"/>
                                          </p:val>
                                        </p:tav>
                                      </p:tavLst>
                                    </p:anim>
                                    <p:anim calcmode="lin" valueType="num">
                                      <p:cBhvr>
                                        <p:cTn id="11" dur="500" fill="hold"/>
                                        <p:tgtEl>
                                          <p:spTgt spid="45"/>
                                        </p:tgtEl>
                                        <p:attrNameLst>
                                          <p:attrName>ppt_h</p:attrName>
                                        </p:attrNameLst>
                                      </p:cBhvr>
                                      <p:tavLst>
                                        <p:tav tm="0">
                                          <p:val>
                                            <p:fltVal val="0"/>
                                          </p:val>
                                        </p:tav>
                                        <p:tav tm="100000">
                                          <p:val>
                                            <p:strVal val="#ppt_h"/>
                                          </p:val>
                                        </p:tav>
                                      </p:tavLst>
                                    </p:anim>
                                    <p:animEffect transition="in" filter="fade">
                                      <p:cBhvr>
                                        <p:cTn id="1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8-ACADIA: 1710-1726 </a:t>
            </a:r>
            <a:r>
              <a:rPr lang="en-US" b="0" dirty="0"/>
              <a:t>(16)</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461939"/>
          </a:xfrm>
          <a:prstGeom prst="rect">
            <a:avLst/>
          </a:prstGeom>
        </p:spPr>
        <p:txBody>
          <a:bodyPr wrap="square">
            <a:spAutoFit/>
          </a:bodyPr>
          <a:lstStyle/>
          <a:p>
            <a:pPr marL="173038" indent="-173038">
              <a:spcAft>
                <a:spcPts val="600"/>
              </a:spcAft>
              <a:buFont typeface="Arial" pitchFamily="34" charset="0"/>
              <a:buChar char="•"/>
            </a:pPr>
            <a:r>
              <a:rPr lang="en-US" sz="2800" dirty="0"/>
              <a:t>Once again the </a:t>
            </a:r>
            <a:r>
              <a:rPr lang="en-US" sz="2800" dirty="0">
                <a:solidFill>
                  <a:srgbClr val="FF0000"/>
                </a:solidFill>
                <a:effectLst>
                  <a:outerShdw blurRad="38100" dist="38100" dir="2700000" algn="tl">
                    <a:srgbClr val="000000"/>
                  </a:outerShdw>
                </a:effectLst>
              </a:rPr>
              <a:t>Acadians refused* </a:t>
            </a:r>
            <a:r>
              <a:rPr lang="en-US" sz="2800" dirty="0"/>
              <a:t>but guaranteed that they would </a:t>
            </a:r>
            <a:r>
              <a:rPr lang="en-US" sz="2800" dirty="0">
                <a:solidFill>
                  <a:srgbClr val="FF0000"/>
                </a:solidFill>
                <a:effectLst>
                  <a:outerShdw blurRad="38100" dist="38100" dir="2700000" algn="tl">
                    <a:srgbClr val="000000"/>
                  </a:outerShdw>
                </a:effectLst>
              </a:rPr>
              <a:t>remain neutral </a:t>
            </a:r>
            <a:r>
              <a:rPr lang="en-US" sz="2800" dirty="0"/>
              <a:t>in any fight between French &amp; English</a:t>
            </a:r>
          </a:p>
          <a:p>
            <a:endParaRPr lang="en-US" sz="2800" dirty="0">
              <a:solidFill>
                <a:srgbClr val="FF0000"/>
              </a:solidFill>
              <a:effectLst>
                <a:outerShdw blurRad="38100" dist="38100" dir="2700000" algn="tl">
                  <a:srgbClr val="000000"/>
                </a:outerShdw>
              </a:effectLst>
            </a:endParaRP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ET=106YRS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grpSp>
        <p:nvGrpSpPr>
          <p:cNvPr id="28" name="Group 27"/>
          <p:cNvGrpSpPr/>
          <p:nvPr/>
        </p:nvGrpSpPr>
        <p:grpSpPr>
          <a:xfrm>
            <a:off x="1066800" y="2895600"/>
            <a:ext cx="1447800" cy="852747"/>
            <a:chOff x="1066800" y="2895600"/>
            <a:chExt cx="1447800" cy="852747"/>
          </a:xfrm>
        </p:grpSpPr>
        <p:sp>
          <p:nvSpPr>
            <p:cNvPr id="29" name="Rounded Rectangle 28"/>
            <p:cNvSpPr/>
            <p:nvPr/>
          </p:nvSpPr>
          <p:spPr>
            <a:xfrm>
              <a:off x="1066800" y="2895600"/>
              <a:ext cx="12192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Annapolis Royal</a:t>
              </a:r>
            </a:p>
          </p:txBody>
        </p:sp>
        <p:sp>
          <p:nvSpPr>
            <p:cNvPr id="30" name="Oval 29"/>
            <p:cNvSpPr/>
            <p:nvPr/>
          </p:nvSpPr>
          <p:spPr>
            <a:xfrm>
              <a:off x="2240280"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5713" name="Picture 1" descr="C:\Users\romerrr\AppData\Local\Microsoft\Windows\INetCache\IE\FNCG2QHM\Guarantee-Free-Download-PNG[1].png"/>
          <p:cNvPicPr>
            <a:picLocks noChangeAspect="1" noChangeArrowheads="1"/>
          </p:cNvPicPr>
          <p:nvPr/>
        </p:nvPicPr>
        <p:blipFill>
          <a:blip r:embed="rId7" cstate="print"/>
          <a:srcRect/>
          <a:stretch>
            <a:fillRect/>
          </a:stretch>
        </p:blipFill>
        <p:spPr bwMode="auto">
          <a:xfrm>
            <a:off x="2019300" y="637032"/>
            <a:ext cx="5105400" cy="4901184"/>
          </a:xfrm>
          <a:prstGeom prst="rect">
            <a:avLst/>
          </a:prstGeom>
          <a:noFill/>
        </p:spPr>
      </p:pic>
      <p:sp>
        <p:nvSpPr>
          <p:cNvPr id="31" name="Slide Number Placeholder 30"/>
          <p:cNvSpPr>
            <a:spLocks noGrp="1"/>
          </p:cNvSpPr>
          <p:nvPr>
            <p:ph type="sldNum" sz="quarter" idx="12"/>
          </p:nvPr>
        </p:nvSpPr>
        <p:spPr/>
        <p:txBody>
          <a:bodyPr/>
          <a:lstStyle/>
          <a:p>
            <a:pPr>
              <a:defRPr/>
            </a:pPr>
            <a:fld id="{6D98560A-1953-4F77-869E-5D1EE0598C44}" type="slidenum">
              <a:rPr lang="en-US" smtClean="0"/>
              <a:pPr>
                <a:defRPr/>
              </a:pPr>
              <a:t>49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Box 4"/>
          <p:cNvSpPr txBox="1">
            <a:spLocks noChangeArrowheads="1"/>
          </p:cNvSpPr>
          <p:nvPr/>
        </p:nvSpPr>
        <p:spPr bwMode="auto">
          <a:xfrm>
            <a:off x="2286000" y="1494764"/>
            <a:ext cx="4511522" cy="830997"/>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sz="4800" b="1" dirty="0">
                <a:solidFill>
                  <a:srgbClr val="FF0000"/>
                </a:solidFill>
                <a:effectLst>
                  <a:outerShdw blurRad="38100" dist="38100" dir="2700000" algn="tl">
                    <a:srgbClr val="000000"/>
                  </a:outerShdw>
                </a:effectLst>
              </a:rPr>
              <a:t>TODAY’S TOPICS</a:t>
            </a:r>
          </a:p>
        </p:txBody>
      </p:sp>
      <p:cxnSp>
        <p:nvCxnSpPr>
          <p:cNvPr id="7" name="Straight Arrow Connector 6"/>
          <p:cNvCxnSpPr>
            <a:stCxn id="3075" idx="2"/>
          </p:cNvCxnSpPr>
          <p:nvPr/>
        </p:nvCxnSpPr>
        <p:spPr>
          <a:xfrm flipH="1">
            <a:off x="2743200" y="2325761"/>
            <a:ext cx="1798561" cy="950839"/>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075" idx="2"/>
          </p:cNvCxnSpPr>
          <p:nvPr/>
        </p:nvCxnSpPr>
        <p:spPr>
          <a:xfrm>
            <a:off x="4541761" y="2325761"/>
            <a:ext cx="1859039" cy="874639"/>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3075" idx="2"/>
            <a:endCxn id="12308" idx="0"/>
          </p:cNvCxnSpPr>
          <p:nvPr/>
        </p:nvCxnSpPr>
        <p:spPr>
          <a:xfrm>
            <a:off x="4541761" y="2325761"/>
            <a:ext cx="30239" cy="2017639"/>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310" name="TextBox 18"/>
          <p:cNvSpPr txBox="1">
            <a:spLocks noChangeArrowheads="1"/>
          </p:cNvSpPr>
          <p:nvPr/>
        </p:nvSpPr>
        <p:spPr bwMode="auto">
          <a:xfrm>
            <a:off x="0" y="3245000"/>
            <a:ext cx="2743200" cy="584775"/>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a:latin typeface="Calibri" pitchFamily="34" charset="0"/>
              </a:rPr>
              <a:t>OVERVIEW</a:t>
            </a:r>
          </a:p>
        </p:txBody>
      </p:sp>
      <p:sp>
        <p:nvSpPr>
          <p:cNvPr id="12308" name="TextBox 20"/>
          <p:cNvSpPr txBox="1">
            <a:spLocks noChangeArrowheads="1"/>
          </p:cNvSpPr>
          <p:nvPr/>
        </p:nvSpPr>
        <p:spPr bwMode="auto">
          <a:xfrm>
            <a:off x="2895600" y="4343400"/>
            <a:ext cx="3352800" cy="1077218"/>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a:latin typeface="Calibri" pitchFamily="34" charset="0"/>
              </a:rPr>
              <a:t>UNDERLYING MILITARY ISSUES</a:t>
            </a:r>
            <a:endParaRPr lang="en-US" sz="2000" b="1" dirty="0">
              <a:latin typeface="Calibri" pitchFamily="34" charset="0"/>
            </a:endParaRPr>
          </a:p>
        </p:txBody>
      </p:sp>
      <p:sp>
        <p:nvSpPr>
          <p:cNvPr id="12304" name="TextBox 17"/>
          <p:cNvSpPr txBox="1">
            <a:spLocks noChangeArrowheads="1"/>
          </p:cNvSpPr>
          <p:nvPr/>
        </p:nvSpPr>
        <p:spPr bwMode="auto">
          <a:xfrm>
            <a:off x="6400800" y="3200400"/>
            <a:ext cx="2743200" cy="1077218"/>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a:latin typeface="Calibri" pitchFamily="34" charset="0"/>
              </a:rPr>
              <a:t>ACADIA HISTORY</a:t>
            </a:r>
          </a:p>
        </p:txBody>
      </p:sp>
      <p:sp>
        <p:nvSpPr>
          <p:cNvPr id="22" name="Slide Number Placeholder 21"/>
          <p:cNvSpPr>
            <a:spLocks noGrp="1"/>
          </p:cNvSpPr>
          <p:nvPr>
            <p:ph type="sldNum" sz="quarter" idx="10"/>
          </p:nvPr>
        </p:nvSpPr>
        <p:spPr>
          <a:xfrm>
            <a:off x="0" y="6492875"/>
            <a:ext cx="446087" cy="365125"/>
          </a:xfrm>
        </p:spPr>
        <p:txBody>
          <a:bodyPr/>
          <a:lstStyle/>
          <a:p>
            <a:pPr>
              <a:defRPr/>
            </a:pPr>
            <a:fld id="{79A3D1F8-0F0B-4272-BAFA-A2BFEAE9C230}" type="slidenum">
              <a:rPr lang="en-US" b="1">
                <a:solidFill>
                  <a:schemeClr val="tx1"/>
                </a:solidFill>
              </a:rPr>
              <a:pPr>
                <a:defRPr/>
              </a:pPr>
              <a:t>5</a:t>
            </a:fld>
            <a:endParaRPr lang="en-US" b="1" dirty="0">
              <a:solidFill>
                <a:schemeClr val="tx1"/>
              </a:solidFill>
            </a:endParaRPr>
          </a:p>
        </p:txBody>
      </p:sp>
      <p:sp useBgFill="1">
        <p:nvSpPr>
          <p:cNvPr id="14" name="TextBox 13"/>
          <p:cNvSpPr txBox="1"/>
          <p:nvPr/>
        </p:nvSpPr>
        <p:spPr>
          <a:xfrm>
            <a:off x="0" y="0"/>
            <a:ext cx="9144000" cy="769441"/>
          </a:xfrm>
          <a:prstGeom prst="rect">
            <a:avLst/>
          </a:prstGeom>
        </p:spPr>
        <p:txBody>
          <a:bodyPr wrap="square" rtlCol="0">
            <a:spAutoFit/>
          </a:bodyPr>
          <a:lstStyle/>
          <a:p>
            <a:pPr algn="ctr"/>
            <a:r>
              <a:rPr lang="en-US" sz="4400" b="1" dirty="0">
                <a:solidFill>
                  <a:srgbClr val="002060"/>
                </a:solidFill>
              </a:rPr>
              <a:t>Session 3: Le Grand Dérangement</a:t>
            </a:r>
          </a:p>
        </p:txBody>
      </p:sp>
      <p:sp>
        <p:nvSpPr>
          <p:cNvPr id="32" name="TextBox 3"/>
          <p:cNvSpPr txBox="1">
            <a:spLocks noChangeArrowheads="1"/>
          </p:cNvSpPr>
          <p:nvPr/>
        </p:nvSpPr>
        <p:spPr bwMode="auto">
          <a:xfrm>
            <a:off x="0" y="732764"/>
            <a:ext cx="9144000" cy="646331"/>
          </a:xfrm>
          <a:prstGeom prst="rect">
            <a:avLst/>
          </a:prstGeom>
          <a:solidFill>
            <a:srgbClr val="FFFF00"/>
          </a:solidFill>
          <a:ln w="9525">
            <a:noFill/>
            <a:miter lim="800000"/>
            <a:headEnd/>
            <a:tailEnd/>
          </a:ln>
        </p:spPr>
        <p:txBody>
          <a:bodyPr>
            <a:spAutoFit/>
          </a:bodyPr>
          <a:lstStyle/>
          <a:p>
            <a:pPr algn="ctr" fontAlgn="auto">
              <a:spcBef>
                <a:spcPts val="0"/>
              </a:spcBef>
              <a:spcAft>
                <a:spcPts val="0"/>
              </a:spcAft>
              <a:defRPr/>
            </a:pPr>
            <a:r>
              <a:rPr lang="en-US" sz="3600" b="1" dirty="0"/>
              <a:t>1600-1717 </a:t>
            </a:r>
            <a:endParaRPr lang="en-US" sz="3600" b="1" dirty="0">
              <a:cs typeface="+mn-cs"/>
            </a:endParaRPr>
          </a:p>
        </p:txBody>
      </p:sp>
      <p:sp>
        <p:nvSpPr>
          <p:cNvPr id="13" name="TextBox 12"/>
          <p:cNvSpPr txBox="1"/>
          <p:nvPr/>
        </p:nvSpPr>
        <p:spPr>
          <a:xfrm>
            <a:off x="0" y="3852208"/>
            <a:ext cx="2743200" cy="1938992"/>
          </a:xfrm>
          <a:prstGeom prst="rect">
            <a:avLst/>
          </a:prstGeom>
          <a:noFill/>
        </p:spPr>
        <p:txBody>
          <a:bodyPr wrap="square" rtlCol="0">
            <a:spAutoFit/>
          </a:bodyPr>
          <a:lstStyle/>
          <a:p>
            <a:pPr marL="114300" indent="-114300">
              <a:buFontTx/>
              <a:buChar char="-"/>
            </a:pPr>
            <a:r>
              <a:rPr lang="en-US" sz="2400" dirty="0"/>
              <a:t>Quick Review</a:t>
            </a:r>
          </a:p>
          <a:p>
            <a:pPr marL="114300" indent="-114300">
              <a:buFontTx/>
              <a:buChar char="-"/>
            </a:pPr>
            <a:r>
              <a:rPr lang="en-US" sz="2400" dirty="0" smtClean="0"/>
              <a:t>How the </a:t>
            </a:r>
            <a:r>
              <a:rPr lang="en-US" sz="2400" dirty="0"/>
              <a:t>Acadians are evolving</a:t>
            </a:r>
          </a:p>
          <a:p>
            <a:pPr marL="114300" indent="-114300">
              <a:buFontTx/>
              <a:buChar char="-"/>
            </a:pPr>
            <a:r>
              <a:rPr lang="en-US" sz="2400" dirty="0"/>
              <a:t>Leadership issues</a:t>
            </a:r>
          </a:p>
          <a:p>
            <a:pPr marL="114300" indent="-114300">
              <a:buFontTx/>
              <a:buChar char="-"/>
            </a:pPr>
            <a:endParaRPr lang="en-US" sz="2400" dirty="0"/>
          </a:p>
        </p:txBody>
      </p:sp>
      <p:sp>
        <p:nvSpPr>
          <p:cNvPr id="15" name="TextBox 14"/>
          <p:cNvSpPr txBox="1"/>
          <p:nvPr/>
        </p:nvSpPr>
        <p:spPr>
          <a:xfrm>
            <a:off x="2895600" y="5410200"/>
            <a:ext cx="3352800" cy="1200329"/>
          </a:xfrm>
          <a:prstGeom prst="rect">
            <a:avLst/>
          </a:prstGeom>
          <a:noFill/>
        </p:spPr>
        <p:txBody>
          <a:bodyPr wrap="square" rtlCol="0">
            <a:spAutoFit/>
          </a:bodyPr>
          <a:lstStyle/>
          <a:p>
            <a:pPr marL="114300" indent="-114300">
              <a:buFontTx/>
              <a:buChar char="-"/>
            </a:pPr>
            <a:r>
              <a:rPr lang="en-US" sz="2400" dirty="0"/>
              <a:t>Civilian fighters</a:t>
            </a:r>
          </a:p>
          <a:p>
            <a:pPr marL="114300" indent="-114300">
              <a:buFontTx/>
              <a:buChar char="-"/>
            </a:pPr>
            <a:r>
              <a:rPr lang="en-US" sz="2400" dirty="0"/>
              <a:t>Famous guerrilla fighter</a:t>
            </a:r>
          </a:p>
          <a:p>
            <a:pPr marL="114300" indent="-114300">
              <a:buFontTx/>
              <a:buChar char="-"/>
            </a:pPr>
            <a:r>
              <a:rPr lang="en-US" sz="2400" dirty="0"/>
              <a:t>Military Action overview</a:t>
            </a:r>
          </a:p>
        </p:txBody>
      </p:sp>
      <p:sp>
        <p:nvSpPr>
          <p:cNvPr id="16" name="TextBox 15"/>
          <p:cNvSpPr txBox="1"/>
          <p:nvPr/>
        </p:nvSpPr>
        <p:spPr>
          <a:xfrm>
            <a:off x="6324600" y="4267200"/>
            <a:ext cx="2819400" cy="2308324"/>
          </a:xfrm>
          <a:prstGeom prst="rect">
            <a:avLst/>
          </a:prstGeom>
          <a:noFill/>
        </p:spPr>
        <p:txBody>
          <a:bodyPr wrap="square" rtlCol="0">
            <a:spAutoFit/>
          </a:bodyPr>
          <a:lstStyle/>
          <a:p>
            <a:pPr marL="114300" indent="-114300">
              <a:buFontTx/>
              <a:buChar char="-"/>
            </a:pPr>
            <a:r>
              <a:rPr lang="en-US" sz="2400" dirty="0"/>
              <a:t>Finish Time Segments 8, 9, &amp; 10</a:t>
            </a:r>
          </a:p>
          <a:p>
            <a:pPr marL="114300" indent="-114300">
              <a:buFontTx/>
              <a:buChar char="-"/>
            </a:pPr>
            <a:r>
              <a:rPr lang="en-US" sz="2400" dirty="0"/>
              <a:t>The Grand Dérangement</a:t>
            </a:r>
          </a:p>
          <a:p>
            <a:pPr marL="114300" indent="-114300">
              <a:buFontTx/>
              <a:buChar char="-"/>
            </a:pPr>
            <a:r>
              <a:rPr lang="en-US" sz="2400" dirty="0"/>
              <a:t>Where do the Acadians go now?</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wipe(up)">
                                      <p:cBhvr>
                                        <p:cTn id="12" dur="1000"/>
                                        <p:tgtEl>
                                          <p:spTgt spid="3075"/>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12310"/>
                                        </p:tgtEl>
                                        <p:attrNameLst>
                                          <p:attrName>style.visibility</p:attrName>
                                        </p:attrNameLst>
                                      </p:cBhvr>
                                      <p:to>
                                        <p:strVal val="visible"/>
                                      </p:to>
                                    </p:set>
                                    <p:animEffect transition="in" filter="wipe(up)">
                                      <p:cBhvr>
                                        <p:cTn id="20" dur="1000"/>
                                        <p:tgtEl>
                                          <p:spTgt spid="12310"/>
                                        </p:tgtEl>
                                      </p:cBhvr>
                                    </p:animEffect>
                                  </p:childTnLst>
                                </p:cTn>
                              </p:par>
                            </p:childTnLst>
                          </p:cTn>
                        </p:par>
                        <p:par>
                          <p:cTn id="21" fill="hold">
                            <p:stCondLst>
                              <p:cond delay="2500"/>
                            </p:stCondLst>
                            <p:childTnLst>
                              <p:par>
                                <p:cTn id="22" presetID="22" presetClass="entr" presetSubtype="1"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1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up)">
                                      <p:cBhvr>
                                        <p:cTn id="29" dur="500"/>
                                        <p:tgtEl>
                                          <p:spTgt spid="12"/>
                                        </p:tgtEl>
                                      </p:cBhvr>
                                    </p:animEffect>
                                  </p:childTnLst>
                                </p:cTn>
                              </p:par>
                            </p:childTnLst>
                          </p:cTn>
                        </p:par>
                        <p:par>
                          <p:cTn id="30" fill="hold">
                            <p:stCondLst>
                              <p:cond delay="500"/>
                            </p:stCondLst>
                            <p:childTnLst>
                              <p:par>
                                <p:cTn id="31" presetID="22" presetClass="entr" presetSubtype="1" fill="hold" grpId="0" nodeType="afterEffect">
                                  <p:stCondLst>
                                    <p:cond delay="0"/>
                                  </p:stCondLst>
                                  <p:childTnLst>
                                    <p:set>
                                      <p:cBhvr>
                                        <p:cTn id="32" dur="1" fill="hold">
                                          <p:stCondLst>
                                            <p:cond delay="0"/>
                                          </p:stCondLst>
                                        </p:cTn>
                                        <p:tgtEl>
                                          <p:spTgt spid="12308"/>
                                        </p:tgtEl>
                                        <p:attrNameLst>
                                          <p:attrName>style.visibility</p:attrName>
                                        </p:attrNameLst>
                                      </p:cBhvr>
                                      <p:to>
                                        <p:strVal val="visible"/>
                                      </p:to>
                                    </p:set>
                                    <p:animEffect transition="in" filter="wipe(up)">
                                      <p:cBhvr>
                                        <p:cTn id="33" dur="1000"/>
                                        <p:tgtEl>
                                          <p:spTgt spid="12308"/>
                                        </p:tgtEl>
                                      </p:cBhvr>
                                    </p:animEffect>
                                  </p:childTnLst>
                                </p:cTn>
                              </p:par>
                            </p:childTnLst>
                          </p:cTn>
                        </p:par>
                        <p:par>
                          <p:cTn id="34" fill="hold">
                            <p:stCondLst>
                              <p:cond delay="1500"/>
                            </p:stCondLst>
                            <p:childTnLst>
                              <p:par>
                                <p:cTn id="35" presetID="22" presetClass="entr" presetSubtype="1"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1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up)">
                                      <p:cBhvr>
                                        <p:cTn id="42" dur="500"/>
                                        <p:tgtEl>
                                          <p:spTgt spid="11"/>
                                        </p:tgtEl>
                                      </p:cBhvr>
                                    </p:animEffect>
                                  </p:childTnLst>
                                </p:cTn>
                              </p:par>
                            </p:childTnLst>
                          </p:cTn>
                        </p:par>
                        <p:par>
                          <p:cTn id="43" fill="hold">
                            <p:stCondLst>
                              <p:cond delay="500"/>
                            </p:stCondLst>
                            <p:childTnLst>
                              <p:par>
                                <p:cTn id="44" presetID="22" presetClass="entr" presetSubtype="1" fill="hold" grpId="0" nodeType="afterEffect">
                                  <p:stCondLst>
                                    <p:cond delay="0"/>
                                  </p:stCondLst>
                                  <p:childTnLst>
                                    <p:set>
                                      <p:cBhvr>
                                        <p:cTn id="45" dur="1" fill="hold">
                                          <p:stCondLst>
                                            <p:cond delay="0"/>
                                          </p:stCondLst>
                                        </p:cTn>
                                        <p:tgtEl>
                                          <p:spTgt spid="12304"/>
                                        </p:tgtEl>
                                        <p:attrNameLst>
                                          <p:attrName>style.visibility</p:attrName>
                                        </p:attrNameLst>
                                      </p:cBhvr>
                                      <p:to>
                                        <p:strVal val="visible"/>
                                      </p:to>
                                    </p:set>
                                    <p:animEffect transition="in" filter="wipe(up)">
                                      <p:cBhvr>
                                        <p:cTn id="46" dur="1000"/>
                                        <p:tgtEl>
                                          <p:spTgt spid="12304"/>
                                        </p:tgtEl>
                                      </p:cBhvr>
                                    </p:animEffect>
                                  </p:childTnLst>
                                </p:cTn>
                              </p:par>
                            </p:childTnLst>
                          </p:cTn>
                        </p:par>
                        <p:par>
                          <p:cTn id="47" fill="hold">
                            <p:stCondLst>
                              <p:cond delay="1500"/>
                            </p:stCondLst>
                            <p:childTnLst>
                              <p:par>
                                <p:cTn id="48" presetID="22" presetClass="entr" presetSubtype="1"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up)">
                                      <p:cBhvr>
                                        <p:cTn id="5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P spid="12310" grpId="0" animBg="1"/>
      <p:bldP spid="12308" grpId="0" animBg="1"/>
      <p:bldP spid="12304" grpId="0" animBg="1"/>
      <p:bldP spid="32" grpId="0" animBg="1"/>
      <p:bldP spid="13" grpId="0"/>
      <p:bldP spid="15" grpId="0"/>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9-ACADIA: 1727-1747 </a:t>
            </a:r>
            <a:r>
              <a:rPr lang="en-US" b="0" dirty="0"/>
              <a:t>(20)</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r>
              <a:rPr lang="en-US" sz="2800" dirty="0"/>
              <a:t>1729 - </a:t>
            </a:r>
            <a:r>
              <a:rPr lang="en-US" sz="2800" dirty="0">
                <a:solidFill>
                  <a:srgbClr val="FF0000"/>
                </a:solidFill>
                <a:effectLst>
                  <a:outerShdw blurRad="38100" dist="38100" dir="2700000" algn="tl">
                    <a:srgbClr val="000000"/>
                  </a:outerShdw>
                </a:effectLst>
              </a:rPr>
              <a:t>Phillips returns to Annapolis Royal </a:t>
            </a:r>
            <a:r>
              <a:rPr lang="en-US" sz="2800" dirty="0"/>
              <a:t>and through devious means </a:t>
            </a:r>
            <a:r>
              <a:rPr lang="en-US" sz="2800" dirty="0">
                <a:solidFill>
                  <a:srgbClr val="FF0000"/>
                </a:solidFill>
                <a:effectLst>
                  <a:outerShdw blurRad="38100" dist="38100" dir="2700000" algn="tl">
                    <a:srgbClr val="000000"/>
                  </a:outerShdw>
                </a:effectLst>
              </a:rPr>
              <a:t>achieves the success that has proved elusive to the British for 20 yrs!</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ET=123YRS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grpSp>
        <p:nvGrpSpPr>
          <p:cNvPr id="27" name="Group 26"/>
          <p:cNvGrpSpPr/>
          <p:nvPr/>
        </p:nvGrpSpPr>
        <p:grpSpPr>
          <a:xfrm>
            <a:off x="1066800" y="2895600"/>
            <a:ext cx="1447800" cy="852747"/>
            <a:chOff x="1066800" y="2895600"/>
            <a:chExt cx="1447800" cy="852747"/>
          </a:xfrm>
        </p:grpSpPr>
        <p:sp>
          <p:nvSpPr>
            <p:cNvPr id="28" name="Rounded Rectangle 27"/>
            <p:cNvSpPr/>
            <p:nvPr/>
          </p:nvSpPr>
          <p:spPr>
            <a:xfrm>
              <a:off x="1066800" y="2895600"/>
              <a:ext cx="12192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Annapolis Royal</a:t>
              </a:r>
            </a:p>
          </p:txBody>
        </p:sp>
        <p:sp>
          <p:nvSpPr>
            <p:cNvPr id="29" name="Oval 28"/>
            <p:cNvSpPr/>
            <p:nvPr/>
          </p:nvSpPr>
          <p:spPr>
            <a:xfrm>
              <a:off x="2240280"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3666" name="Picture 2" descr="http://clipart-library.com/image_gallery/39417.jpg"/>
          <p:cNvPicPr>
            <a:picLocks noChangeAspect="1" noChangeArrowheads="1"/>
          </p:cNvPicPr>
          <p:nvPr/>
        </p:nvPicPr>
        <p:blipFill>
          <a:blip r:embed="rId7" cstate="print"/>
          <a:srcRect/>
          <a:stretch>
            <a:fillRect/>
          </a:stretch>
        </p:blipFill>
        <p:spPr bwMode="auto">
          <a:xfrm>
            <a:off x="2132139" y="647700"/>
            <a:ext cx="4879723" cy="4867276"/>
          </a:xfrm>
          <a:prstGeom prst="rect">
            <a:avLst/>
          </a:prstGeom>
          <a:noFill/>
        </p:spPr>
      </p:pic>
      <p:sp>
        <p:nvSpPr>
          <p:cNvPr id="30" name="Slide Number Placeholder 29"/>
          <p:cNvSpPr>
            <a:spLocks noGrp="1"/>
          </p:cNvSpPr>
          <p:nvPr>
            <p:ph type="sldNum" sz="quarter" idx="12"/>
          </p:nvPr>
        </p:nvSpPr>
        <p:spPr/>
        <p:txBody>
          <a:bodyPr/>
          <a:lstStyle/>
          <a:p>
            <a:pPr>
              <a:defRPr/>
            </a:pPr>
            <a:fld id="{6D98560A-1953-4F77-869E-5D1EE0598C44}" type="slidenum">
              <a:rPr lang="en-US" smtClean="0"/>
              <a:pPr>
                <a:defRPr/>
              </a:pPr>
              <a:t>50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wipe(left)">
                                      <p:cBhvr>
                                        <p:cTn id="15" dur="1000"/>
                                        <p:tgtEl>
                                          <p:spTgt spid="54"/>
                                        </p:tgtEl>
                                      </p:cBhvr>
                                    </p:animEffect>
                                  </p:childTnLst>
                                </p:cTn>
                              </p:par>
                            </p:childTnLst>
                          </p:cTn>
                        </p:par>
                        <p:par>
                          <p:cTn id="16" fill="hold">
                            <p:stCondLst>
                              <p:cond delay="1000"/>
                            </p:stCondLst>
                            <p:childTnLst>
                              <p:par>
                                <p:cTn id="17" presetID="53" presetClass="entr" presetSubtype="0" fill="hold" nodeType="afterEffect">
                                  <p:stCondLst>
                                    <p:cond delay="0"/>
                                  </p:stCondLst>
                                  <p:childTnLst>
                                    <p:set>
                                      <p:cBhvr>
                                        <p:cTn id="18" dur="1" fill="hold">
                                          <p:stCondLst>
                                            <p:cond delay="0"/>
                                          </p:stCondLst>
                                        </p:cTn>
                                        <p:tgtEl>
                                          <p:spTgt spid="113666"/>
                                        </p:tgtEl>
                                        <p:attrNameLst>
                                          <p:attrName>style.visibility</p:attrName>
                                        </p:attrNameLst>
                                      </p:cBhvr>
                                      <p:to>
                                        <p:strVal val="visible"/>
                                      </p:to>
                                    </p:set>
                                    <p:anim calcmode="lin" valueType="num">
                                      <p:cBhvr>
                                        <p:cTn id="19" dur="500" fill="hold"/>
                                        <p:tgtEl>
                                          <p:spTgt spid="113666"/>
                                        </p:tgtEl>
                                        <p:attrNameLst>
                                          <p:attrName>ppt_w</p:attrName>
                                        </p:attrNameLst>
                                      </p:cBhvr>
                                      <p:tavLst>
                                        <p:tav tm="0">
                                          <p:val>
                                            <p:fltVal val="0"/>
                                          </p:val>
                                        </p:tav>
                                        <p:tav tm="100000">
                                          <p:val>
                                            <p:strVal val="#ppt_w"/>
                                          </p:val>
                                        </p:tav>
                                      </p:tavLst>
                                    </p:anim>
                                    <p:anim calcmode="lin" valueType="num">
                                      <p:cBhvr>
                                        <p:cTn id="20" dur="500" fill="hold"/>
                                        <p:tgtEl>
                                          <p:spTgt spid="113666"/>
                                        </p:tgtEl>
                                        <p:attrNameLst>
                                          <p:attrName>ppt_h</p:attrName>
                                        </p:attrNameLst>
                                      </p:cBhvr>
                                      <p:tavLst>
                                        <p:tav tm="0">
                                          <p:val>
                                            <p:fltVal val="0"/>
                                          </p:val>
                                        </p:tav>
                                        <p:tav tm="100000">
                                          <p:val>
                                            <p:strVal val="#ppt_h"/>
                                          </p:val>
                                        </p:tav>
                                      </p:tavLst>
                                    </p:anim>
                                    <p:animEffect transition="in" filter="fade">
                                      <p:cBhvr>
                                        <p:cTn id="21" dur="500"/>
                                        <p:tgtEl>
                                          <p:spTgt spid="113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9-ACADIA: 1727-1747 </a:t>
            </a:r>
            <a:r>
              <a:rPr lang="en-US" b="0" dirty="0"/>
              <a:t>(20)</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815882"/>
          </a:xfrm>
          <a:prstGeom prst="rect">
            <a:avLst/>
          </a:prstGeom>
        </p:spPr>
        <p:txBody>
          <a:bodyPr wrap="square">
            <a:spAutoFit/>
          </a:bodyPr>
          <a:lstStyle/>
          <a:p>
            <a:r>
              <a:rPr lang="en-US" sz="2800" dirty="0"/>
              <a:t>Phillips </a:t>
            </a:r>
            <a:r>
              <a:rPr lang="en-US" sz="2800" dirty="0">
                <a:solidFill>
                  <a:srgbClr val="FF0000"/>
                </a:solidFill>
                <a:effectLst>
                  <a:outerShdw blurRad="38100" dist="38100" dir="2700000" algn="tl">
                    <a:srgbClr val="000000"/>
                  </a:outerShdw>
                </a:effectLst>
              </a:rPr>
              <a:t>assures the Acadians that the British gov’t has approved their demand for neutrality </a:t>
            </a:r>
            <a:r>
              <a:rPr lang="en-US" sz="2800" dirty="0"/>
              <a:t>in the event of Franco-English hostilities – </a:t>
            </a:r>
            <a:r>
              <a:rPr lang="en-US" sz="2800" dirty="0">
                <a:solidFill>
                  <a:srgbClr val="FF0000"/>
                </a:solidFill>
                <a:effectLst>
                  <a:outerShdw blurRad="38100" dist="38100" dir="2700000" algn="tl">
                    <a:srgbClr val="000000"/>
                  </a:outerShdw>
                </a:effectLst>
              </a:rPr>
              <a:t>this is a lie;</a:t>
            </a:r>
            <a:r>
              <a:rPr lang="en-US" sz="2800" dirty="0"/>
              <a:t> </a:t>
            </a:r>
            <a:r>
              <a:rPr lang="en-US" sz="2800" dirty="0">
                <a:solidFill>
                  <a:srgbClr val="FF0000"/>
                </a:solidFill>
                <a:effectLst>
                  <a:outerShdw blurRad="38100" dist="38100" dir="2700000" algn="tl">
                    <a:srgbClr val="000000"/>
                  </a:outerShdw>
                </a:effectLst>
              </a:rPr>
              <a:t>England is unaware of this lie</a:t>
            </a:r>
          </a:p>
          <a:p>
            <a:endParaRPr lang="en-US" sz="2800" dirty="0">
              <a:solidFill>
                <a:srgbClr val="FF0000"/>
              </a:solidFill>
              <a:effectLst>
                <a:outerShdw blurRad="38100" dist="38100" dir="2700000" algn="tl">
                  <a:srgbClr val="000000"/>
                </a:outerShdw>
              </a:effectLst>
            </a:endParaRP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ET=123YRS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grpSp>
        <p:nvGrpSpPr>
          <p:cNvPr id="27" name="Group 26"/>
          <p:cNvGrpSpPr/>
          <p:nvPr/>
        </p:nvGrpSpPr>
        <p:grpSpPr>
          <a:xfrm>
            <a:off x="1066800" y="2895600"/>
            <a:ext cx="1447800" cy="852747"/>
            <a:chOff x="1066800" y="2895600"/>
            <a:chExt cx="1447800" cy="852747"/>
          </a:xfrm>
        </p:grpSpPr>
        <p:sp>
          <p:nvSpPr>
            <p:cNvPr id="28" name="Rounded Rectangle 27"/>
            <p:cNvSpPr/>
            <p:nvPr/>
          </p:nvSpPr>
          <p:spPr>
            <a:xfrm>
              <a:off x="1066800" y="2895600"/>
              <a:ext cx="12192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Annapolis Royal</a:t>
              </a:r>
            </a:p>
          </p:txBody>
        </p:sp>
        <p:sp>
          <p:nvSpPr>
            <p:cNvPr id="29" name="Oval 28"/>
            <p:cNvSpPr/>
            <p:nvPr/>
          </p:nvSpPr>
          <p:spPr>
            <a:xfrm>
              <a:off x="2240280"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1618" name="Picture 2" descr="C:\Users\romerrr\AppData\Local\Microsoft\Windows\INetCache\IE\WSOEQVL6\ukok_zps6cb81286[1].jpg"/>
          <p:cNvPicPr>
            <a:picLocks noChangeAspect="1" noChangeArrowheads="1"/>
          </p:cNvPicPr>
          <p:nvPr/>
        </p:nvPicPr>
        <p:blipFill>
          <a:blip r:embed="rId7" cstate="print"/>
          <a:srcRect/>
          <a:stretch>
            <a:fillRect/>
          </a:stretch>
        </p:blipFill>
        <p:spPr bwMode="auto">
          <a:xfrm>
            <a:off x="2503170" y="990600"/>
            <a:ext cx="4137660" cy="4361991"/>
          </a:xfrm>
          <a:prstGeom prst="rect">
            <a:avLst/>
          </a:prstGeom>
          <a:noFill/>
        </p:spPr>
      </p:pic>
      <p:pic>
        <p:nvPicPr>
          <p:cNvPr id="111619" name="Picture 3" descr="C:\Users\romerrr\AppData\Local\Microsoft\Windows\INetCache\IE\FNCG2QHM\lies-stamp[1].png"/>
          <p:cNvPicPr>
            <a:picLocks noChangeAspect="1" noChangeArrowheads="1"/>
          </p:cNvPicPr>
          <p:nvPr/>
        </p:nvPicPr>
        <p:blipFill>
          <a:blip r:embed="rId8" cstate="print"/>
          <a:srcRect/>
          <a:stretch>
            <a:fillRect/>
          </a:stretch>
        </p:blipFill>
        <p:spPr bwMode="auto">
          <a:xfrm>
            <a:off x="1676400" y="990600"/>
            <a:ext cx="5791200" cy="4343400"/>
          </a:xfrm>
          <a:prstGeom prst="rect">
            <a:avLst/>
          </a:prstGeom>
          <a:noFill/>
        </p:spPr>
      </p:pic>
      <p:sp>
        <p:nvSpPr>
          <p:cNvPr id="30" name="Slide Number Placeholder 29"/>
          <p:cNvSpPr>
            <a:spLocks noGrp="1"/>
          </p:cNvSpPr>
          <p:nvPr>
            <p:ph type="sldNum" sz="quarter" idx="12"/>
          </p:nvPr>
        </p:nvSpPr>
        <p:spPr/>
        <p:txBody>
          <a:bodyPr/>
          <a:lstStyle/>
          <a:p>
            <a:pPr>
              <a:defRPr/>
            </a:pPr>
            <a:fld id="{6D98560A-1953-4F77-869E-5D1EE0598C44}" type="slidenum">
              <a:rPr lang="en-US" smtClean="0"/>
              <a:pPr>
                <a:defRPr/>
              </a:pPr>
              <a:t>51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111618"/>
                                        </p:tgtEl>
                                        <p:attrNameLst>
                                          <p:attrName>style.visibility</p:attrName>
                                        </p:attrNameLst>
                                      </p:cBhvr>
                                      <p:to>
                                        <p:strVal val="visible"/>
                                      </p:to>
                                    </p:set>
                                    <p:anim calcmode="lin" valueType="num">
                                      <p:cBhvr>
                                        <p:cTn id="11" dur="500" fill="hold"/>
                                        <p:tgtEl>
                                          <p:spTgt spid="111618"/>
                                        </p:tgtEl>
                                        <p:attrNameLst>
                                          <p:attrName>ppt_w</p:attrName>
                                        </p:attrNameLst>
                                      </p:cBhvr>
                                      <p:tavLst>
                                        <p:tav tm="0">
                                          <p:val>
                                            <p:fltVal val="0"/>
                                          </p:val>
                                        </p:tav>
                                        <p:tav tm="100000">
                                          <p:val>
                                            <p:strVal val="#ppt_w"/>
                                          </p:val>
                                        </p:tav>
                                      </p:tavLst>
                                    </p:anim>
                                    <p:anim calcmode="lin" valueType="num">
                                      <p:cBhvr>
                                        <p:cTn id="12" dur="500" fill="hold"/>
                                        <p:tgtEl>
                                          <p:spTgt spid="111618"/>
                                        </p:tgtEl>
                                        <p:attrNameLst>
                                          <p:attrName>ppt_h</p:attrName>
                                        </p:attrNameLst>
                                      </p:cBhvr>
                                      <p:tavLst>
                                        <p:tav tm="0">
                                          <p:val>
                                            <p:fltVal val="0"/>
                                          </p:val>
                                        </p:tav>
                                        <p:tav tm="100000">
                                          <p:val>
                                            <p:strVal val="#ppt_h"/>
                                          </p:val>
                                        </p:tav>
                                      </p:tavLst>
                                    </p:anim>
                                    <p:animEffect transition="in" filter="fade">
                                      <p:cBhvr>
                                        <p:cTn id="13" dur="500"/>
                                        <p:tgtEl>
                                          <p:spTgt spid="1116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11619"/>
                                        </p:tgtEl>
                                        <p:attrNameLst>
                                          <p:attrName>style.visibility</p:attrName>
                                        </p:attrNameLst>
                                      </p:cBhvr>
                                      <p:to>
                                        <p:strVal val="visible"/>
                                      </p:to>
                                    </p:set>
                                    <p:animEffect transition="in" filter="wipe(up)">
                                      <p:cBhvr>
                                        <p:cTn id="18" dur="500"/>
                                        <p:tgtEl>
                                          <p:spTgt spid="111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9-ACADIA: 1727-1747 </a:t>
            </a:r>
            <a:r>
              <a:rPr lang="en-US" b="0" dirty="0"/>
              <a:t>(20)</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r>
              <a:rPr lang="en-US" sz="2800" dirty="0">
                <a:solidFill>
                  <a:srgbClr val="FF0000"/>
                </a:solidFill>
                <a:effectLst>
                  <a:outerShdw blurRad="38100" dist="38100" dir="2700000" algn="tl">
                    <a:srgbClr val="000000"/>
                  </a:outerShdw>
                </a:effectLst>
              </a:rPr>
              <a:t>On the basis of these verbal assurances</a:t>
            </a:r>
            <a:r>
              <a:rPr lang="en-US" sz="2750" dirty="0"/>
              <a:t>, </a:t>
            </a:r>
            <a:r>
              <a:rPr lang="en-US" sz="2800" dirty="0">
                <a:solidFill>
                  <a:srgbClr val="FF0000"/>
                </a:solidFill>
                <a:effectLst>
                  <a:outerShdw blurRad="38100" dist="38100" dir="2700000" algn="tl">
                    <a:srgbClr val="000000"/>
                  </a:outerShdw>
                </a:effectLst>
              </a:rPr>
              <a:t>Acadians FINALLY take a CONDITIONAL oath </a:t>
            </a:r>
            <a:r>
              <a:rPr lang="en-US" sz="2750" dirty="0"/>
              <a:t>to the British Crown, </a:t>
            </a:r>
            <a:r>
              <a:rPr lang="en-US" sz="2800" dirty="0">
                <a:solidFill>
                  <a:srgbClr val="FF0000"/>
                </a:solidFill>
                <a:effectLst>
                  <a:outerShdw blurRad="38100" dist="38100" dir="2700000" algn="tl">
                    <a:srgbClr val="000000"/>
                  </a:outerShdw>
                </a:effectLst>
              </a:rPr>
              <a:t>provided</a:t>
            </a:r>
            <a:r>
              <a:rPr lang="en-US" sz="2750" dirty="0"/>
              <a:t> they are </a:t>
            </a:r>
            <a:r>
              <a:rPr lang="en-US" sz="2800" dirty="0">
                <a:solidFill>
                  <a:srgbClr val="FF0000"/>
                </a:solidFill>
                <a:effectLst>
                  <a:outerShdw blurRad="38100" dist="38100" dir="2700000" algn="tl">
                    <a:srgbClr val="000000"/>
                  </a:outerShdw>
                </a:effectLst>
              </a:rPr>
              <a:t>not required </a:t>
            </a:r>
            <a:r>
              <a:rPr lang="en-US" sz="2750" dirty="0"/>
              <a:t>to </a:t>
            </a:r>
            <a:r>
              <a:rPr lang="en-US" sz="2800" dirty="0">
                <a:solidFill>
                  <a:srgbClr val="FF0000"/>
                </a:solidFill>
                <a:effectLst>
                  <a:outerShdw blurRad="38100" dist="38100" dir="2700000" algn="tl">
                    <a:srgbClr val="000000"/>
                  </a:outerShdw>
                </a:effectLst>
              </a:rPr>
              <a:t>fight French </a:t>
            </a:r>
            <a:r>
              <a:rPr lang="en-US" sz="2750" dirty="0"/>
              <a:t>or </a:t>
            </a:r>
            <a:r>
              <a:rPr lang="en-US" sz="2800" dirty="0">
                <a:solidFill>
                  <a:srgbClr val="FF0000"/>
                </a:solidFill>
                <a:effectLst>
                  <a:outerShdw blurRad="38100" dist="38100" dir="2700000" algn="tl">
                    <a:srgbClr val="000000"/>
                  </a:outerShdw>
                </a:effectLst>
              </a:rPr>
              <a:t>1st Nations</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ET=123YRS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grpSp>
        <p:nvGrpSpPr>
          <p:cNvPr id="27" name="Group 26"/>
          <p:cNvGrpSpPr/>
          <p:nvPr/>
        </p:nvGrpSpPr>
        <p:grpSpPr>
          <a:xfrm>
            <a:off x="1066800" y="2895600"/>
            <a:ext cx="1447800" cy="852747"/>
            <a:chOff x="1066800" y="2895600"/>
            <a:chExt cx="1447800" cy="852747"/>
          </a:xfrm>
        </p:grpSpPr>
        <p:sp>
          <p:nvSpPr>
            <p:cNvPr id="28" name="Rounded Rectangle 27"/>
            <p:cNvSpPr/>
            <p:nvPr/>
          </p:nvSpPr>
          <p:spPr>
            <a:xfrm>
              <a:off x="1066800" y="2895600"/>
              <a:ext cx="12192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Annapolis Royal</a:t>
              </a:r>
            </a:p>
          </p:txBody>
        </p:sp>
        <p:sp>
          <p:nvSpPr>
            <p:cNvPr id="29" name="Oval 28"/>
            <p:cNvSpPr/>
            <p:nvPr/>
          </p:nvSpPr>
          <p:spPr>
            <a:xfrm>
              <a:off x="2240280"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2095500" y="609600"/>
            <a:ext cx="4953000" cy="4953000"/>
            <a:chOff x="2621280" y="1478280"/>
            <a:chExt cx="3901440" cy="3901440"/>
          </a:xfrm>
        </p:grpSpPr>
        <p:pic>
          <p:nvPicPr>
            <p:cNvPr id="109569" name="Picture 1" descr="C:\Users\romerrr\AppData\Local\Microsoft\Windows\INetCache\IE\12ZGSOIJ\contract-signed-in-blood[1].png"/>
            <p:cNvPicPr>
              <a:picLocks noChangeAspect="1" noChangeArrowheads="1"/>
            </p:cNvPicPr>
            <p:nvPr/>
          </p:nvPicPr>
          <p:blipFill>
            <a:blip r:embed="rId7" cstate="print"/>
            <a:srcRect/>
            <a:stretch>
              <a:fillRect/>
            </a:stretch>
          </p:blipFill>
          <p:spPr bwMode="auto">
            <a:xfrm>
              <a:off x="2621280" y="1478280"/>
              <a:ext cx="3901440" cy="3901440"/>
            </a:xfrm>
            <a:prstGeom prst="rect">
              <a:avLst/>
            </a:prstGeom>
            <a:noFill/>
          </p:spPr>
        </p:pic>
        <p:sp>
          <p:nvSpPr>
            <p:cNvPr id="31" name="TextBox 30"/>
            <p:cNvSpPr txBox="1"/>
            <p:nvPr/>
          </p:nvSpPr>
          <p:spPr>
            <a:xfrm>
              <a:off x="3674548" y="1676400"/>
              <a:ext cx="1908650" cy="800030"/>
            </a:xfrm>
            <a:prstGeom prst="rect">
              <a:avLst/>
            </a:prstGeom>
            <a:blipFill>
              <a:blip r:embed="rId8" cstate="print"/>
              <a:tile tx="0" ty="0" sx="100000" sy="100000" flip="none" algn="tl"/>
            </a:blipFill>
          </p:spPr>
          <p:txBody>
            <a:bodyPr wrap="square" rtlCol="0">
              <a:spAutoFit/>
            </a:bodyPr>
            <a:lstStyle/>
            <a:p>
              <a:pPr algn="ctr"/>
              <a:r>
                <a:rPr lang="en-US" sz="3000" b="1" dirty="0"/>
                <a:t>CONDITIONAL OATH</a:t>
              </a:r>
            </a:p>
          </p:txBody>
        </p:sp>
      </p:grpSp>
      <p:sp>
        <p:nvSpPr>
          <p:cNvPr id="34" name="Slide Number Placeholder 33"/>
          <p:cNvSpPr>
            <a:spLocks noGrp="1"/>
          </p:cNvSpPr>
          <p:nvPr>
            <p:ph type="sldNum" sz="quarter" idx="12"/>
          </p:nvPr>
        </p:nvSpPr>
        <p:spPr/>
        <p:txBody>
          <a:bodyPr/>
          <a:lstStyle/>
          <a:p>
            <a:pPr>
              <a:defRPr/>
            </a:pPr>
            <a:fld id="{6D98560A-1953-4F77-869E-5D1EE0598C44}" type="slidenum">
              <a:rPr lang="en-US" smtClean="0"/>
              <a:pPr>
                <a:defRPr/>
              </a:pPr>
              <a:t>52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down)">
                                      <p:cBhvr>
                                        <p:cTn id="1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9-ACADIA: 1727-1747 </a:t>
            </a:r>
            <a:r>
              <a:rPr lang="en-US" b="0" dirty="0"/>
              <a:t>(20)</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r>
              <a:rPr lang="en-US" sz="2800" dirty="0"/>
              <a:t>The </a:t>
            </a:r>
            <a:r>
              <a:rPr lang="en-US" sz="2800" dirty="0">
                <a:solidFill>
                  <a:srgbClr val="FF0000"/>
                </a:solidFill>
                <a:effectLst>
                  <a:outerShdw blurRad="38100" dist="38100" dir="2700000" algn="tl">
                    <a:srgbClr val="000000"/>
                  </a:outerShdw>
                </a:effectLst>
              </a:rPr>
              <a:t>Acadians believe </a:t>
            </a:r>
            <a:r>
              <a:rPr lang="en-US" sz="2800" dirty="0"/>
              <a:t>they have </a:t>
            </a:r>
            <a:r>
              <a:rPr lang="en-US" sz="2800" dirty="0">
                <a:solidFill>
                  <a:srgbClr val="FF0000"/>
                </a:solidFill>
                <a:effectLst>
                  <a:outerShdw blurRad="38100" dist="38100" dir="2700000" algn="tl">
                    <a:srgbClr val="000000"/>
                  </a:outerShdw>
                </a:effectLst>
              </a:rPr>
              <a:t>found a way </a:t>
            </a:r>
            <a:r>
              <a:rPr lang="en-US" sz="2800" dirty="0"/>
              <a:t>to </a:t>
            </a:r>
            <a:r>
              <a:rPr lang="en-US" sz="2800" dirty="0">
                <a:solidFill>
                  <a:srgbClr val="FF0000"/>
                </a:solidFill>
                <a:effectLst>
                  <a:outerShdw blurRad="38100" dist="38100" dir="2700000" algn="tl">
                    <a:srgbClr val="000000"/>
                  </a:outerShdw>
                </a:effectLst>
              </a:rPr>
              <a:t>protect themselves </a:t>
            </a:r>
            <a:r>
              <a:rPr lang="en-US" sz="2800" dirty="0"/>
              <a:t>from the </a:t>
            </a:r>
            <a:r>
              <a:rPr lang="en-US" sz="2800" dirty="0">
                <a:solidFill>
                  <a:srgbClr val="FF0000"/>
                </a:solidFill>
                <a:effectLst>
                  <a:outerShdw blurRad="38100" dist="38100" dir="2700000" algn="tl">
                    <a:srgbClr val="000000"/>
                  </a:outerShdw>
                </a:effectLst>
              </a:rPr>
              <a:t>whims of empires </a:t>
            </a:r>
            <a:r>
              <a:rPr lang="en-US" sz="2800" dirty="0"/>
              <a:t>&amp; at the same time, </a:t>
            </a:r>
            <a:r>
              <a:rPr lang="en-US" sz="2800" dirty="0">
                <a:solidFill>
                  <a:srgbClr val="FF0000"/>
                </a:solidFill>
                <a:effectLst>
                  <a:outerShdw blurRad="38100" dist="38100" dir="2700000" algn="tl">
                    <a:srgbClr val="000000"/>
                  </a:outerShdw>
                </a:effectLst>
              </a:rPr>
              <a:t>preserve their religion and language</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ET=123YRS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grpSp>
        <p:nvGrpSpPr>
          <p:cNvPr id="27" name="Group 26"/>
          <p:cNvGrpSpPr/>
          <p:nvPr/>
        </p:nvGrpSpPr>
        <p:grpSpPr>
          <a:xfrm>
            <a:off x="1066800" y="2895600"/>
            <a:ext cx="1447800" cy="852747"/>
            <a:chOff x="1066800" y="2895600"/>
            <a:chExt cx="1447800" cy="852747"/>
          </a:xfrm>
        </p:grpSpPr>
        <p:sp>
          <p:nvSpPr>
            <p:cNvPr id="28" name="Rounded Rectangle 27"/>
            <p:cNvSpPr/>
            <p:nvPr/>
          </p:nvSpPr>
          <p:spPr>
            <a:xfrm>
              <a:off x="1066800" y="2895600"/>
              <a:ext cx="12192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Annapolis Royal</a:t>
              </a:r>
            </a:p>
          </p:txBody>
        </p:sp>
        <p:sp>
          <p:nvSpPr>
            <p:cNvPr id="29" name="Oval 28"/>
            <p:cNvSpPr/>
            <p:nvPr/>
          </p:nvSpPr>
          <p:spPr>
            <a:xfrm>
              <a:off x="2240280"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p:cNvGrpSpPr/>
          <p:nvPr/>
        </p:nvGrpSpPr>
        <p:grpSpPr>
          <a:xfrm>
            <a:off x="0" y="1752600"/>
            <a:ext cx="9144000" cy="3352800"/>
            <a:chOff x="0" y="1752600"/>
            <a:chExt cx="9144000" cy="3352800"/>
          </a:xfrm>
        </p:grpSpPr>
        <p:pic>
          <p:nvPicPr>
            <p:cNvPr id="216066" name="Picture 2" descr="http://iconictranslation.com/wp-content/uploads/2014/08/parlezvousfrancais.jpg"/>
            <p:cNvPicPr>
              <a:picLocks noChangeAspect="1" noChangeArrowheads="1"/>
            </p:cNvPicPr>
            <p:nvPr/>
          </p:nvPicPr>
          <p:blipFill>
            <a:blip r:embed="rId7" cstate="print"/>
            <a:srcRect l="2581" r="27742"/>
            <a:stretch>
              <a:fillRect/>
            </a:stretch>
          </p:blipFill>
          <p:spPr bwMode="auto">
            <a:xfrm>
              <a:off x="2971800" y="1762125"/>
              <a:ext cx="6172200" cy="3333750"/>
            </a:xfrm>
            <a:prstGeom prst="rect">
              <a:avLst/>
            </a:prstGeom>
            <a:noFill/>
          </p:spPr>
        </p:pic>
        <p:pic>
          <p:nvPicPr>
            <p:cNvPr id="216069" name="Picture 5" descr="C:\Users\romerrr\AppData\Local\Microsoft\Windows\INetCache\IE\WSOEQVL6\1200px-StJohnsAshfield_StainedGlass_GoodShepherd_Face[1].jpg"/>
            <p:cNvPicPr>
              <a:picLocks noChangeAspect="1" noChangeArrowheads="1"/>
            </p:cNvPicPr>
            <p:nvPr/>
          </p:nvPicPr>
          <p:blipFill>
            <a:blip r:embed="rId8" cstate="print"/>
            <a:srcRect l="6818" r="4545"/>
            <a:stretch>
              <a:fillRect/>
            </a:stretch>
          </p:blipFill>
          <p:spPr bwMode="auto">
            <a:xfrm>
              <a:off x="0" y="1752600"/>
              <a:ext cx="2971800" cy="3352800"/>
            </a:xfrm>
            <a:prstGeom prst="rect">
              <a:avLst/>
            </a:prstGeom>
            <a:noFill/>
          </p:spPr>
        </p:pic>
        <p:pic>
          <p:nvPicPr>
            <p:cNvPr id="216068" name="Picture 4" descr="C:\Users\romerrr\AppData\Local\Microsoft\Windows\INetCache\IE\FNCG2QHM\plus-150806_960_720[1].png"/>
            <p:cNvPicPr>
              <a:picLocks noChangeAspect="1" noChangeArrowheads="1"/>
            </p:cNvPicPr>
            <p:nvPr/>
          </p:nvPicPr>
          <p:blipFill>
            <a:blip r:embed="rId9" cstate="print"/>
            <a:srcRect/>
            <a:stretch>
              <a:fillRect/>
            </a:stretch>
          </p:blipFill>
          <p:spPr bwMode="auto">
            <a:xfrm>
              <a:off x="2590800" y="3733800"/>
              <a:ext cx="1006475" cy="1033755"/>
            </a:xfrm>
            <a:prstGeom prst="rect">
              <a:avLst/>
            </a:prstGeom>
            <a:noFill/>
            <a:ln>
              <a:noFill/>
            </a:ln>
          </p:spPr>
        </p:pic>
      </p:grpSp>
      <p:sp>
        <p:nvSpPr>
          <p:cNvPr id="32" name="Slide Number Placeholder 31"/>
          <p:cNvSpPr>
            <a:spLocks noGrp="1"/>
          </p:cNvSpPr>
          <p:nvPr>
            <p:ph type="sldNum" sz="quarter" idx="12"/>
          </p:nvPr>
        </p:nvSpPr>
        <p:spPr/>
        <p:txBody>
          <a:bodyPr/>
          <a:lstStyle/>
          <a:p>
            <a:pPr>
              <a:defRPr/>
            </a:pPr>
            <a:fld id="{6D98560A-1953-4F77-869E-5D1EE0598C44}" type="slidenum">
              <a:rPr lang="en-US" smtClean="0"/>
              <a:pPr>
                <a:defRPr/>
              </a:pPr>
              <a:t>53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9-ACADIA: 1727-1747 </a:t>
            </a:r>
            <a:r>
              <a:rPr lang="en-US" b="0" dirty="0"/>
              <a:t>(20)</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r>
              <a:rPr lang="en-US" sz="2800" dirty="0">
                <a:solidFill>
                  <a:srgbClr val="FF0000"/>
                </a:solidFill>
                <a:effectLst>
                  <a:outerShdw blurRad="38100" dist="38100" dir="2700000" algn="tl">
                    <a:srgbClr val="000000"/>
                  </a:outerShdw>
                </a:effectLst>
              </a:rPr>
              <a:t>Armed with Acadian signatures</a:t>
            </a:r>
            <a:r>
              <a:rPr lang="en-US" sz="2800" dirty="0"/>
              <a:t>, Phillips </a:t>
            </a:r>
            <a:r>
              <a:rPr lang="en-US" sz="2800" dirty="0">
                <a:solidFill>
                  <a:srgbClr val="FF0000"/>
                </a:solidFill>
                <a:effectLst>
                  <a:outerShdw blurRad="38100" dist="38100" dir="2700000" algn="tl">
                    <a:srgbClr val="000000"/>
                  </a:outerShdw>
                </a:effectLst>
              </a:rPr>
              <a:t>returns to England </a:t>
            </a:r>
            <a:r>
              <a:rPr lang="en-US" sz="2800" dirty="0"/>
              <a:t>and </a:t>
            </a:r>
            <a:r>
              <a:rPr lang="en-US" sz="2800" dirty="0">
                <a:solidFill>
                  <a:srgbClr val="FF0000"/>
                </a:solidFill>
                <a:effectLst>
                  <a:outerShdw blurRad="38100" dist="38100" dir="2700000" algn="tl">
                    <a:srgbClr val="000000"/>
                  </a:outerShdw>
                </a:effectLst>
              </a:rPr>
              <a:t>presents the signatures as evidence </a:t>
            </a:r>
            <a:r>
              <a:rPr lang="en-US" sz="2800" dirty="0"/>
              <a:t>that the </a:t>
            </a:r>
            <a:r>
              <a:rPr lang="en-US" sz="2800" dirty="0">
                <a:solidFill>
                  <a:srgbClr val="FF0000"/>
                </a:solidFill>
                <a:effectLst>
                  <a:outerShdw blurRad="38100" dist="38100" dir="2700000" algn="tl">
                    <a:srgbClr val="000000"/>
                  </a:outerShdw>
                </a:effectLst>
              </a:rPr>
              <a:t>Acadians have given their UNCONDITIONAL allegiance </a:t>
            </a:r>
            <a:r>
              <a:rPr lang="en-US" sz="2800" dirty="0"/>
              <a:t>to the Crown</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ET=123YRS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grpSp>
        <p:nvGrpSpPr>
          <p:cNvPr id="27" name="Group 26"/>
          <p:cNvGrpSpPr/>
          <p:nvPr/>
        </p:nvGrpSpPr>
        <p:grpSpPr>
          <a:xfrm>
            <a:off x="1066800" y="2895600"/>
            <a:ext cx="1447800" cy="852747"/>
            <a:chOff x="1066800" y="2895600"/>
            <a:chExt cx="1447800" cy="852747"/>
          </a:xfrm>
        </p:grpSpPr>
        <p:sp>
          <p:nvSpPr>
            <p:cNvPr id="28" name="Rounded Rectangle 27"/>
            <p:cNvSpPr/>
            <p:nvPr/>
          </p:nvSpPr>
          <p:spPr>
            <a:xfrm>
              <a:off x="1066800" y="2895600"/>
              <a:ext cx="12192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Annapolis Royal</a:t>
              </a:r>
            </a:p>
          </p:txBody>
        </p:sp>
        <p:sp>
          <p:nvSpPr>
            <p:cNvPr id="29" name="Oval 28"/>
            <p:cNvSpPr/>
            <p:nvPr/>
          </p:nvSpPr>
          <p:spPr>
            <a:xfrm>
              <a:off x="2240280"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7521" name="Picture 1"/>
          <p:cNvPicPr>
            <a:picLocks noChangeAspect="1" noChangeArrowheads="1"/>
          </p:cNvPicPr>
          <p:nvPr/>
        </p:nvPicPr>
        <p:blipFill>
          <a:blip r:embed="rId7" cstate="print"/>
          <a:srcRect/>
          <a:stretch>
            <a:fillRect/>
          </a:stretch>
        </p:blipFill>
        <p:spPr bwMode="auto">
          <a:xfrm>
            <a:off x="2940050" y="609600"/>
            <a:ext cx="3263900" cy="4959350"/>
          </a:xfrm>
          <a:prstGeom prst="rect">
            <a:avLst/>
          </a:prstGeom>
          <a:noFill/>
          <a:ln w="9525">
            <a:solidFill>
              <a:schemeClr val="tx1"/>
            </a:solidFill>
            <a:miter lim="800000"/>
            <a:headEnd/>
            <a:tailEnd/>
          </a:ln>
        </p:spPr>
      </p:pic>
      <p:sp>
        <p:nvSpPr>
          <p:cNvPr id="30" name="Slide Number Placeholder 29"/>
          <p:cNvSpPr>
            <a:spLocks noGrp="1"/>
          </p:cNvSpPr>
          <p:nvPr>
            <p:ph type="sldNum" sz="quarter" idx="12"/>
          </p:nvPr>
        </p:nvSpPr>
        <p:spPr/>
        <p:txBody>
          <a:bodyPr/>
          <a:lstStyle/>
          <a:p>
            <a:pPr>
              <a:defRPr/>
            </a:pPr>
            <a:fld id="{6D98560A-1953-4F77-869E-5D1EE0598C44}" type="slidenum">
              <a:rPr lang="en-US" smtClean="0"/>
              <a:pPr>
                <a:defRPr/>
              </a:pPr>
              <a:t>54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107521"/>
                                        </p:tgtEl>
                                        <p:attrNameLst>
                                          <p:attrName>style.visibility</p:attrName>
                                        </p:attrNameLst>
                                      </p:cBhvr>
                                      <p:to>
                                        <p:strVal val="visible"/>
                                      </p:to>
                                    </p:set>
                                    <p:animEffect transition="in" filter="wipe(up)">
                                      <p:cBhvr>
                                        <p:cTn id="11" dur="500"/>
                                        <p:tgtEl>
                                          <p:spTgt spid="107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9-ACADIA: 1727-1747 </a:t>
            </a:r>
            <a:r>
              <a:rPr lang="en-US" b="0" dirty="0"/>
              <a:t>(20)</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296400" cy="1384995"/>
          </a:xfrm>
          <a:prstGeom prst="rect">
            <a:avLst/>
          </a:prstGeom>
        </p:spPr>
        <p:txBody>
          <a:bodyPr wrap="square">
            <a:spAutoFit/>
          </a:bodyPr>
          <a:lstStyle/>
          <a:p>
            <a:r>
              <a:rPr lang="en-US" sz="2800" dirty="0"/>
              <a:t>From </a:t>
            </a:r>
            <a:r>
              <a:rPr lang="en-US" sz="2800" dirty="0">
                <a:solidFill>
                  <a:srgbClr val="FF0000"/>
                </a:solidFill>
                <a:effectLst>
                  <a:outerShdw blurRad="38100" dist="38100" dir="2700000" algn="tl">
                    <a:srgbClr val="000000"/>
                  </a:outerShdw>
                </a:effectLst>
              </a:rPr>
              <a:t>1730 onwards, the English refer to the Acadians as the  “French neutrals”</a:t>
            </a:r>
            <a:r>
              <a:rPr lang="en-US" sz="2800" dirty="0"/>
              <a:t>; This “convention of 1730” lays ground work for </a:t>
            </a:r>
            <a:r>
              <a:rPr lang="en-US" sz="2800" dirty="0">
                <a:solidFill>
                  <a:srgbClr val="FF0000"/>
                </a:solidFill>
                <a:effectLst>
                  <a:outerShdw blurRad="38100" dist="38100" dir="2700000" algn="tl">
                    <a:srgbClr val="000000"/>
                  </a:outerShdw>
                </a:effectLst>
              </a:rPr>
              <a:t>future</a:t>
            </a:r>
            <a:r>
              <a:rPr lang="en-US" sz="2800" dirty="0"/>
              <a:t> Anglo-Acadian </a:t>
            </a:r>
            <a:r>
              <a:rPr lang="en-US" sz="2800" dirty="0">
                <a:solidFill>
                  <a:srgbClr val="FF0000"/>
                </a:solidFill>
                <a:effectLst>
                  <a:outerShdw blurRad="38100" dist="38100" dir="2700000" algn="tl">
                    <a:srgbClr val="000000"/>
                  </a:outerShdw>
                </a:effectLst>
              </a:rPr>
              <a:t>misunderstandings/ confrontations</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ET=123YRS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grpSp>
        <p:nvGrpSpPr>
          <p:cNvPr id="27" name="Group 26"/>
          <p:cNvGrpSpPr/>
          <p:nvPr/>
        </p:nvGrpSpPr>
        <p:grpSpPr>
          <a:xfrm>
            <a:off x="1066800" y="2895600"/>
            <a:ext cx="1447800" cy="852747"/>
            <a:chOff x="1066800" y="2895600"/>
            <a:chExt cx="1447800" cy="852747"/>
          </a:xfrm>
        </p:grpSpPr>
        <p:sp>
          <p:nvSpPr>
            <p:cNvPr id="28" name="Rounded Rectangle 27"/>
            <p:cNvSpPr/>
            <p:nvPr/>
          </p:nvSpPr>
          <p:spPr>
            <a:xfrm>
              <a:off x="1066800" y="2895600"/>
              <a:ext cx="12192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Annapolis Royal</a:t>
              </a:r>
            </a:p>
          </p:txBody>
        </p:sp>
        <p:sp>
          <p:nvSpPr>
            <p:cNvPr id="29" name="Oval 28"/>
            <p:cNvSpPr/>
            <p:nvPr/>
          </p:nvSpPr>
          <p:spPr>
            <a:xfrm>
              <a:off x="2240280"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Slide Number Placeholder 29"/>
          <p:cNvSpPr>
            <a:spLocks noGrp="1"/>
          </p:cNvSpPr>
          <p:nvPr>
            <p:ph type="sldNum" sz="quarter" idx="12"/>
          </p:nvPr>
        </p:nvSpPr>
        <p:spPr/>
        <p:txBody>
          <a:bodyPr/>
          <a:lstStyle/>
          <a:p>
            <a:pPr>
              <a:defRPr/>
            </a:pPr>
            <a:fld id="{6D98560A-1953-4F77-869E-5D1EE0598C44}" type="slidenum">
              <a:rPr lang="en-US" smtClean="0"/>
              <a:pPr>
                <a:defRPr/>
              </a:pPr>
              <a:t>55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9-ACADIA: 1727-1747 </a:t>
            </a:r>
            <a:r>
              <a:rPr lang="en-US" b="0" dirty="0"/>
              <a:t>(20)</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r>
              <a:rPr lang="en-US" sz="2800" dirty="0"/>
              <a:t>By 1731 </a:t>
            </a:r>
            <a:r>
              <a:rPr lang="en-US" sz="2800" dirty="0">
                <a:solidFill>
                  <a:srgbClr val="FF0000"/>
                </a:solidFill>
                <a:effectLst>
                  <a:outerShdw blurRad="38100" dist="38100" dir="2700000" algn="tl">
                    <a:srgbClr val="000000"/>
                  </a:outerShdw>
                </a:effectLst>
              </a:rPr>
              <a:t>both sides believe that their dispute has been settled</a:t>
            </a:r>
            <a:r>
              <a:rPr lang="en-US" sz="2800" dirty="0"/>
              <a:t>; </a:t>
            </a:r>
            <a:r>
              <a:rPr lang="en-US" sz="2800" dirty="0">
                <a:solidFill>
                  <a:srgbClr val="FF0000"/>
                </a:solidFill>
                <a:effectLst>
                  <a:outerShdw blurRad="38100" dist="38100" dir="2700000" algn="tl">
                    <a:srgbClr val="000000"/>
                  </a:outerShdw>
                </a:effectLst>
              </a:rPr>
              <a:t>tension eases</a:t>
            </a:r>
            <a:r>
              <a:rPr lang="en-US" sz="2800" dirty="0"/>
              <a:t>, life returns to normal English rule (meaning, little if any change in Acadians’ daily lives)</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ET=123YRS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grpSp>
        <p:nvGrpSpPr>
          <p:cNvPr id="27" name="Group 26"/>
          <p:cNvGrpSpPr/>
          <p:nvPr/>
        </p:nvGrpSpPr>
        <p:grpSpPr>
          <a:xfrm>
            <a:off x="1066800" y="2895600"/>
            <a:ext cx="1447800" cy="852747"/>
            <a:chOff x="1066800" y="2895600"/>
            <a:chExt cx="1447800" cy="852747"/>
          </a:xfrm>
        </p:grpSpPr>
        <p:sp>
          <p:nvSpPr>
            <p:cNvPr id="28" name="Rounded Rectangle 27"/>
            <p:cNvSpPr/>
            <p:nvPr/>
          </p:nvSpPr>
          <p:spPr>
            <a:xfrm>
              <a:off x="1066800" y="2895600"/>
              <a:ext cx="12192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Annapolis Royal</a:t>
              </a:r>
            </a:p>
          </p:txBody>
        </p:sp>
        <p:sp>
          <p:nvSpPr>
            <p:cNvPr id="29" name="Oval 28"/>
            <p:cNvSpPr/>
            <p:nvPr/>
          </p:nvSpPr>
          <p:spPr>
            <a:xfrm>
              <a:off x="2240280"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426" name="Picture 2"/>
          <p:cNvPicPr>
            <a:picLocks noChangeAspect="1" noChangeArrowheads="1"/>
          </p:cNvPicPr>
          <p:nvPr/>
        </p:nvPicPr>
        <p:blipFill>
          <a:blip r:embed="rId7" cstate="print"/>
          <a:srcRect/>
          <a:stretch>
            <a:fillRect/>
          </a:stretch>
        </p:blipFill>
        <p:spPr bwMode="auto">
          <a:xfrm>
            <a:off x="419374" y="609600"/>
            <a:ext cx="8305252" cy="4956048"/>
          </a:xfrm>
          <a:prstGeom prst="rect">
            <a:avLst/>
          </a:prstGeom>
          <a:noFill/>
          <a:ln w="9525">
            <a:noFill/>
            <a:miter lim="800000"/>
            <a:headEnd/>
            <a:tailEnd/>
          </a:ln>
        </p:spPr>
      </p:pic>
      <p:sp>
        <p:nvSpPr>
          <p:cNvPr id="30" name="Slide Number Placeholder 29"/>
          <p:cNvSpPr>
            <a:spLocks noGrp="1"/>
          </p:cNvSpPr>
          <p:nvPr>
            <p:ph type="sldNum" sz="quarter" idx="12"/>
          </p:nvPr>
        </p:nvSpPr>
        <p:spPr/>
        <p:txBody>
          <a:bodyPr/>
          <a:lstStyle/>
          <a:p>
            <a:pPr>
              <a:defRPr/>
            </a:pPr>
            <a:fld id="{6D98560A-1953-4F77-869E-5D1EE0598C44}" type="slidenum">
              <a:rPr lang="en-US" smtClean="0"/>
              <a:pPr>
                <a:defRPr/>
              </a:pPr>
              <a:t>56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103426"/>
                                        </p:tgtEl>
                                        <p:attrNameLst>
                                          <p:attrName>style.visibility</p:attrName>
                                        </p:attrNameLst>
                                      </p:cBhvr>
                                      <p:to>
                                        <p:strVal val="visible"/>
                                      </p:to>
                                    </p:set>
                                    <p:animEffect transition="in" filter="wipe(down)">
                                      <p:cBhvr>
                                        <p:cTn id="11" dur="500"/>
                                        <p:tgtEl>
                                          <p:spTgt spid="103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9-ACADIA: 1727-1747 </a:t>
            </a:r>
            <a:r>
              <a:rPr lang="en-US" b="0" dirty="0"/>
              <a:t>(20)</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r>
              <a:rPr lang="en-US" sz="2800" dirty="0">
                <a:solidFill>
                  <a:srgbClr val="FF0000"/>
                </a:solidFill>
                <a:effectLst>
                  <a:outerShdw blurRad="38100" dist="38100" dir="2700000" algn="tl">
                    <a:srgbClr val="000000"/>
                  </a:outerShdw>
                </a:effectLst>
              </a:rPr>
              <a:t>When British demand  that  Acadians  </a:t>
            </a:r>
            <a:r>
              <a:rPr lang="en-US" sz="2800" dirty="0"/>
              <a:t>supply firewood,    meat or grain, or build roads or survey land</a:t>
            </a:r>
            <a:r>
              <a:rPr lang="en-US" sz="2800" dirty="0">
                <a:solidFill>
                  <a:srgbClr val="FF0000"/>
                </a:solidFill>
                <a:effectLst>
                  <a:outerShdw blurRad="38100" dist="38100" dir="2700000" algn="tl">
                    <a:srgbClr val="000000"/>
                  </a:outerShdw>
                </a:effectLst>
              </a:rPr>
              <a:t>, through procrastination or arguments</a:t>
            </a:r>
            <a:r>
              <a:rPr lang="en-US" sz="2800" dirty="0"/>
              <a:t>, </a:t>
            </a:r>
            <a:r>
              <a:rPr lang="en-US" sz="2800" dirty="0">
                <a:solidFill>
                  <a:srgbClr val="FF0000"/>
                </a:solidFill>
                <a:effectLst>
                  <a:outerShdw blurRad="38100" dist="38100" dir="2700000" algn="tl">
                    <a:srgbClr val="000000"/>
                  </a:outerShdw>
                </a:effectLst>
              </a:rPr>
              <a:t>they foil British demands</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ET=123YRS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grpSp>
        <p:nvGrpSpPr>
          <p:cNvPr id="27" name="Group 26"/>
          <p:cNvGrpSpPr/>
          <p:nvPr/>
        </p:nvGrpSpPr>
        <p:grpSpPr>
          <a:xfrm>
            <a:off x="1066800" y="2895600"/>
            <a:ext cx="1447800" cy="852747"/>
            <a:chOff x="1066800" y="2895600"/>
            <a:chExt cx="1447800" cy="852747"/>
          </a:xfrm>
        </p:grpSpPr>
        <p:sp>
          <p:nvSpPr>
            <p:cNvPr id="28" name="Rounded Rectangle 27"/>
            <p:cNvSpPr/>
            <p:nvPr/>
          </p:nvSpPr>
          <p:spPr>
            <a:xfrm>
              <a:off x="1066800" y="2895600"/>
              <a:ext cx="12192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Annapolis Royal</a:t>
              </a:r>
            </a:p>
          </p:txBody>
        </p:sp>
        <p:sp>
          <p:nvSpPr>
            <p:cNvPr id="29" name="Oval 28"/>
            <p:cNvSpPr/>
            <p:nvPr/>
          </p:nvSpPr>
          <p:spPr>
            <a:xfrm>
              <a:off x="2240280"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228600" y="1066800"/>
            <a:ext cx="8686800" cy="4191000"/>
            <a:chOff x="152400" y="1219200"/>
            <a:chExt cx="8686800" cy="4191000"/>
          </a:xfrm>
        </p:grpSpPr>
        <p:grpSp>
          <p:nvGrpSpPr>
            <p:cNvPr id="31" name="Group 55"/>
            <p:cNvGrpSpPr/>
            <p:nvPr/>
          </p:nvGrpSpPr>
          <p:grpSpPr>
            <a:xfrm>
              <a:off x="152400" y="1219200"/>
              <a:ext cx="8686800" cy="4191000"/>
              <a:chOff x="152400" y="1219200"/>
              <a:chExt cx="8686800" cy="4191000"/>
            </a:xfrm>
          </p:grpSpPr>
          <p:sp>
            <p:nvSpPr>
              <p:cNvPr id="34" name="Rectangle 33"/>
              <p:cNvSpPr/>
              <p:nvPr/>
            </p:nvSpPr>
            <p:spPr>
              <a:xfrm>
                <a:off x="152400" y="1219200"/>
                <a:ext cx="8686800" cy="4191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6172200" y="1676400"/>
                <a:ext cx="2667000" cy="584775"/>
              </a:xfrm>
              <a:prstGeom prst="rect">
                <a:avLst/>
              </a:prstGeom>
              <a:noFill/>
            </p:spPr>
            <p:txBody>
              <a:bodyPr wrap="square" rtlCol="0">
                <a:spAutoFit/>
              </a:bodyPr>
              <a:lstStyle/>
              <a:p>
                <a:pPr algn="r"/>
                <a:r>
                  <a:rPr lang="en-US" sz="3200" b="1" dirty="0"/>
                  <a:t>CUSTOMER</a:t>
                </a:r>
              </a:p>
            </p:txBody>
          </p:sp>
        </p:grpSp>
        <p:pic>
          <p:nvPicPr>
            <p:cNvPr id="32" name="Picture 17" descr="C:\Users\romerrr\AppData\Local\Microsoft\Windows\INetCache\IE\12ZGSOIJ\6001-redcoat[1].jpg"/>
            <p:cNvPicPr>
              <a:picLocks noChangeAspect="1" noChangeArrowheads="1"/>
            </p:cNvPicPr>
            <p:nvPr/>
          </p:nvPicPr>
          <p:blipFill>
            <a:blip r:embed="rId7" cstate="print"/>
            <a:srcRect/>
            <a:stretch>
              <a:fillRect/>
            </a:stretch>
          </p:blipFill>
          <p:spPr bwMode="auto">
            <a:xfrm>
              <a:off x="7162800" y="2133600"/>
              <a:ext cx="1524000" cy="3048000"/>
            </a:xfrm>
            <a:prstGeom prst="rect">
              <a:avLst/>
            </a:prstGeom>
            <a:noFill/>
          </p:spPr>
        </p:pic>
      </p:grpSp>
      <p:grpSp>
        <p:nvGrpSpPr>
          <p:cNvPr id="36" name="Group 35"/>
          <p:cNvGrpSpPr/>
          <p:nvPr/>
        </p:nvGrpSpPr>
        <p:grpSpPr>
          <a:xfrm>
            <a:off x="1371601" y="1147266"/>
            <a:ext cx="5771489" cy="1171061"/>
            <a:chOff x="1295401" y="1299666"/>
            <a:chExt cx="5771489" cy="1171061"/>
          </a:xfrm>
        </p:grpSpPr>
        <p:pic>
          <p:nvPicPr>
            <p:cNvPr id="37" name="Picture 36" descr="C:\Users\romerrr\AppData\Local\Microsoft\Windows\INetCache\IE\FNCG2QHM\wheat_wheat_field_cornfield_summer_cereals_spike_grain_agriculture-559991[1].jpg"/>
            <p:cNvPicPr>
              <a:picLocks noChangeAspect="1" noChangeArrowheads="1"/>
            </p:cNvPicPr>
            <p:nvPr/>
          </p:nvPicPr>
          <p:blipFill>
            <a:blip r:embed="rId8" cstate="print"/>
            <a:srcRect r="5556"/>
            <a:stretch>
              <a:fillRect/>
            </a:stretch>
          </p:blipFill>
          <p:spPr bwMode="auto">
            <a:xfrm>
              <a:off x="2743200" y="1299666"/>
              <a:ext cx="1219199" cy="914400"/>
            </a:xfrm>
            <a:prstGeom prst="rect">
              <a:avLst/>
            </a:prstGeom>
            <a:noFill/>
          </p:spPr>
        </p:pic>
        <p:pic>
          <p:nvPicPr>
            <p:cNvPr id="38" name="Picture 15" descr="C:\Users\romerrr\AppData\Local\Microsoft\Windows\INetCache\IE\XVMJL0M7\wheat_PNG85[1].png"/>
            <p:cNvPicPr>
              <a:picLocks noChangeAspect="1" noChangeArrowheads="1"/>
            </p:cNvPicPr>
            <p:nvPr/>
          </p:nvPicPr>
          <p:blipFill>
            <a:blip r:embed="rId9" cstate="print"/>
            <a:srcRect/>
            <a:stretch>
              <a:fillRect/>
            </a:stretch>
          </p:blipFill>
          <p:spPr bwMode="auto">
            <a:xfrm>
              <a:off x="4648201" y="1371600"/>
              <a:ext cx="1447800" cy="994525"/>
            </a:xfrm>
            <a:prstGeom prst="rect">
              <a:avLst/>
            </a:prstGeom>
            <a:noFill/>
          </p:spPr>
        </p:pic>
        <p:sp>
          <p:nvSpPr>
            <p:cNvPr id="39" name="TextBox 38"/>
            <p:cNvSpPr txBox="1"/>
            <p:nvPr/>
          </p:nvSpPr>
          <p:spPr>
            <a:xfrm>
              <a:off x="1295401" y="1447800"/>
              <a:ext cx="1143000" cy="523220"/>
            </a:xfrm>
            <a:prstGeom prst="rect">
              <a:avLst/>
            </a:prstGeom>
            <a:noFill/>
          </p:spPr>
          <p:txBody>
            <a:bodyPr wrap="square" rtlCol="0">
              <a:spAutoFit/>
            </a:bodyPr>
            <a:lstStyle/>
            <a:p>
              <a:pPr algn="r"/>
              <a:r>
                <a:rPr lang="en-US" sz="2800" dirty="0"/>
                <a:t>Grains</a:t>
              </a:r>
            </a:p>
          </p:txBody>
        </p:sp>
        <p:sp>
          <p:nvSpPr>
            <p:cNvPr id="40" name="Right Arrow 39"/>
            <p:cNvSpPr/>
            <p:nvPr/>
          </p:nvSpPr>
          <p:spPr>
            <a:xfrm>
              <a:off x="4038601" y="1676400"/>
              <a:ext cx="762000" cy="3048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Arrow 40"/>
            <p:cNvSpPr/>
            <p:nvPr/>
          </p:nvSpPr>
          <p:spPr>
            <a:xfrm rot="1409023">
              <a:off x="6076403" y="2165927"/>
              <a:ext cx="990487" cy="3048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p:cNvGrpSpPr/>
          <p:nvPr/>
        </p:nvGrpSpPr>
        <p:grpSpPr>
          <a:xfrm>
            <a:off x="1371601" y="2209800"/>
            <a:ext cx="5715000" cy="934047"/>
            <a:chOff x="1295401" y="2362200"/>
            <a:chExt cx="5715000" cy="934047"/>
          </a:xfrm>
        </p:grpSpPr>
        <p:pic>
          <p:nvPicPr>
            <p:cNvPr id="43" name="Picture 8" descr="C:\Users\romerrr\AppData\Local\Microsoft\Windows\INetCache\IE\XVMJL0M7\17629-firewood-pv[1].jpg"/>
            <p:cNvPicPr>
              <a:picLocks noChangeAspect="1" noChangeArrowheads="1"/>
            </p:cNvPicPr>
            <p:nvPr/>
          </p:nvPicPr>
          <p:blipFill>
            <a:blip r:embed="rId10" cstate="print"/>
            <a:srcRect/>
            <a:stretch>
              <a:fillRect/>
            </a:stretch>
          </p:blipFill>
          <p:spPr bwMode="auto">
            <a:xfrm>
              <a:off x="4876801" y="2438400"/>
              <a:ext cx="1143000" cy="857847"/>
            </a:xfrm>
            <a:prstGeom prst="rect">
              <a:avLst/>
            </a:prstGeom>
            <a:noFill/>
          </p:spPr>
        </p:pic>
        <p:pic>
          <p:nvPicPr>
            <p:cNvPr id="44" name="Picture 16" descr="C:\Users\romerrr\AppData\Local\Microsoft\Windows\INetCache\IE\XVMJL0M7\1200px-Northern_Hardwood_Forest_(1)_(21178820598)[1].jpg"/>
            <p:cNvPicPr>
              <a:picLocks noChangeAspect="1" noChangeArrowheads="1"/>
            </p:cNvPicPr>
            <p:nvPr/>
          </p:nvPicPr>
          <p:blipFill>
            <a:blip r:embed="rId11" cstate="print"/>
            <a:srcRect/>
            <a:stretch>
              <a:fillRect/>
            </a:stretch>
          </p:blipFill>
          <p:spPr bwMode="auto">
            <a:xfrm>
              <a:off x="2743201" y="2362200"/>
              <a:ext cx="1219199" cy="914400"/>
            </a:xfrm>
            <a:prstGeom prst="rect">
              <a:avLst/>
            </a:prstGeom>
            <a:noFill/>
          </p:spPr>
        </p:pic>
        <p:sp>
          <p:nvSpPr>
            <p:cNvPr id="45" name="TextBox 44"/>
            <p:cNvSpPr txBox="1"/>
            <p:nvPr/>
          </p:nvSpPr>
          <p:spPr>
            <a:xfrm>
              <a:off x="1295401" y="2438400"/>
              <a:ext cx="1219200" cy="523220"/>
            </a:xfrm>
            <a:prstGeom prst="rect">
              <a:avLst/>
            </a:prstGeom>
            <a:noFill/>
          </p:spPr>
          <p:txBody>
            <a:bodyPr wrap="square" rtlCol="0">
              <a:spAutoFit/>
            </a:bodyPr>
            <a:lstStyle/>
            <a:p>
              <a:pPr algn="r"/>
              <a:r>
                <a:rPr lang="en-US" sz="2800" dirty="0"/>
                <a:t>Timber</a:t>
              </a:r>
            </a:p>
          </p:txBody>
        </p:sp>
        <p:sp>
          <p:nvSpPr>
            <p:cNvPr id="46" name="Right Arrow 45"/>
            <p:cNvSpPr/>
            <p:nvPr/>
          </p:nvSpPr>
          <p:spPr>
            <a:xfrm>
              <a:off x="4038601" y="2743200"/>
              <a:ext cx="762000" cy="3048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ight Arrow 46"/>
            <p:cNvSpPr/>
            <p:nvPr/>
          </p:nvSpPr>
          <p:spPr>
            <a:xfrm>
              <a:off x="6096001" y="2743200"/>
              <a:ext cx="914400" cy="3048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1066801" y="3191993"/>
            <a:ext cx="6069373" cy="1018602"/>
            <a:chOff x="990601" y="3344393"/>
            <a:chExt cx="6069373" cy="1018602"/>
          </a:xfrm>
        </p:grpSpPr>
        <p:pic>
          <p:nvPicPr>
            <p:cNvPr id="49" name="Picture 6" descr="C:\Users\romerrr\AppData\Local\Microsoft\Windows\INetCache\IE\12ZGSOIJ\cow-in-pasture.jpg.838x0_q80[1].jpg"/>
            <p:cNvPicPr>
              <a:picLocks noChangeAspect="1" noChangeArrowheads="1"/>
            </p:cNvPicPr>
            <p:nvPr/>
          </p:nvPicPr>
          <p:blipFill>
            <a:blip r:embed="rId12" cstate="print"/>
            <a:srcRect r="11058"/>
            <a:stretch>
              <a:fillRect/>
            </a:stretch>
          </p:blipFill>
          <p:spPr bwMode="auto">
            <a:xfrm>
              <a:off x="2743200" y="3352800"/>
              <a:ext cx="1219200" cy="914400"/>
            </a:xfrm>
            <a:prstGeom prst="rect">
              <a:avLst/>
            </a:prstGeom>
            <a:noFill/>
          </p:spPr>
        </p:pic>
        <p:pic>
          <p:nvPicPr>
            <p:cNvPr id="50" name="Picture 7" descr="C:\Users\romerrr\AppData\Local\Microsoft\Windows\INetCache\IE\12ZGSOIJ\milk-jug[1].jpg"/>
            <p:cNvPicPr>
              <a:picLocks noChangeAspect="1" noChangeArrowheads="1"/>
            </p:cNvPicPr>
            <p:nvPr/>
          </p:nvPicPr>
          <p:blipFill>
            <a:blip r:embed="rId13" cstate="print"/>
            <a:srcRect/>
            <a:stretch>
              <a:fillRect/>
            </a:stretch>
          </p:blipFill>
          <p:spPr bwMode="auto">
            <a:xfrm>
              <a:off x="5105401" y="3352800"/>
              <a:ext cx="762000" cy="1010195"/>
            </a:xfrm>
            <a:prstGeom prst="rect">
              <a:avLst/>
            </a:prstGeom>
            <a:noFill/>
          </p:spPr>
        </p:pic>
        <p:sp>
          <p:nvSpPr>
            <p:cNvPr id="51" name="TextBox 50"/>
            <p:cNvSpPr txBox="1"/>
            <p:nvPr/>
          </p:nvSpPr>
          <p:spPr>
            <a:xfrm>
              <a:off x="990601" y="3505200"/>
              <a:ext cx="1676400" cy="523220"/>
            </a:xfrm>
            <a:prstGeom prst="rect">
              <a:avLst/>
            </a:prstGeom>
            <a:noFill/>
          </p:spPr>
          <p:txBody>
            <a:bodyPr wrap="square" rtlCol="0">
              <a:spAutoFit/>
            </a:bodyPr>
            <a:lstStyle/>
            <a:p>
              <a:pPr algn="r"/>
              <a:r>
                <a:rPr lang="en-US" sz="2800" dirty="0"/>
                <a:t>Milk cows</a:t>
              </a:r>
            </a:p>
          </p:txBody>
        </p:sp>
        <p:sp>
          <p:nvSpPr>
            <p:cNvPr id="52" name="Right Arrow 51"/>
            <p:cNvSpPr/>
            <p:nvPr/>
          </p:nvSpPr>
          <p:spPr>
            <a:xfrm>
              <a:off x="4038601" y="3657600"/>
              <a:ext cx="762000" cy="3048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ight Arrow 52"/>
            <p:cNvSpPr/>
            <p:nvPr/>
          </p:nvSpPr>
          <p:spPr>
            <a:xfrm rot="20190977" flipV="1">
              <a:off x="6039121" y="3344393"/>
              <a:ext cx="1020853" cy="3048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p:cNvGrpSpPr/>
          <p:nvPr/>
        </p:nvGrpSpPr>
        <p:grpSpPr>
          <a:xfrm>
            <a:off x="1524001" y="3897215"/>
            <a:ext cx="5729211" cy="1288651"/>
            <a:chOff x="1447801" y="4049615"/>
            <a:chExt cx="5729211" cy="1288651"/>
          </a:xfrm>
        </p:grpSpPr>
        <p:pic>
          <p:nvPicPr>
            <p:cNvPr id="56" name="Picture 5" descr="C:\Users\romerrr\AppData\Local\Microsoft\Windows\INetCache\IE\XVMJL0M7\1200px-Sussex_cow_4[1].jpg"/>
            <p:cNvPicPr>
              <a:picLocks noChangeAspect="1" noChangeArrowheads="1"/>
            </p:cNvPicPr>
            <p:nvPr/>
          </p:nvPicPr>
          <p:blipFill>
            <a:blip r:embed="rId14" cstate="print"/>
            <a:srcRect/>
            <a:stretch>
              <a:fillRect/>
            </a:stretch>
          </p:blipFill>
          <p:spPr bwMode="auto">
            <a:xfrm>
              <a:off x="2743200" y="4423866"/>
              <a:ext cx="1219200" cy="914400"/>
            </a:xfrm>
            <a:prstGeom prst="rect">
              <a:avLst/>
            </a:prstGeom>
            <a:noFill/>
          </p:spPr>
        </p:pic>
        <p:pic>
          <p:nvPicPr>
            <p:cNvPr id="57" name="Picture 10" descr="C:\Users\romerrr\AppData\Local\Microsoft\Windows\INetCache\IE\XVMJL0M7\220px-StripSteak[1].jpg"/>
            <p:cNvPicPr>
              <a:picLocks noChangeAspect="1" noChangeArrowheads="1"/>
            </p:cNvPicPr>
            <p:nvPr/>
          </p:nvPicPr>
          <p:blipFill>
            <a:blip r:embed="rId15" cstate="print"/>
            <a:srcRect/>
            <a:stretch>
              <a:fillRect/>
            </a:stretch>
          </p:blipFill>
          <p:spPr bwMode="auto">
            <a:xfrm>
              <a:off x="4876801" y="4572000"/>
              <a:ext cx="1219200" cy="703811"/>
            </a:xfrm>
            <a:prstGeom prst="rect">
              <a:avLst/>
            </a:prstGeom>
            <a:noFill/>
          </p:spPr>
        </p:pic>
        <p:sp>
          <p:nvSpPr>
            <p:cNvPr id="58" name="TextBox 57"/>
            <p:cNvSpPr txBox="1"/>
            <p:nvPr/>
          </p:nvSpPr>
          <p:spPr>
            <a:xfrm>
              <a:off x="1447801" y="4572000"/>
              <a:ext cx="1143000" cy="523220"/>
            </a:xfrm>
            <a:prstGeom prst="rect">
              <a:avLst/>
            </a:prstGeom>
            <a:noFill/>
          </p:spPr>
          <p:txBody>
            <a:bodyPr wrap="square" rtlCol="0">
              <a:spAutoFit/>
            </a:bodyPr>
            <a:lstStyle/>
            <a:p>
              <a:pPr algn="r"/>
              <a:r>
                <a:rPr lang="en-US" sz="2800" dirty="0"/>
                <a:t>Cattle</a:t>
              </a:r>
            </a:p>
          </p:txBody>
        </p:sp>
        <p:sp>
          <p:nvSpPr>
            <p:cNvPr id="59" name="Right Arrow 58"/>
            <p:cNvSpPr/>
            <p:nvPr/>
          </p:nvSpPr>
          <p:spPr>
            <a:xfrm>
              <a:off x="4038601" y="4724400"/>
              <a:ext cx="762000" cy="3048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ight Arrow 59"/>
            <p:cNvSpPr/>
            <p:nvPr/>
          </p:nvSpPr>
          <p:spPr>
            <a:xfrm rot="19134488" flipV="1">
              <a:off x="5936947" y="4049615"/>
              <a:ext cx="1240065" cy="3048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228600" y="1097973"/>
            <a:ext cx="990600" cy="4125191"/>
            <a:chOff x="152400" y="1250373"/>
            <a:chExt cx="990600" cy="4125191"/>
          </a:xfrm>
        </p:grpSpPr>
        <p:sp>
          <p:nvSpPr>
            <p:cNvPr id="62" name="TextBox 61"/>
            <p:cNvSpPr txBox="1"/>
            <p:nvPr/>
          </p:nvSpPr>
          <p:spPr>
            <a:xfrm rot="16200000">
              <a:off x="-1551057" y="2953830"/>
              <a:ext cx="4114800" cy="707886"/>
            </a:xfrm>
            <a:prstGeom prst="rect">
              <a:avLst/>
            </a:prstGeom>
            <a:noFill/>
            <a:ln>
              <a:noFill/>
            </a:ln>
          </p:spPr>
          <p:txBody>
            <a:bodyPr wrap="square" rtlCol="0">
              <a:spAutoFit/>
            </a:bodyPr>
            <a:lstStyle/>
            <a:p>
              <a:r>
                <a:rPr lang="en-US" sz="4000" b="1" dirty="0"/>
                <a:t>ACADIANS SUPPLY</a:t>
              </a:r>
            </a:p>
          </p:txBody>
        </p:sp>
        <p:sp>
          <p:nvSpPr>
            <p:cNvPr id="63" name="Rounded Rectangle 62"/>
            <p:cNvSpPr/>
            <p:nvPr/>
          </p:nvSpPr>
          <p:spPr>
            <a:xfrm>
              <a:off x="762000" y="1264227"/>
              <a:ext cx="381000" cy="381000"/>
            </a:xfrm>
            <a:prstGeom prst="roundRect">
              <a:avLst/>
            </a:prstGeom>
            <a:blipFill>
              <a:blip r:embed="rId1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p:cNvSpPr/>
            <p:nvPr/>
          </p:nvSpPr>
          <p:spPr>
            <a:xfrm>
              <a:off x="762000" y="2085108"/>
              <a:ext cx="381000" cy="381000"/>
            </a:xfrm>
            <a:prstGeom prst="roundRect">
              <a:avLst/>
            </a:prstGeom>
            <a:blipFill>
              <a:blip r:embed="rId1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p:cNvSpPr/>
            <p:nvPr/>
          </p:nvSpPr>
          <p:spPr>
            <a:xfrm>
              <a:off x="762000" y="2500744"/>
              <a:ext cx="381000" cy="381000"/>
            </a:xfrm>
            <a:prstGeom prst="roundRect">
              <a:avLst/>
            </a:prstGeom>
            <a:blipFill>
              <a:blip r:embed="rId1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p:cNvSpPr/>
            <p:nvPr/>
          </p:nvSpPr>
          <p:spPr>
            <a:xfrm>
              <a:off x="762000" y="2923308"/>
              <a:ext cx="381000" cy="381000"/>
            </a:xfrm>
            <a:prstGeom prst="roundRect">
              <a:avLst/>
            </a:prstGeom>
            <a:blipFill>
              <a:blip r:embed="rId1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a:off x="762000" y="3335481"/>
              <a:ext cx="381000" cy="381000"/>
            </a:xfrm>
            <a:prstGeom prst="roundRect">
              <a:avLst/>
            </a:prstGeom>
            <a:blipFill>
              <a:blip r:embed="rId1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p:cNvSpPr/>
            <p:nvPr/>
          </p:nvSpPr>
          <p:spPr>
            <a:xfrm>
              <a:off x="762000" y="3747654"/>
              <a:ext cx="381000" cy="381000"/>
            </a:xfrm>
            <a:prstGeom prst="roundRect">
              <a:avLst/>
            </a:prstGeom>
            <a:blipFill>
              <a:blip r:embed="rId1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p:cNvSpPr/>
            <p:nvPr/>
          </p:nvSpPr>
          <p:spPr>
            <a:xfrm>
              <a:off x="762000" y="4159827"/>
              <a:ext cx="381000" cy="381000"/>
            </a:xfrm>
            <a:prstGeom prst="roundRect">
              <a:avLst/>
            </a:prstGeom>
            <a:blipFill>
              <a:blip r:embed="rId1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69"/>
            <p:cNvSpPr/>
            <p:nvPr/>
          </p:nvSpPr>
          <p:spPr>
            <a:xfrm>
              <a:off x="762000" y="4572000"/>
              <a:ext cx="381000" cy="381000"/>
            </a:xfrm>
            <a:prstGeom prst="roundRect">
              <a:avLst/>
            </a:prstGeom>
            <a:blipFill>
              <a:blip r:embed="rId1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70"/>
            <p:cNvSpPr/>
            <p:nvPr/>
          </p:nvSpPr>
          <p:spPr>
            <a:xfrm>
              <a:off x="762000" y="4994564"/>
              <a:ext cx="381000" cy="381000"/>
            </a:xfrm>
            <a:prstGeom prst="roundRect">
              <a:avLst/>
            </a:prstGeom>
            <a:blipFill>
              <a:blip r:embed="rId1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1"/>
            <p:cNvSpPr/>
            <p:nvPr/>
          </p:nvSpPr>
          <p:spPr>
            <a:xfrm>
              <a:off x="762000" y="1676400"/>
              <a:ext cx="381000" cy="381000"/>
            </a:xfrm>
            <a:prstGeom prst="roundRect">
              <a:avLst/>
            </a:prstGeom>
            <a:blipFill>
              <a:blip r:embed="rId1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1377" name="Picture 1" descr="C:\Users\romerrr\AppData\Local\Microsoft\Windows\INetCache\IE\FNCG2QHM\alphabet-150787_640[1].png"/>
          <p:cNvPicPr>
            <a:picLocks noChangeAspect="1" noChangeArrowheads="1"/>
          </p:cNvPicPr>
          <p:nvPr/>
        </p:nvPicPr>
        <p:blipFill>
          <a:blip r:embed="rId17" cstate="print"/>
          <a:srcRect/>
          <a:stretch>
            <a:fillRect/>
          </a:stretch>
        </p:blipFill>
        <p:spPr bwMode="auto">
          <a:xfrm>
            <a:off x="6324600" y="1828800"/>
            <a:ext cx="475893" cy="533400"/>
          </a:xfrm>
          <a:prstGeom prst="rect">
            <a:avLst/>
          </a:prstGeom>
          <a:noFill/>
        </p:spPr>
      </p:pic>
      <p:pic>
        <p:nvPicPr>
          <p:cNvPr id="73" name="Picture 1" descr="C:\Users\romerrr\AppData\Local\Microsoft\Windows\INetCache\IE\FNCG2QHM\alphabet-150787_640[1].png"/>
          <p:cNvPicPr>
            <a:picLocks noChangeAspect="1" noChangeArrowheads="1"/>
          </p:cNvPicPr>
          <p:nvPr/>
        </p:nvPicPr>
        <p:blipFill>
          <a:blip r:embed="rId17" cstate="print"/>
          <a:srcRect/>
          <a:stretch>
            <a:fillRect/>
          </a:stretch>
        </p:blipFill>
        <p:spPr bwMode="auto">
          <a:xfrm>
            <a:off x="6324600" y="2438400"/>
            <a:ext cx="475893" cy="533400"/>
          </a:xfrm>
          <a:prstGeom prst="rect">
            <a:avLst/>
          </a:prstGeom>
          <a:noFill/>
        </p:spPr>
      </p:pic>
      <p:pic>
        <p:nvPicPr>
          <p:cNvPr id="74" name="Picture 1" descr="C:\Users\romerrr\AppData\Local\Microsoft\Windows\INetCache\IE\FNCG2QHM\alphabet-150787_640[1].png"/>
          <p:cNvPicPr>
            <a:picLocks noChangeAspect="1" noChangeArrowheads="1"/>
          </p:cNvPicPr>
          <p:nvPr/>
        </p:nvPicPr>
        <p:blipFill>
          <a:blip r:embed="rId17" cstate="print"/>
          <a:srcRect/>
          <a:stretch>
            <a:fillRect/>
          </a:stretch>
        </p:blipFill>
        <p:spPr bwMode="auto">
          <a:xfrm>
            <a:off x="6324600" y="3124200"/>
            <a:ext cx="475893" cy="533400"/>
          </a:xfrm>
          <a:prstGeom prst="rect">
            <a:avLst/>
          </a:prstGeom>
          <a:noFill/>
        </p:spPr>
      </p:pic>
      <p:pic>
        <p:nvPicPr>
          <p:cNvPr id="75" name="Picture 1" descr="C:\Users\romerrr\AppData\Local\Microsoft\Windows\INetCache\IE\FNCG2QHM\alphabet-150787_640[1].png"/>
          <p:cNvPicPr>
            <a:picLocks noChangeAspect="1" noChangeArrowheads="1"/>
          </p:cNvPicPr>
          <p:nvPr/>
        </p:nvPicPr>
        <p:blipFill>
          <a:blip r:embed="rId17" cstate="print"/>
          <a:srcRect/>
          <a:stretch>
            <a:fillRect/>
          </a:stretch>
        </p:blipFill>
        <p:spPr bwMode="auto">
          <a:xfrm>
            <a:off x="6324600" y="3810000"/>
            <a:ext cx="475893" cy="533400"/>
          </a:xfrm>
          <a:prstGeom prst="rect">
            <a:avLst/>
          </a:prstGeom>
          <a:noFill/>
        </p:spPr>
      </p:pic>
      <p:sp>
        <p:nvSpPr>
          <p:cNvPr id="76" name="Slide Number Placeholder 75"/>
          <p:cNvSpPr>
            <a:spLocks noGrp="1"/>
          </p:cNvSpPr>
          <p:nvPr>
            <p:ph type="sldNum" sz="quarter" idx="12"/>
          </p:nvPr>
        </p:nvSpPr>
        <p:spPr/>
        <p:txBody>
          <a:bodyPr/>
          <a:lstStyle/>
          <a:p>
            <a:pPr>
              <a:defRPr/>
            </a:pPr>
            <a:fld id="{6D98560A-1953-4F77-869E-5D1EE0598C44}" type="slidenum">
              <a:rPr lang="en-US" smtClean="0"/>
              <a:pPr>
                <a:defRPr/>
              </a:pPr>
              <a:t>57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right)">
                                      <p:cBhvr>
                                        <p:cTn id="11" dur="1000"/>
                                        <p:tgtEl>
                                          <p:spTgt spid="30"/>
                                        </p:tgtEl>
                                      </p:cBhvr>
                                    </p:animEffect>
                                  </p:childTnLst>
                                </p:cTn>
                              </p:par>
                            </p:childTnLst>
                          </p:cTn>
                        </p:par>
                        <p:par>
                          <p:cTn id="12" fill="hold">
                            <p:stCondLst>
                              <p:cond delay="2000"/>
                            </p:stCondLst>
                            <p:childTnLst>
                              <p:par>
                                <p:cTn id="13" presetID="22" presetClass="entr" presetSubtype="4" fill="hold"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wipe(down)">
                                      <p:cBhvr>
                                        <p:cTn id="15" dur="500"/>
                                        <p:tgtEl>
                                          <p:spTgt spid="61"/>
                                        </p:tgtEl>
                                      </p:cBhvr>
                                    </p:animEffect>
                                  </p:childTnLst>
                                </p:cTn>
                              </p:par>
                            </p:childTnLst>
                          </p:cTn>
                        </p:par>
                        <p:par>
                          <p:cTn id="16" fill="hold">
                            <p:stCondLst>
                              <p:cond delay="2500"/>
                            </p:stCondLst>
                            <p:childTnLst>
                              <p:par>
                                <p:cTn id="17" presetID="22" presetClass="entr" presetSubtype="8"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left)">
                                      <p:cBhvr>
                                        <p:cTn id="19" dur="1000"/>
                                        <p:tgtEl>
                                          <p:spTgt spid="36"/>
                                        </p:tgtEl>
                                      </p:cBhvr>
                                    </p:animEffect>
                                  </p:childTnLst>
                                </p:cTn>
                              </p:par>
                            </p:childTnLst>
                          </p:cTn>
                        </p:par>
                        <p:par>
                          <p:cTn id="20" fill="hold">
                            <p:stCondLst>
                              <p:cond delay="3500"/>
                            </p:stCondLst>
                            <p:childTnLst>
                              <p:par>
                                <p:cTn id="21" presetID="22" presetClass="entr" presetSubtype="8"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left)">
                                      <p:cBhvr>
                                        <p:cTn id="23" dur="1000"/>
                                        <p:tgtEl>
                                          <p:spTgt spid="42"/>
                                        </p:tgtEl>
                                      </p:cBhvr>
                                    </p:animEffect>
                                  </p:childTnLst>
                                </p:cTn>
                              </p:par>
                            </p:childTnLst>
                          </p:cTn>
                        </p:par>
                        <p:par>
                          <p:cTn id="24" fill="hold">
                            <p:stCondLst>
                              <p:cond delay="4500"/>
                            </p:stCondLst>
                            <p:childTnLst>
                              <p:par>
                                <p:cTn id="25" presetID="22" presetClass="entr" presetSubtype="8" fill="hold"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left)">
                                      <p:cBhvr>
                                        <p:cTn id="27" dur="1000"/>
                                        <p:tgtEl>
                                          <p:spTgt spid="48"/>
                                        </p:tgtEl>
                                      </p:cBhvr>
                                    </p:animEffect>
                                  </p:childTnLst>
                                </p:cTn>
                              </p:par>
                            </p:childTnLst>
                          </p:cTn>
                        </p:par>
                        <p:par>
                          <p:cTn id="28" fill="hold">
                            <p:stCondLst>
                              <p:cond delay="5500"/>
                            </p:stCondLst>
                            <p:childTnLst>
                              <p:par>
                                <p:cTn id="29" presetID="22" presetClass="entr" presetSubtype="8" fill="hold" nodeType="after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wipe(left)">
                                      <p:cBhvr>
                                        <p:cTn id="31" dur="1000"/>
                                        <p:tgtEl>
                                          <p:spTgt spid="55"/>
                                        </p:tgtEl>
                                      </p:cBhvr>
                                    </p:animEffect>
                                  </p:childTnLst>
                                </p:cTn>
                              </p:par>
                            </p:childTnLst>
                          </p:cTn>
                        </p:par>
                        <p:par>
                          <p:cTn id="32" fill="hold">
                            <p:stCondLst>
                              <p:cond delay="6500"/>
                            </p:stCondLst>
                            <p:childTnLst>
                              <p:par>
                                <p:cTn id="33" presetID="53" presetClass="entr" presetSubtype="0" fill="hold" nodeType="afterEffect">
                                  <p:stCondLst>
                                    <p:cond delay="0"/>
                                  </p:stCondLst>
                                  <p:childTnLst>
                                    <p:set>
                                      <p:cBhvr>
                                        <p:cTn id="34" dur="1" fill="hold">
                                          <p:stCondLst>
                                            <p:cond delay="0"/>
                                          </p:stCondLst>
                                        </p:cTn>
                                        <p:tgtEl>
                                          <p:spTgt spid="101377"/>
                                        </p:tgtEl>
                                        <p:attrNameLst>
                                          <p:attrName>style.visibility</p:attrName>
                                        </p:attrNameLst>
                                      </p:cBhvr>
                                      <p:to>
                                        <p:strVal val="visible"/>
                                      </p:to>
                                    </p:set>
                                    <p:anim calcmode="lin" valueType="num">
                                      <p:cBhvr>
                                        <p:cTn id="35" dur="500" fill="hold"/>
                                        <p:tgtEl>
                                          <p:spTgt spid="101377"/>
                                        </p:tgtEl>
                                        <p:attrNameLst>
                                          <p:attrName>ppt_w</p:attrName>
                                        </p:attrNameLst>
                                      </p:cBhvr>
                                      <p:tavLst>
                                        <p:tav tm="0">
                                          <p:val>
                                            <p:fltVal val="0"/>
                                          </p:val>
                                        </p:tav>
                                        <p:tav tm="100000">
                                          <p:val>
                                            <p:strVal val="#ppt_w"/>
                                          </p:val>
                                        </p:tav>
                                      </p:tavLst>
                                    </p:anim>
                                    <p:anim calcmode="lin" valueType="num">
                                      <p:cBhvr>
                                        <p:cTn id="36" dur="500" fill="hold"/>
                                        <p:tgtEl>
                                          <p:spTgt spid="101377"/>
                                        </p:tgtEl>
                                        <p:attrNameLst>
                                          <p:attrName>ppt_h</p:attrName>
                                        </p:attrNameLst>
                                      </p:cBhvr>
                                      <p:tavLst>
                                        <p:tav tm="0">
                                          <p:val>
                                            <p:fltVal val="0"/>
                                          </p:val>
                                        </p:tav>
                                        <p:tav tm="100000">
                                          <p:val>
                                            <p:strVal val="#ppt_h"/>
                                          </p:val>
                                        </p:tav>
                                      </p:tavLst>
                                    </p:anim>
                                    <p:animEffect transition="in" filter="fade">
                                      <p:cBhvr>
                                        <p:cTn id="37" dur="500"/>
                                        <p:tgtEl>
                                          <p:spTgt spid="101377"/>
                                        </p:tgtEl>
                                      </p:cBhvr>
                                    </p:animEffect>
                                  </p:childTnLst>
                                </p:cTn>
                              </p:par>
                            </p:childTnLst>
                          </p:cTn>
                        </p:par>
                        <p:par>
                          <p:cTn id="38" fill="hold">
                            <p:stCondLst>
                              <p:cond delay="7000"/>
                            </p:stCondLst>
                            <p:childTnLst>
                              <p:par>
                                <p:cTn id="39" presetID="53" presetClass="entr" presetSubtype="0" fill="hold" nodeType="afterEffect">
                                  <p:stCondLst>
                                    <p:cond delay="0"/>
                                  </p:stCondLst>
                                  <p:childTnLst>
                                    <p:set>
                                      <p:cBhvr>
                                        <p:cTn id="40" dur="1" fill="hold">
                                          <p:stCondLst>
                                            <p:cond delay="0"/>
                                          </p:stCondLst>
                                        </p:cTn>
                                        <p:tgtEl>
                                          <p:spTgt spid="73"/>
                                        </p:tgtEl>
                                        <p:attrNameLst>
                                          <p:attrName>style.visibility</p:attrName>
                                        </p:attrNameLst>
                                      </p:cBhvr>
                                      <p:to>
                                        <p:strVal val="visible"/>
                                      </p:to>
                                    </p:set>
                                    <p:anim calcmode="lin" valueType="num">
                                      <p:cBhvr>
                                        <p:cTn id="41" dur="500" fill="hold"/>
                                        <p:tgtEl>
                                          <p:spTgt spid="73"/>
                                        </p:tgtEl>
                                        <p:attrNameLst>
                                          <p:attrName>ppt_w</p:attrName>
                                        </p:attrNameLst>
                                      </p:cBhvr>
                                      <p:tavLst>
                                        <p:tav tm="0">
                                          <p:val>
                                            <p:fltVal val="0"/>
                                          </p:val>
                                        </p:tav>
                                        <p:tav tm="100000">
                                          <p:val>
                                            <p:strVal val="#ppt_w"/>
                                          </p:val>
                                        </p:tav>
                                      </p:tavLst>
                                    </p:anim>
                                    <p:anim calcmode="lin" valueType="num">
                                      <p:cBhvr>
                                        <p:cTn id="42" dur="500" fill="hold"/>
                                        <p:tgtEl>
                                          <p:spTgt spid="73"/>
                                        </p:tgtEl>
                                        <p:attrNameLst>
                                          <p:attrName>ppt_h</p:attrName>
                                        </p:attrNameLst>
                                      </p:cBhvr>
                                      <p:tavLst>
                                        <p:tav tm="0">
                                          <p:val>
                                            <p:fltVal val="0"/>
                                          </p:val>
                                        </p:tav>
                                        <p:tav tm="100000">
                                          <p:val>
                                            <p:strVal val="#ppt_h"/>
                                          </p:val>
                                        </p:tav>
                                      </p:tavLst>
                                    </p:anim>
                                    <p:animEffect transition="in" filter="fade">
                                      <p:cBhvr>
                                        <p:cTn id="43" dur="500"/>
                                        <p:tgtEl>
                                          <p:spTgt spid="73"/>
                                        </p:tgtEl>
                                      </p:cBhvr>
                                    </p:animEffect>
                                  </p:childTnLst>
                                </p:cTn>
                              </p:par>
                            </p:childTnLst>
                          </p:cTn>
                        </p:par>
                        <p:par>
                          <p:cTn id="44" fill="hold">
                            <p:stCondLst>
                              <p:cond delay="7500"/>
                            </p:stCondLst>
                            <p:childTnLst>
                              <p:par>
                                <p:cTn id="45" presetID="53" presetClass="entr" presetSubtype="0" fill="hold" nodeType="afterEffect">
                                  <p:stCondLst>
                                    <p:cond delay="0"/>
                                  </p:stCondLst>
                                  <p:childTnLst>
                                    <p:set>
                                      <p:cBhvr>
                                        <p:cTn id="46" dur="1" fill="hold">
                                          <p:stCondLst>
                                            <p:cond delay="0"/>
                                          </p:stCondLst>
                                        </p:cTn>
                                        <p:tgtEl>
                                          <p:spTgt spid="74"/>
                                        </p:tgtEl>
                                        <p:attrNameLst>
                                          <p:attrName>style.visibility</p:attrName>
                                        </p:attrNameLst>
                                      </p:cBhvr>
                                      <p:to>
                                        <p:strVal val="visible"/>
                                      </p:to>
                                    </p:set>
                                    <p:anim calcmode="lin" valueType="num">
                                      <p:cBhvr>
                                        <p:cTn id="47" dur="500" fill="hold"/>
                                        <p:tgtEl>
                                          <p:spTgt spid="74"/>
                                        </p:tgtEl>
                                        <p:attrNameLst>
                                          <p:attrName>ppt_w</p:attrName>
                                        </p:attrNameLst>
                                      </p:cBhvr>
                                      <p:tavLst>
                                        <p:tav tm="0">
                                          <p:val>
                                            <p:fltVal val="0"/>
                                          </p:val>
                                        </p:tav>
                                        <p:tav tm="100000">
                                          <p:val>
                                            <p:strVal val="#ppt_w"/>
                                          </p:val>
                                        </p:tav>
                                      </p:tavLst>
                                    </p:anim>
                                    <p:anim calcmode="lin" valueType="num">
                                      <p:cBhvr>
                                        <p:cTn id="48" dur="500" fill="hold"/>
                                        <p:tgtEl>
                                          <p:spTgt spid="74"/>
                                        </p:tgtEl>
                                        <p:attrNameLst>
                                          <p:attrName>ppt_h</p:attrName>
                                        </p:attrNameLst>
                                      </p:cBhvr>
                                      <p:tavLst>
                                        <p:tav tm="0">
                                          <p:val>
                                            <p:fltVal val="0"/>
                                          </p:val>
                                        </p:tav>
                                        <p:tav tm="100000">
                                          <p:val>
                                            <p:strVal val="#ppt_h"/>
                                          </p:val>
                                        </p:tav>
                                      </p:tavLst>
                                    </p:anim>
                                    <p:animEffect transition="in" filter="fade">
                                      <p:cBhvr>
                                        <p:cTn id="49" dur="500"/>
                                        <p:tgtEl>
                                          <p:spTgt spid="74"/>
                                        </p:tgtEl>
                                      </p:cBhvr>
                                    </p:animEffect>
                                  </p:childTnLst>
                                </p:cTn>
                              </p:par>
                            </p:childTnLst>
                          </p:cTn>
                        </p:par>
                        <p:par>
                          <p:cTn id="50" fill="hold">
                            <p:stCondLst>
                              <p:cond delay="8000"/>
                            </p:stCondLst>
                            <p:childTnLst>
                              <p:par>
                                <p:cTn id="51" presetID="53" presetClass="entr" presetSubtype="0" fill="hold" nodeType="afterEffect">
                                  <p:stCondLst>
                                    <p:cond delay="0"/>
                                  </p:stCondLst>
                                  <p:childTnLst>
                                    <p:set>
                                      <p:cBhvr>
                                        <p:cTn id="52" dur="1" fill="hold">
                                          <p:stCondLst>
                                            <p:cond delay="0"/>
                                          </p:stCondLst>
                                        </p:cTn>
                                        <p:tgtEl>
                                          <p:spTgt spid="75"/>
                                        </p:tgtEl>
                                        <p:attrNameLst>
                                          <p:attrName>style.visibility</p:attrName>
                                        </p:attrNameLst>
                                      </p:cBhvr>
                                      <p:to>
                                        <p:strVal val="visible"/>
                                      </p:to>
                                    </p:set>
                                    <p:anim calcmode="lin" valueType="num">
                                      <p:cBhvr>
                                        <p:cTn id="53" dur="500" fill="hold"/>
                                        <p:tgtEl>
                                          <p:spTgt spid="75"/>
                                        </p:tgtEl>
                                        <p:attrNameLst>
                                          <p:attrName>ppt_w</p:attrName>
                                        </p:attrNameLst>
                                      </p:cBhvr>
                                      <p:tavLst>
                                        <p:tav tm="0">
                                          <p:val>
                                            <p:fltVal val="0"/>
                                          </p:val>
                                        </p:tav>
                                        <p:tav tm="100000">
                                          <p:val>
                                            <p:strVal val="#ppt_w"/>
                                          </p:val>
                                        </p:tav>
                                      </p:tavLst>
                                    </p:anim>
                                    <p:anim calcmode="lin" valueType="num">
                                      <p:cBhvr>
                                        <p:cTn id="54" dur="500" fill="hold"/>
                                        <p:tgtEl>
                                          <p:spTgt spid="75"/>
                                        </p:tgtEl>
                                        <p:attrNameLst>
                                          <p:attrName>ppt_h</p:attrName>
                                        </p:attrNameLst>
                                      </p:cBhvr>
                                      <p:tavLst>
                                        <p:tav tm="0">
                                          <p:val>
                                            <p:fltVal val="0"/>
                                          </p:val>
                                        </p:tav>
                                        <p:tav tm="100000">
                                          <p:val>
                                            <p:strVal val="#ppt_h"/>
                                          </p:val>
                                        </p:tav>
                                      </p:tavLst>
                                    </p:anim>
                                    <p:animEffect transition="in" filter="fade">
                                      <p:cBhvr>
                                        <p:cTn id="55"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9-ACADIA: 1727-1747 </a:t>
            </a:r>
            <a:r>
              <a:rPr lang="en-US" b="0" dirty="0"/>
              <a:t>(20)</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ET=123YRS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grpSp>
        <p:nvGrpSpPr>
          <p:cNvPr id="27" name="Group 26"/>
          <p:cNvGrpSpPr/>
          <p:nvPr/>
        </p:nvGrpSpPr>
        <p:grpSpPr>
          <a:xfrm>
            <a:off x="1066800" y="2895600"/>
            <a:ext cx="1447800" cy="852747"/>
            <a:chOff x="1066800" y="2895600"/>
            <a:chExt cx="1447800" cy="852747"/>
          </a:xfrm>
        </p:grpSpPr>
        <p:sp>
          <p:nvSpPr>
            <p:cNvPr id="28" name="Rounded Rectangle 27"/>
            <p:cNvSpPr/>
            <p:nvPr/>
          </p:nvSpPr>
          <p:spPr>
            <a:xfrm>
              <a:off x="1066800" y="2895600"/>
              <a:ext cx="12192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Annapolis Royal</a:t>
              </a:r>
            </a:p>
          </p:txBody>
        </p:sp>
        <p:sp>
          <p:nvSpPr>
            <p:cNvPr id="29" name="Oval 28"/>
            <p:cNvSpPr/>
            <p:nvPr/>
          </p:nvSpPr>
          <p:spPr>
            <a:xfrm>
              <a:off x="2240280"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9329" name="Picture 1"/>
          <p:cNvPicPr>
            <a:picLocks noChangeAspect="1" noChangeArrowheads="1"/>
          </p:cNvPicPr>
          <p:nvPr/>
        </p:nvPicPr>
        <p:blipFill>
          <a:blip r:embed="rId7" cstate="print"/>
          <a:srcRect/>
          <a:stretch>
            <a:fillRect/>
          </a:stretch>
        </p:blipFill>
        <p:spPr bwMode="auto">
          <a:xfrm>
            <a:off x="0" y="3175"/>
            <a:ext cx="9175750" cy="6851650"/>
          </a:xfrm>
          <a:prstGeom prst="rect">
            <a:avLst/>
          </a:prstGeom>
          <a:noFill/>
          <a:ln w="9525">
            <a:noFill/>
            <a:miter lim="800000"/>
            <a:headEnd/>
            <a:tailEnd/>
          </a:ln>
        </p:spPr>
      </p:pic>
      <p:sp>
        <p:nvSpPr>
          <p:cNvPr id="30" name="Rectangle 29"/>
          <p:cNvSpPr/>
          <p:nvPr/>
        </p:nvSpPr>
        <p:spPr>
          <a:xfrm>
            <a:off x="0" y="5562600"/>
            <a:ext cx="9144000" cy="14478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0" y="5562600"/>
            <a:ext cx="9144000" cy="1384995"/>
          </a:xfrm>
          <a:prstGeom prst="rect">
            <a:avLst/>
          </a:prstGeom>
          <a:solidFill>
            <a:schemeClr val="tx2">
              <a:lumMod val="20000"/>
              <a:lumOff val="80000"/>
            </a:schemeClr>
          </a:solidFill>
        </p:spPr>
        <p:txBody>
          <a:bodyPr wrap="square">
            <a:spAutoFit/>
          </a:bodyPr>
          <a:lstStyle/>
          <a:p>
            <a:r>
              <a:rPr lang="en-US" sz="2800" dirty="0"/>
              <a:t>Increasingly, provincial administrators are </a:t>
            </a:r>
            <a:r>
              <a:rPr lang="en-US" sz="2800" dirty="0">
                <a:solidFill>
                  <a:srgbClr val="FF0000"/>
                </a:solidFill>
                <a:effectLst>
                  <a:outerShdw blurRad="38100" dist="38100" dir="2700000" algn="tl">
                    <a:srgbClr val="000000"/>
                  </a:outerShdw>
                </a:effectLst>
              </a:rPr>
              <a:t>labeling</a:t>
            </a:r>
            <a:r>
              <a:rPr lang="en-US" sz="2800" dirty="0"/>
              <a:t> </a:t>
            </a:r>
            <a:r>
              <a:rPr lang="en-US" sz="2800" dirty="0">
                <a:solidFill>
                  <a:srgbClr val="FF0000"/>
                </a:solidFill>
                <a:effectLst>
                  <a:outerShdw blurRad="38100" dist="38100" dir="2700000" algn="tl">
                    <a:srgbClr val="000000"/>
                  </a:outerShdw>
                </a:effectLst>
              </a:rPr>
              <a:t>Acadians</a:t>
            </a:r>
            <a:r>
              <a:rPr lang="en-US" sz="2800" dirty="0"/>
              <a:t> </a:t>
            </a:r>
            <a:r>
              <a:rPr lang="en-US" sz="2800" dirty="0">
                <a:solidFill>
                  <a:srgbClr val="FF0000"/>
                </a:solidFill>
                <a:effectLst>
                  <a:outerShdw blurRad="38100" dist="38100" dir="2700000" algn="tl">
                    <a:srgbClr val="000000"/>
                  </a:outerShdw>
                </a:effectLst>
              </a:rPr>
              <a:t>as “ungovernable” &amp; “contemptuous.”</a:t>
            </a:r>
            <a:r>
              <a:rPr lang="en-US" sz="2800" dirty="0"/>
              <a:t>  Acadian’s </a:t>
            </a:r>
            <a:r>
              <a:rPr lang="en-US" sz="2800" dirty="0">
                <a:solidFill>
                  <a:srgbClr val="FF0000"/>
                </a:solidFill>
                <a:effectLst>
                  <a:outerShdw blurRad="38100" dist="38100" dir="2700000" algn="tl">
                    <a:srgbClr val="000000"/>
                  </a:outerShdw>
                </a:effectLst>
              </a:rPr>
              <a:t>desire to be left alone</a:t>
            </a:r>
            <a:r>
              <a:rPr lang="en-US" sz="2800" dirty="0"/>
              <a:t> &amp; how they are dealing with British </a:t>
            </a:r>
            <a:r>
              <a:rPr lang="en-US" sz="2800" dirty="0">
                <a:solidFill>
                  <a:srgbClr val="FF0000"/>
                </a:solidFill>
                <a:effectLst>
                  <a:outerShdw blurRad="38100" dist="38100" dir="2700000" algn="tl">
                    <a:srgbClr val="000000"/>
                  </a:outerShdw>
                </a:effectLst>
              </a:rPr>
              <a:t>may backfire</a:t>
            </a:r>
          </a:p>
        </p:txBody>
      </p:sp>
      <p:sp>
        <p:nvSpPr>
          <p:cNvPr id="31" name="Slide Number Placeholder 30"/>
          <p:cNvSpPr>
            <a:spLocks noGrp="1"/>
          </p:cNvSpPr>
          <p:nvPr>
            <p:ph type="sldNum" sz="quarter" idx="12"/>
          </p:nvPr>
        </p:nvSpPr>
        <p:spPr/>
        <p:txBody>
          <a:bodyPr/>
          <a:lstStyle/>
          <a:p>
            <a:pPr>
              <a:defRPr/>
            </a:pPr>
            <a:fld id="{6D98560A-1953-4F77-869E-5D1EE0598C44}" type="slidenum">
              <a:rPr lang="en-US" smtClean="0"/>
              <a:pPr>
                <a:defRPr/>
              </a:pPr>
              <a:t>58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wipe(left)">
                                      <p:cBhvr>
                                        <p:cTn id="11"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5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9144000" y="0"/>
            <a:ext cx="1371600" cy="7848302"/>
          </a:xfrm>
          <a:prstGeom prst="rect">
            <a:avLst/>
          </a:prstGeom>
        </p:spPr>
        <p:txBody>
          <a:bodyPr wrap="square">
            <a:spAutoFit/>
          </a:bodyPr>
          <a:lstStyle/>
          <a:p>
            <a:r>
              <a:rPr lang="en-US" dirty="0"/>
              <a:t>Neighboring French lacked the means of wrestling the colony from English hands &amp; British were incapable of protecting the colonists from Franco-Indian incursions</a:t>
            </a:r>
          </a:p>
          <a:p>
            <a:r>
              <a:rPr lang="en-US" dirty="0"/>
              <a:t>Annapolis was twice attacked by French-Canadians &amp; French-Canadians captured a British garrison at Mines in 1747</a:t>
            </a:r>
          </a:p>
        </p:txBody>
      </p:sp>
      <p:sp>
        <p:nvSpPr>
          <p:cNvPr id="2" name="Title 1"/>
          <p:cNvSpPr>
            <a:spLocks noGrp="1"/>
          </p:cNvSpPr>
          <p:nvPr>
            <p:ph type="title"/>
          </p:nvPr>
        </p:nvSpPr>
        <p:spPr/>
        <p:txBody>
          <a:bodyPr>
            <a:normAutofit fontScale="90000"/>
          </a:bodyPr>
          <a:lstStyle/>
          <a:p>
            <a:r>
              <a:rPr lang="en-US" dirty="0"/>
              <a:t>10-ACADIA: 1748-1755 </a:t>
            </a:r>
            <a:r>
              <a:rPr lang="en-US" b="0" dirty="0"/>
              <a:t>(7)</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815882"/>
          </a:xfrm>
          <a:prstGeom prst="rect">
            <a:avLst/>
          </a:prstGeom>
        </p:spPr>
        <p:txBody>
          <a:bodyPr wrap="square">
            <a:spAutoFit/>
          </a:bodyPr>
          <a:lstStyle/>
          <a:p>
            <a:r>
              <a:rPr lang="en-US" sz="2800" dirty="0"/>
              <a:t>1750 - With </a:t>
            </a:r>
            <a:r>
              <a:rPr lang="en-US" sz="2800" dirty="0">
                <a:solidFill>
                  <a:srgbClr val="FF0000"/>
                </a:solidFill>
                <a:effectLst>
                  <a:outerShdw blurRad="38100" dist="38100" dir="2700000" algn="tl">
                    <a:srgbClr val="000000"/>
                  </a:outerShdw>
                </a:effectLst>
              </a:rPr>
              <a:t>Europe’s renewed interest in Acadia</a:t>
            </a:r>
            <a:r>
              <a:rPr lang="en-US" sz="2800" dirty="0"/>
              <a:t>, </a:t>
            </a:r>
            <a:r>
              <a:rPr lang="en-US" sz="2800" dirty="0">
                <a:solidFill>
                  <a:srgbClr val="FF0000"/>
                </a:solidFill>
                <a:effectLst>
                  <a:outerShdw blurRad="38100" dist="38100" dir="2700000" algn="tl">
                    <a:srgbClr val="000000"/>
                  </a:outerShdw>
                </a:effectLst>
              </a:rPr>
              <a:t>additional fortresses at strategic points </a:t>
            </a:r>
            <a:r>
              <a:rPr lang="en-US" sz="2800" dirty="0"/>
              <a:t>on the </a:t>
            </a:r>
            <a:r>
              <a:rPr lang="en-US" sz="2800" dirty="0">
                <a:solidFill>
                  <a:srgbClr val="FF0000"/>
                </a:solidFill>
                <a:effectLst>
                  <a:outerShdw blurRad="38100" dist="38100" dir="2700000" algn="tl">
                    <a:srgbClr val="000000"/>
                  </a:outerShdw>
                </a:effectLst>
              </a:rPr>
              <a:t>Chignecto</a:t>
            </a:r>
            <a:r>
              <a:rPr lang="en-US" sz="2800" dirty="0"/>
              <a:t> </a:t>
            </a:r>
            <a:r>
              <a:rPr lang="en-US" sz="2800" dirty="0">
                <a:solidFill>
                  <a:srgbClr val="FF0000"/>
                </a:solidFill>
                <a:effectLst>
                  <a:outerShdw blurRad="38100" dist="38100" dir="2700000" algn="tl">
                    <a:srgbClr val="000000"/>
                  </a:outerShdw>
                </a:effectLst>
              </a:rPr>
              <a:t>Isthmus</a:t>
            </a:r>
            <a:r>
              <a:rPr lang="en-US" sz="2800" dirty="0"/>
              <a:t> are being constructed</a:t>
            </a:r>
          </a:p>
          <a:p>
            <a:endParaRPr lang="en-US" sz="2800" dirty="0">
              <a:solidFill>
                <a:srgbClr val="FF0000"/>
              </a:solidFill>
              <a:effectLst>
                <a:outerShdw blurRad="38100" dist="38100" dir="2700000" algn="tl">
                  <a:srgbClr val="000000"/>
                </a:outerShdw>
              </a:effectLst>
            </a:endParaRP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ET=144YRS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grpSp>
        <p:nvGrpSpPr>
          <p:cNvPr id="38" name="Group 37"/>
          <p:cNvGrpSpPr/>
          <p:nvPr/>
        </p:nvGrpSpPr>
        <p:grpSpPr>
          <a:xfrm>
            <a:off x="4800600" y="1676400"/>
            <a:ext cx="1905000" cy="1335107"/>
            <a:chOff x="4800600" y="1676400"/>
            <a:chExt cx="1905000" cy="1335107"/>
          </a:xfrm>
        </p:grpSpPr>
        <p:sp>
          <p:nvSpPr>
            <p:cNvPr id="36" name="Oval 35"/>
            <p:cNvSpPr/>
            <p:nvPr/>
          </p:nvSpPr>
          <p:spPr>
            <a:xfrm>
              <a:off x="4800600" y="1676400"/>
              <a:ext cx="457200" cy="457200"/>
            </a:xfrm>
            <a:prstGeom prst="ellipse">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5029200" y="2057400"/>
              <a:ext cx="1676400" cy="954107"/>
            </a:xfrm>
            <a:prstGeom prst="rect">
              <a:avLst/>
            </a:prstGeom>
            <a:noFill/>
          </p:spPr>
          <p:txBody>
            <a:bodyPr wrap="square" rtlCol="0">
              <a:spAutoFit/>
            </a:bodyPr>
            <a:lstStyle/>
            <a:p>
              <a:pPr algn="ctr"/>
              <a:r>
                <a:rPr lang="en-US" sz="2800" b="1" dirty="0">
                  <a:solidFill>
                    <a:schemeClr val="bg1"/>
                  </a:solidFill>
                </a:rPr>
                <a:t>Chignecto Isthmus</a:t>
              </a:r>
            </a:p>
          </p:txBody>
        </p:sp>
      </p:grpSp>
      <p:grpSp>
        <p:nvGrpSpPr>
          <p:cNvPr id="44" name="Group 43"/>
          <p:cNvGrpSpPr/>
          <p:nvPr/>
        </p:nvGrpSpPr>
        <p:grpSpPr>
          <a:xfrm>
            <a:off x="1066800" y="2895600"/>
            <a:ext cx="1447800" cy="852747"/>
            <a:chOff x="1066800" y="2895600"/>
            <a:chExt cx="1447800" cy="852747"/>
          </a:xfrm>
        </p:grpSpPr>
        <p:sp>
          <p:nvSpPr>
            <p:cNvPr id="45" name="Rounded Rectangle 44"/>
            <p:cNvSpPr/>
            <p:nvPr/>
          </p:nvSpPr>
          <p:spPr>
            <a:xfrm>
              <a:off x="1066800" y="2895600"/>
              <a:ext cx="12192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Annapolis Royal</a:t>
              </a:r>
            </a:p>
          </p:txBody>
        </p:sp>
        <p:sp>
          <p:nvSpPr>
            <p:cNvPr id="46" name="Oval 45"/>
            <p:cNvSpPr/>
            <p:nvPr/>
          </p:nvSpPr>
          <p:spPr>
            <a:xfrm>
              <a:off x="2240280"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a:off x="1485900" y="716973"/>
            <a:ext cx="6172200" cy="4708981"/>
          </a:xfrm>
          <a:prstGeom prst="rect">
            <a:avLst/>
          </a:prstGeom>
          <a:solidFill>
            <a:schemeClr val="bg1"/>
          </a:solidFill>
        </p:spPr>
        <p:txBody>
          <a:bodyPr wrap="square" rtlCol="0">
            <a:spAutoFit/>
          </a:bodyPr>
          <a:lstStyle/>
          <a:p>
            <a:pPr algn="ctr"/>
            <a:r>
              <a:rPr lang="en-US" sz="6000" b="1" dirty="0"/>
              <a:t>Speaking of fortresses, </a:t>
            </a:r>
          </a:p>
          <a:p>
            <a:pPr algn="ctr"/>
            <a:r>
              <a:rPr lang="en-US" sz="6000" b="1" dirty="0"/>
              <a:t>let’s review the </a:t>
            </a:r>
            <a:r>
              <a:rPr lang="en-US" sz="6000" b="1" u="sng" dirty="0"/>
              <a:t>Military Bases </a:t>
            </a:r>
            <a:r>
              <a:rPr lang="en-US" sz="6000" b="1" dirty="0"/>
              <a:t>situation in Acadia</a:t>
            </a:r>
          </a:p>
        </p:txBody>
      </p:sp>
      <p:sp>
        <p:nvSpPr>
          <p:cNvPr id="47" name="Slide Number Placeholder 46"/>
          <p:cNvSpPr>
            <a:spLocks noGrp="1"/>
          </p:cNvSpPr>
          <p:nvPr>
            <p:ph type="sldNum" sz="quarter" idx="12"/>
          </p:nvPr>
        </p:nvSpPr>
        <p:spPr/>
        <p:txBody>
          <a:bodyPr/>
          <a:lstStyle/>
          <a:p>
            <a:pPr>
              <a:defRPr/>
            </a:pPr>
            <a:fld id="{6D98560A-1953-4F77-869E-5D1EE0598C44}" type="slidenum">
              <a:rPr lang="en-US" smtClean="0"/>
              <a:pPr>
                <a:defRPr/>
              </a:pPr>
              <a:t>59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wipe(left)">
                                      <p:cBhvr>
                                        <p:cTn id="15" dur="1000"/>
                                        <p:tgtEl>
                                          <p:spTgt spid="54"/>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down)">
                                      <p:cBhvr>
                                        <p:cTn id="20" dur="580">
                                          <p:stCondLst>
                                            <p:cond delay="0"/>
                                          </p:stCondLst>
                                        </p:cTn>
                                        <p:tgtEl>
                                          <p:spTgt spid="38"/>
                                        </p:tgtEl>
                                      </p:cBhvr>
                                    </p:animEffect>
                                    <p:anim calcmode="lin" valueType="num">
                                      <p:cBhvr>
                                        <p:cTn id="21"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26" dur="26">
                                          <p:stCondLst>
                                            <p:cond delay="650"/>
                                          </p:stCondLst>
                                        </p:cTn>
                                        <p:tgtEl>
                                          <p:spTgt spid="38"/>
                                        </p:tgtEl>
                                      </p:cBhvr>
                                      <p:to x="100000" y="60000"/>
                                    </p:animScale>
                                    <p:animScale>
                                      <p:cBhvr>
                                        <p:cTn id="27" dur="166" decel="50000">
                                          <p:stCondLst>
                                            <p:cond delay="676"/>
                                          </p:stCondLst>
                                        </p:cTn>
                                        <p:tgtEl>
                                          <p:spTgt spid="38"/>
                                        </p:tgtEl>
                                      </p:cBhvr>
                                      <p:to x="100000" y="100000"/>
                                    </p:animScale>
                                    <p:animScale>
                                      <p:cBhvr>
                                        <p:cTn id="28" dur="26">
                                          <p:stCondLst>
                                            <p:cond delay="1312"/>
                                          </p:stCondLst>
                                        </p:cTn>
                                        <p:tgtEl>
                                          <p:spTgt spid="38"/>
                                        </p:tgtEl>
                                      </p:cBhvr>
                                      <p:to x="100000" y="80000"/>
                                    </p:animScale>
                                    <p:animScale>
                                      <p:cBhvr>
                                        <p:cTn id="29" dur="166" decel="50000">
                                          <p:stCondLst>
                                            <p:cond delay="1338"/>
                                          </p:stCondLst>
                                        </p:cTn>
                                        <p:tgtEl>
                                          <p:spTgt spid="38"/>
                                        </p:tgtEl>
                                      </p:cBhvr>
                                      <p:to x="100000" y="100000"/>
                                    </p:animScale>
                                    <p:animScale>
                                      <p:cBhvr>
                                        <p:cTn id="30" dur="26">
                                          <p:stCondLst>
                                            <p:cond delay="1642"/>
                                          </p:stCondLst>
                                        </p:cTn>
                                        <p:tgtEl>
                                          <p:spTgt spid="38"/>
                                        </p:tgtEl>
                                      </p:cBhvr>
                                      <p:to x="100000" y="90000"/>
                                    </p:animScale>
                                    <p:animScale>
                                      <p:cBhvr>
                                        <p:cTn id="31" dur="166" decel="50000">
                                          <p:stCondLst>
                                            <p:cond delay="1668"/>
                                          </p:stCondLst>
                                        </p:cTn>
                                        <p:tgtEl>
                                          <p:spTgt spid="38"/>
                                        </p:tgtEl>
                                      </p:cBhvr>
                                      <p:to x="100000" y="100000"/>
                                    </p:animScale>
                                    <p:animScale>
                                      <p:cBhvr>
                                        <p:cTn id="32" dur="26">
                                          <p:stCondLst>
                                            <p:cond delay="1808"/>
                                          </p:stCondLst>
                                        </p:cTn>
                                        <p:tgtEl>
                                          <p:spTgt spid="38"/>
                                        </p:tgtEl>
                                      </p:cBhvr>
                                      <p:to x="100000" y="95000"/>
                                    </p:animScale>
                                    <p:animScale>
                                      <p:cBhvr>
                                        <p:cTn id="33" dur="166" decel="50000">
                                          <p:stCondLst>
                                            <p:cond delay="1834"/>
                                          </p:stCondLst>
                                        </p:cTn>
                                        <p:tgtEl>
                                          <p:spTgt spid="38"/>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35"/>
                                        </p:tgtEl>
                                        <p:attrNameLst>
                                          <p:attrName>style.visibility</p:attrName>
                                        </p:attrNameLst>
                                      </p:cBhvr>
                                      <p:to>
                                        <p:strVal val="visible"/>
                                      </p:to>
                                    </p:set>
                                    <p:anim calcmode="lin" valueType="num">
                                      <p:cBhvr>
                                        <p:cTn id="38" dur="500" fill="hold"/>
                                        <p:tgtEl>
                                          <p:spTgt spid="35"/>
                                        </p:tgtEl>
                                        <p:attrNameLst>
                                          <p:attrName>ppt_w</p:attrName>
                                        </p:attrNameLst>
                                      </p:cBhvr>
                                      <p:tavLst>
                                        <p:tav tm="0">
                                          <p:val>
                                            <p:fltVal val="0"/>
                                          </p:val>
                                        </p:tav>
                                        <p:tav tm="100000">
                                          <p:val>
                                            <p:strVal val="#ppt_w"/>
                                          </p:val>
                                        </p:tav>
                                      </p:tavLst>
                                    </p:anim>
                                    <p:anim calcmode="lin" valueType="num">
                                      <p:cBhvr>
                                        <p:cTn id="39" dur="500" fill="hold"/>
                                        <p:tgtEl>
                                          <p:spTgt spid="35"/>
                                        </p:tgtEl>
                                        <p:attrNameLst>
                                          <p:attrName>ppt_h</p:attrName>
                                        </p:attrNameLst>
                                      </p:cBhvr>
                                      <p:tavLst>
                                        <p:tav tm="0">
                                          <p:val>
                                            <p:fltVal val="0"/>
                                          </p:val>
                                        </p:tav>
                                        <p:tav tm="100000">
                                          <p:val>
                                            <p:strVal val="#ppt_h"/>
                                          </p:val>
                                        </p:tav>
                                      </p:tavLst>
                                    </p:anim>
                                    <p:animEffect transition="in" filter="fade">
                                      <p:cBhvr>
                                        <p:cTn id="4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4" grpId="0"/>
      <p:bldP spid="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967335"/>
            <a:ext cx="9144000" cy="1754326"/>
          </a:xfrm>
          <a:prstGeom prst="rect">
            <a:avLst/>
          </a:prstGeom>
          <a:solidFill>
            <a:schemeClr val="bg1"/>
          </a:solidFill>
        </p:spPr>
        <p:txBody>
          <a:bodyPr wrap="square" rtlCol="0">
            <a:spAutoFit/>
          </a:bodyPr>
          <a:lstStyle/>
          <a:p>
            <a:pPr algn="ctr"/>
            <a:r>
              <a:rPr lang="en-US" sz="5400" b="1" dirty="0"/>
              <a:t>REVIEW LAST </a:t>
            </a:r>
          </a:p>
          <a:p>
            <a:pPr algn="ctr"/>
            <a:r>
              <a:rPr lang="en-US" sz="5400" b="1" dirty="0"/>
              <a:t>WEEK KEY POINTS</a:t>
            </a:r>
          </a:p>
        </p:txBody>
      </p:sp>
      <p:sp>
        <p:nvSpPr>
          <p:cNvPr id="4" name="Title 1"/>
          <p:cNvSpPr>
            <a:spLocks noGrp="1"/>
          </p:cNvSpPr>
          <p:nvPr>
            <p:ph type="title"/>
          </p:nvPr>
        </p:nvSpPr>
        <p:spPr>
          <a:xfrm>
            <a:off x="0" y="0"/>
            <a:ext cx="9144000" cy="609600"/>
          </a:xfrm>
        </p:spPr>
        <p:txBody>
          <a:bodyPr>
            <a:normAutofit fontScale="90000"/>
          </a:bodyPr>
          <a:lstStyle/>
          <a:p>
            <a:r>
              <a:rPr lang="en-US" dirty="0"/>
              <a:t>AN OVERVIEW</a:t>
            </a:r>
          </a:p>
        </p:txBody>
      </p:sp>
      <p:sp>
        <p:nvSpPr>
          <p:cNvPr id="5" name="Slide Number Placeholder 4"/>
          <p:cNvSpPr>
            <a:spLocks noGrp="1"/>
          </p:cNvSpPr>
          <p:nvPr>
            <p:ph type="sldNum" sz="quarter" idx="12"/>
          </p:nvPr>
        </p:nvSpPr>
        <p:spPr/>
        <p:txBody>
          <a:bodyPr/>
          <a:lstStyle/>
          <a:p>
            <a:pPr>
              <a:defRPr/>
            </a:pPr>
            <a:fld id="{6D98560A-1953-4F77-869E-5D1EE0598C44}" type="slidenum">
              <a:rPr lang="en-US" smtClean="0"/>
              <a:pPr>
                <a:defRPr/>
              </a:pPr>
              <a:t>6</a:t>
            </a:fld>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
          <p:cNvPicPr>
            <a:picLocks noChangeAspect="1" noChangeArrowheads="1"/>
          </p:cNvPicPr>
          <p:nvPr/>
        </p:nvPicPr>
        <p:blipFill>
          <a:blip r:embed="rId2" cstate="print"/>
          <a:srcRect/>
          <a:stretch>
            <a:fillRect/>
          </a:stretch>
        </p:blipFill>
        <p:spPr bwMode="auto">
          <a:xfrm>
            <a:off x="176213" y="539919"/>
            <a:ext cx="8791575" cy="6029325"/>
          </a:xfrm>
          <a:prstGeom prst="rect">
            <a:avLst/>
          </a:prstGeom>
          <a:noFill/>
          <a:ln w="9525">
            <a:solidFill>
              <a:schemeClr val="bg1"/>
            </a:solidFill>
            <a:miter lim="800000"/>
            <a:headEnd/>
            <a:tailEnd/>
          </a:ln>
        </p:spPr>
      </p:pic>
      <p:pic>
        <p:nvPicPr>
          <p:cNvPr id="21" name="Picture 14"/>
          <p:cNvPicPr>
            <a:picLocks noChangeAspect="1" noChangeArrowheads="1"/>
          </p:cNvPicPr>
          <p:nvPr/>
        </p:nvPicPr>
        <p:blipFill>
          <a:blip r:embed="rId3" cstate="print"/>
          <a:srcRect/>
          <a:stretch>
            <a:fillRect/>
          </a:stretch>
        </p:blipFill>
        <p:spPr bwMode="auto">
          <a:xfrm>
            <a:off x="15468600" y="1003300"/>
            <a:ext cx="6483350" cy="5854700"/>
          </a:xfrm>
          <a:prstGeom prst="rect">
            <a:avLst/>
          </a:prstGeom>
          <a:noFill/>
          <a:ln w="9525">
            <a:solidFill>
              <a:schemeClr val="bg1"/>
            </a:solidFill>
            <a:miter lim="800000"/>
            <a:headEnd/>
            <a:tailEnd/>
          </a:ln>
        </p:spPr>
      </p:pic>
      <p:grpSp>
        <p:nvGrpSpPr>
          <p:cNvPr id="30" name="Group 29"/>
          <p:cNvGrpSpPr/>
          <p:nvPr/>
        </p:nvGrpSpPr>
        <p:grpSpPr>
          <a:xfrm>
            <a:off x="2454840" y="3648952"/>
            <a:ext cx="4431735" cy="1724755"/>
            <a:chOff x="2654865" y="3420352"/>
            <a:chExt cx="4431735" cy="1724755"/>
          </a:xfrm>
        </p:grpSpPr>
        <p:sp>
          <p:nvSpPr>
            <p:cNvPr id="28" name="Rounded Rectangle 27"/>
            <p:cNvSpPr/>
            <p:nvPr/>
          </p:nvSpPr>
          <p:spPr>
            <a:xfrm rot="19975663">
              <a:off x="2654865" y="3420352"/>
              <a:ext cx="3581400" cy="112482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5105400" y="4191000"/>
              <a:ext cx="1981200" cy="954107"/>
            </a:xfrm>
            <a:prstGeom prst="rect">
              <a:avLst/>
            </a:prstGeom>
            <a:noFill/>
          </p:spPr>
          <p:txBody>
            <a:bodyPr wrap="square" rtlCol="0">
              <a:spAutoFit/>
            </a:bodyPr>
            <a:lstStyle/>
            <a:p>
              <a:r>
                <a:rPr lang="en-US" sz="2800" dirty="0">
                  <a:solidFill>
                    <a:schemeClr val="bg1"/>
                  </a:solidFill>
                </a:rPr>
                <a:t>NOVA SCOTIA</a:t>
              </a:r>
            </a:p>
          </p:txBody>
        </p:sp>
      </p:grpSp>
      <p:grpSp>
        <p:nvGrpSpPr>
          <p:cNvPr id="31" name="Group 30"/>
          <p:cNvGrpSpPr/>
          <p:nvPr/>
        </p:nvGrpSpPr>
        <p:grpSpPr>
          <a:xfrm>
            <a:off x="2264530" y="2019715"/>
            <a:ext cx="3631445" cy="2004338"/>
            <a:chOff x="3591115" y="3001667"/>
            <a:chExt cx="3631445" cy="2004338"/>
          </a:xfrm>
        </p:grpSpPr>
        <p:sp>
          <p:nvSpPr>
            <p:cNvPr id="32" name="Rounded Rectangle 31"/>
            <p:cNvSpPr/>
            <p:nvPr/>
          </p:nvSpPr>
          <p:spPr>
            <a:xfrm rot="20178450">
              <a:off x="3591115" y="3001667"/>
              <a:ext cx="1749916" cy="20043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5241360" y="3039352"/>
              <a:ext cx="1981200" cy="954107"/>
            </a:xfrm>
            <a:prstGeom prst="rect">
              <a:avLst/>
            </a:prstGeom>
            <a:noFill/>
          </p:spPr>
          <p:txBody>
            <a:bodyPr wrap="square" rtlCol="0">
              <a:spAutoFit/>
            </a:bodyPr>
            <a:lstStyle/>
            <a:p>
              <a:r>
                <a:rPr lang="en-US" sz="2800" dirty="0">
                  <a:solidFill>
                    <a:schemeClr val="bg1"/>
                  </a:solidFill>
                </a:rPr>
                <a:t>NEW BRUNSWICK</a:t>
              </a:r>
            </a:p>
          </p:txBody>
        </p:sp>
      </p:grpSp>
      <p:grpSp>
        <p:nvGrpSpPr>
          <p:cNvPr id="34" name="Group 33"/>
          <p:cNvGrpSpPr/>
          <p:nvPr/>
        </p:nvGrpSpPr>
        <p:grpSpPr>
          <a:xfrm>
            <a:off x="5895975" y="609600"/>
            <a:ext cx="3048000" cy="3114020"/>
            <a:chOff x="2855375" y="2353552"/>
            <a:chExt cx="3048000" cy="3114020"/>
          </a:xfrm>
        </p:grpSpPr>
        <p:sp>
          <p:nvSpPr>
            <p:cNvPr id="35" name="Rounded Rectangle 34"/>
            <p:cNvSpPr/>
            <p:nvPr/>
          </p:nvSpPr>
          <p:spPr>
            <a:xfrm>
              <a:off x="2855375" y="2353552"/>
              <a:ext cx="3048000" cy="269349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3007775" y="4944352"/>
              <a:ext cx="2895600" cy="523220"/>
            </a:xfrm>
            <a:prstGeom prst="rect">
              <a:avLst/>
            </a:prstGeom>
            <a:noFill/>
          </p:spPr>
          <p:txBody>
            <a:bodyPr wrap="square" rtlCol="0">
              <a:spAutoFit/>
            </a:bodyPr>
            <a:lstStyle/>
            <a:p>
              <a:r>
                <a:rPr lang="en-US" sz="2800" dirty="0">
                  <a:solidFill>
                    <a:schemeClr val="bg1"/>
                  </a:solidFill>
                </a:rPr>
                <a:t>NEWFOUNDLAND</a:t>
              </a:r>
            </a:p>
          </p:txBody>
        </p:sp>
      </p:grpSp>
      <p:grpSp>
        <p:nvGrpSpPr>
          <p:cNvPr id="39" name="Group 38"/>
          <p:cNvGrpSpPr/>
          <p:nvPr/>
        </p:nvGrpSpPr>
        <p:grpSpPr>
          <a:xfrm>
            <a:off x="2362200" y="3413406"/>
            <a:ext cx="2071258" cy="2314989"/>
            <a:chOff x="2362200" y="3413406"/>
            <a:chExt cx="2071258" cy="2314989"/>
          </a:xfrm>
        </p:grpSpPr>
        <p:sp>
          <p:nvSpPr>
            <p:cNvPr id="37" name="Rounded Rectangle 36"/>
            <p:cNvSpPr/>
            <p:nvPr/>
          </p:nvSpPr>
          <p:spPr>
            <a:xfrm rot="20178450">
              <a:off x="3413144" y="3413406"/>
              <a:ext cx="1020314" cy="90357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2362200" y="4343400"/>
              <a:ext cx="1981200" cy="1384995"/>
            </a:xfrm>
            <a:prstGeom prst="rect">
              <a:avLst/>
            </a:prstGeom>
            <a:noFill/>
          </p:spPr>
          <p:txBody>
            <a:bodyPr wrap="square" rtlCol="0">
              <a:spAutoFit/>
            </a:bodyPr>
            <a:lstStyle/>
            <a:p>
              <a:pPr algn="ctr"/>
              <a:r>
                <a:rPr lang="en-US" sz="2800" dirty="0">
                  <a:solidFill>
                    <a:schemeClr val="bg1"/>
                  </a:solidFill>
                </a:rPr>
                <a:t>ISTHMUS OF CHIGNECTO</a:t>
              </a:r>
            </a:p>
          </p:txBody>
        </p:sp>
      </p:grpSp>
      <p:pic>
        <p:nvPicPr>
          <p:cNvPr id="18" name="Picture 8"/>
          <p:cNvPicPr>
            <a:picLocks noChangeAspect="1" noChangeArrowheads="1"/>
          </p:cNvPicPr>
          <p:nvPr/>
        </p:nvPicPr>
        <p:blipFill>
          <a:blip r:embed="rId4" cstate="print"/>
          <a:srcRect/>
          <a:stretch>
            <a:fillRect/>
          </a:stretch>
        </p:blipFill>
        <p:spPr bwMode="auto">
          <a:xfrm>
            <a:off x="381480" y="609600"/>
            <a:ext cx="8381040" cy="6248400"/>
          </a:xfrm>
          <a:prstGeom prst="rect">
            <a:avLst/>
          </a:prstGeom>
          <a:noFill/>
          <a:ln w="9525">
            <a:solidFill>
              <a:schemeClr val="bg1"/>
            </a:solidFill>
            <a:miter lim="800000"/>
            <a:headEnd/>
            <a:tailEnd/>
          </a:ln>
        </p:spPr>
      </p:pic>
      <p:pic>
        <p:nvPicPr>
          <p:cNvPr id="15" name="Picture 5"/>
          <p:cNvPicPr>
            <a:picLocks noChangeAspect="1" noChangeArrowheads="1"/>
          </p:cNvPicPr>
          <p:nvPr/>
        </p:nvPicPr>
        <p:blipFill>
          <a:blip r:embed="rId5" cstate="print"/>
          <a:srcRect/>
          <a:stretch>
            <a:fillRect/>
          </a:stretch>
        </p:blipFill>
        <p:spPr bwMode="auto">
          <a:xfrm>
            <a:off x="7924800" y="-4876800"/>
            <a:ext cx="6750050" cy="3683000"/>
          </a:xfrm>
          <a:prstGeom prst="rect">
            <a:avLst/>
          </a:prstGeom>
          <a:noFill/>
          <a:ln w="9525">
            <a:noFill/>
            <a:miter lim="800000"/>
            <a:headEnd/>
            <a:tailEnd/>
          </a:ln>
        </p:spPr>
      </p:pic>
      <p:sp>
        <p:nvSpPr>
          <p:cNvPr id="40" name="Freeform 39"/>
          <p:cNvSpPr/>
          <p:nvPr/>
        </p:nvSpPr>
        <p:spPr>
          <a:xfrm>
            <a:off x="651164" y="2061556"/>
            <a:ext cx="7398327" cy="3075709"/>
          </a:xfrm>
          <a:custGeom>
            <a:avLst/>
            <a:gdLst>
              <a:gd name="connsiteX0" fmla="*/ 432261 w 7398327"/>
              <a:gd name="connsiteY0" fmla="*/ 1596044 h 3075709"/>
              <a:gd name="connsiteX1" fmla="*/ 2975956 w 7398327"/>
              <a:gd name="connsiteY1" fmla="*/ 0 h 3075709"/>
              <a:gd name="connsiteX2" fmla="*/ 3574472 w 7398327"/>
              <a:gd name="connsiteY2" fmla="*/ 133004 h 3075709"/>
              <a:gd name="connsiteX3" fmla="*/ 4089861 w 7398327"/>
              <a:gd name="connsiteY3" fmla="*/ 698269 h 3075709"/>
              <a:gd name="connsiteX4" fmla="*/ 4887883 w 7398327"/>
              <a:gd name="connsiteY4" fmla="*/ 598517 h 3075709"/>
              <a:gd name="connsiteX5" fmla="*/ 5237018 w 7398327"/>
              <a:gd name="connsiteY5" fmla="*/ 897775 h 3075709"/>
              <a:gd name="connsiteX6" fmla="*/ 5652654 w 7398327"/>
              <a:gd name="connsiteY6" fmla="*/ 931026 h 3075709"/>
              <a:gd name="connsiteX7" fmla="*/ 6999316 w 7398327"/>
              <a:gd name="connsiteY7" fmla="*/ 1163782 h 3075709"/>
              <a:gd name="connsiteX8" fmla="*/ 7132320 w 7398327"/>
              <a:gd name="connsiteY8" fmla="*/ 1230284 h 3075709"/>
              <a:gd name="connsiteX9" fmla="*/ 7182196 w 7398327"/>
              <a:gd name="connsiteY9" fmla="*/ 1246909 h 3075709"/>
              <a:gd name="connsiteX10" fmla="*/ 7398327 w 7398327"/>
              <a:gd name="connsiteY10" fmla="*/ 1396539 h 3075709"/>
              <a:gd name="connsiteX11" fmla="*/ 7165571 w 7398327"/>
              <a:gd name="connsiteY11" fmla="*/ 1645920 h 3075709"/>
              <a:gd name="connsiteX12" fmla="*/ 6533803 w 7398327"/>
              <a:gd name="connsiteY12" fmla="*/ 2177935 h 3075709"/>
              <a:gd name="connsiteX13" fmla="*/ 5852160 w 7398327"/>
              <a:gd name="connsiteY13" fmla="*/ 2693324 h 3075709"/>
              <a:gd name="connsiteX14" fmla="*/ 5702531 w 7398327"/>
              <a:gd name="connsiteY14" fmla="*/ 2776451 h 3075709"/>
              <a:gd name="connsiteX15" fmla="*/ 5652654 w 7398327"/>
              <a:gd name="connsiteY15" fmla="*/ 2793077 h 3075709"/>
              <a:gd name="connsiteX16" fmla="*/ 5636029 w 7398327"/>
              <a:gd name="connsiteY16" fmla="*/ 2826328 h 3075709"/>
              <a:gd name="connsiteX17" fmla="*/ 5137265 w 7398327"/>
              <a:gd name="connsiteY17" fmla="*/ 3009208 h 3075709"/>
              <a:gd name="connsiteX18" fmla="*/ 3857105 w 7398327"/>
              <a:gd name="connsiteY18" fmla="*/ 2859579 h 3075709"/>
              <a:gd name="connsiteX19" fmla="*/ 2842952 w 7398327"/>
              <a:gd name="connsiteY19" fmla="*/ 2726575 h 3075709"/>
              <a:gd name="connsiteX20" fmla="*/ 1579418 w 7398327"/>
              <a:gd name="connsiteY20" fmla="*/ 2759826 h 3075709"/>
              <a:gd name="connsiteX21" fmla="*/ 1313411 w 7398327"/>
              <a:gd name="connsiteY21" fmla="*/ 2776451 h 3075709"/>
              <a:gd name="connsiteX22" fmla="*/ 1080654 w 7398327"/>
              <a:gd name="connsiteY22" fmla="*/ 2743200 h 3075709"/>
              <a:gd name="connsiteX23" fmla="*/ 748145 w 7398327"/>
              <a:gd name="connsiteY23" fmla="*/ 3075709 h 3075709"/>
              <a:gd name="connsiteX24" fmla="*/ 432261 w 7398327"/>
              <a:gd name="connsiteY24" fmla="*/ 3075709 h 3075709"/>
              <a:gd name="connsiteX25" fmla="*/ 299258 w 7398327"/>
              <a:gd name="connsiteY25" fmla="*/ 2909455 h 3075709"/>
              <a:gd name="connsiteX26" fmla="*/ 66501 w 7398327"/>
              <a:gd name="connsiteY26" fmla="*/ 2959331 h 3075709"/>
              <a:gd name="connsiteX27" fmla="*/ 0 w 7398327"/>
              <a:gd name="connsiteY27" fmla="*/ 2776451 h 3075709"/>
              <a:gd name="connsiteX28" fmla="*/ 116378 w 7398327"/>
              <a:gd name="connsiteY28" fmla="*/ 2427317 h 3075709"/>
              <a:gd name="connsiteX29" fmla="*/ 399011 w 7398327"/>
              <a:gd name="connsiteY29" fmla="*/ 2061557 h 3075709"/>
              <a:gd name="connsiteX30" fmla="*/ 1280160 w 7398327"/>
              <a:gd name="connsiteY30" fmla="*/ 1629295 h 3075709"/>
              <a:gd name="connsiteX31" fmla="*/ 1662545 w 7398327"/>
              <a:gd name="connsiteY31" fmla="*/ 1296786 h 3075709"/>
              <a:gd name="connsiteX32" fmla="*/ 2194560 w 7398327"/>
              <a:gd name="connsiteY32" fmla="*/ 781397 h 3075709"/>
              <a:gd name="connsiteX33" fmla="*/ 2011680 w 7398327"/>
              <a:gd name="connsiteY33" fmla="*/ 615142 h 3075709"/>
              <a:gd name="connsiteX0" fmla="*/ 2015836 w 7398327"/>
              <a:gd name="connsiteY0" fmla="*/ 529244 h 3075709"/>
              <a:gd name="connsiteX1" fmla="*/ 2975956 w 7398327"/>
              <a:gd name="connsiteY1" fmla="*/ 0 h 3075709"/>
              <a:gd name="connsiteX2" fmla="*/ 3574472 w 7398327"/>
              <a:gd name="connsiteY2" fmla="*/ 133004 h 3075709"/>
              <a:gd name="connsiteX3" fmla="*/ 4089861 w 7398327"/>
              <a:gd name="connsiteY3" fmla="*/ 698269 h 3075709"/>
              <a:gd name="connsiteX4" fmla="*/ 4887883 w 7398327"/>
              <a:gd name="connsiteY4" fmla="*/ 598517 h 3075709"/>
              <a:gd name="connsiteX5" fmla="*/ 5237018 w 7398327"/>
              <a:gd name="connsiteY5" fmla="*/ 897775 h 3075709"/>
              <a:gd name="connsiteX6" fmla="*/ 5652654 w 7398327"/>
              <a:gd name="connsiteY6" fmla="*/ 931026 h 3075709"/>
              <a:gd name="connsiteX7" fmla="*/ 6999316 w 7398327"/>
              <a:gd name="connsiteY7" fmla="*/ 1163782 h 3075709"/>
              <a:gd name="connsiteX8" fmla="*/ 7132320 w 7398327"/>
              <a:gd name="connsiteY8" fmla="*/ 1230284 h 3075709"/>
              <a:gd name="connsiteX9" fmla="*/ 7182196 w 7398327"/>
              <a:gd name="connsiteY9" fmla="*/ 1246909 h 3075709"/>
              <a:gd name="connsiteX10" fmla="*/ 7398327 w 7398327"/>
              <a:gd name="connsiteY10" fmla="*/ 1396539 h 3075709"/>
              <a:gd name="connsiteX11" fmla="*/ 7165571 w 7398327"/>
              <a:gd name="connsiteY11" fmla="*/ 1645920 h 3075709"/>
              <a:gd name="connsiteX12" fmla="*/ 6533803 w 7398327"/>
              <a:gd name="connsiteY12" fmla="*/ 2177935 h 3075709"/>
              <a:gd name="connsiteX13" fmla="*/ 5852160 w 7398327"/>
              <a:gd name="connsiteY13" fmla="*/ 2693324 h 3075709"/>
              <a:gd name="connsiteX14" fmla="*/ 5702531 w 7398327"/>
              <a:gd name="connsiteY14" fmla="*/ 2776451 h 3075709"/>
              <a:gd name="connsiteX15" fmla="*/ 5652654 w 7398327"/>
              <a:gd name="connsiteY15" fmla="*/ 2793077 h 3075709"/>
              <a:gd name="connsiteX16" fmla="*/ 5636029 w 7398327"/>
              <a:gd name="connsiteY16" fmla="*/ 2826328 h 3075709"/>
              <a:gd name="connsiteX17" fmla="*/ 5137265 w 7398327"/>
              <a:gd name="connsiteY17" fmla="*/ 3009208 h 3075709"/>
              <a:gd name="connsiteX18" fmla="*/ 3857105 w 7398327"/>
              <a:gd name="connsiteY18" fmla="*/ 2859579 h 3075709"/>
              <a:gd name="connsiteX19" fmla="*/ 2842952 w 7398327"/>
              <a:gd name="connsiteY19" fmla="*/ 2726575 h 3075709"/>
              <a:gd name="connsiteX20" fmla="*/ 1579418 w 7398327"/>
              <a:gd name="connsiteY20" fmla="*/ 2759826 h 3075709"/>
              <a:gd name="connsiteX21" fmla="*/ 1313411 w 7398327"/>
              <a:gd name="connsiteY21" fmla="*/ 2776451 h 3075709"/>
              <a:gd name="connsiteX22" fmla="*/ 1080654 w 7398327"/>
              <a:gd name="connsiteY22" fmla="*/ 2743200 h 3075709"/>
              <a:gd name="connsiteX23" fmla="*/ 748145 w 7398327"/>
              <a:gd name="connsiteY23" fmla="*/ 3075709 h 3075709"/>
              <a:gd name="connsiteX24" fmla="*/ 432261 w 7398327"/>
              <a:gd name="connsiteY24" fmla="*/ 3075709 h 3075709"/>
              <a:gd name="connsiteX25" fmla="*/ 299258 w 7398327"/>
              <a:gd name="connsiteY25" fmla="*/ 2909455 h 3075709"/>
              <a:gd name="connsiteX26" fmla="*/ 66501 w 7398327"/>
              <a:gd name="connsiteY26" fmla="*/ 2959331 h 3075709"/>
              <a:gd name="connsiteX27" fmla="*/ 0 w 7398327"/>
              <a:gd name="connsiteY27" fmla="*/ 2776451 h 3075709"/>
              <a:gd name="connsiteX28" fmla="*/ 116378 w 7398327"/>
              <a:gd name="connsiteY28" fmla="*/ 2427317 h 3075709"/>
              <a:gd name="connsiteX29" fmla="*/ 399011 w 7398327"/>
              <a:gd name="connsiteY29" fmla="*/ 2061557 h 3075709"/>
              <a:gd name="connsiteX30" fmla="*/ 1280160 w 7398327"/>
              <a:gd name="connsiteY30" fmla="*/ 1629295 h 3075709"/>
              <a:gd name="connsiteX31" fmla="*/ 1662545 w 7398327"/>
              <a:gd name="connsiteY31" fmla="*/ 1296786 h 3075709"/>
              <a:gd name="connsiteX32" fmla="*/ 2194560 w 7398327"/>
              <a:gd name="connsiteY32" fmla="*/ 781397 h 3075709"/>
              <a:gd name="connsiteX33" fmla="*/ 2011680 w 7398327"/>
              <a:gd name="connsiteY33" fmla="*/ 615142 h 3075709"/>
              <a:gd name="connsiteX0" fmla="*/ 2015836 w 7398327"/>
              <a:gd name="connsiteY0" fmla="*/ 605444 h 3075709"/>
              <a:gd name="connsiteX1" fmla="*/ 2975956 w 7398327"/>
              <a:gd name="connsiteY1" fmla="*/ 0 h 3075709"/>
              <a:gd name="connsiteX2" fmla="*/ 3574472 w 7398327"/>
              <a:gd name="connsiteY2" fmla="*/ 133004 h 3075709"/>
              <a:gd name="connsiteX3" fmla="*/ 4089861 w 7398327"/>
              <a:gd name="connsiteY3" fmla="*/ 698269 h 3075709"/>
              <a:gd name="connsiteX4" fmla="*/ 4887883 w 7398327"/>
              <a:gd name="connsiteY4" fmla="*/ 598517 h 3075709"/>
              <a:gd name="connsiteX5" fmla="*/ 5237018 w 7398327"/>
              <a:gd name="connsiteY5" fmla="*/ 897775 h 3075709"/>
              <a:gd name="connsiteX6" fmla="*/ 5652654 w 7398327"/>
              <a:gd name="connsiteY6" fmla="*/ 931026 h 3075709"/>
              <a:gd name="connsiteX7" fmla="*/ 6999316 w 7398327"/>
              <a:gd name="connsiteY7" fmla="*/ 1163782 h 3075709"/>
              <a:gd name="connsiteX8" fmla="*/ 7132320 w 7398327"/>
              <a:gd name="connsiteY8" fmla="*/ 1230284 h 3075709"/>
              <a:gd name="connsiteX9" fmla="*/ 7182196 w 7398327"/>
              <a:gd name="connsiteY9" fmla="*/ 1246909 h 3075709"/>
              <a:gd name="connsiteX10" fmla="*/ 7398327 w 7398327"/>
              <a:gd name="connsiteY10" fmla="*/ 1396539 h 3075709"/>
              <a:gd name="connsiteX11" fmla="*/ 7165571 w 7398327"/>
              <a:gd name="connsiteY11" fmla="*/ 1645920 h 3075709"/>
              <a:gd name="connsiteX12" fmla="*/ 6533803 w 7398327"/>
              <a:gd name="connsiteY12" fmla="*/ 2177935 h 3075709"/>
              <a:gd name="connsiteX13" fmla="*/ 5852160 w 7398327"/>
              <a:gd name="connsiteY13" fmla="*/ 2693324 h 3075709"/>
              <a:gd name="connsiteX14" fmla="*/ 5702531 w 7398327"/>
              <a:gd name="connsiteY14" fmla="*/ 2776451 h 3075709"/>
              <a:gd name="connsiteX15" fmla="*/ 5652654 w 7398327"/>
              <a:gd name="connsiteY15" fmla="*/ 2793077 h 3075709"/>
              <a:gd name="connsiteX16" fmla="*/ 5636029 w 7398327"/>
              <a:gd name="connsiteY16" fmla="*/ 2826328 h 3075709"/>
              <a:gd name="connsiteX17" fmla="*/ 5137265 w 7398327"/>
              <a:gd name="connsiteY17" fmla="*/ 3009208 h 3075709"/>
              <a:gd name="connsiteX18" fmla="*/ 3857105 w 7398327"/>
              <a:gd name="connsiteY18" fmla="*/ 2859579 h 3075709"/>
              <a:gd name="connsiteX19" fmla="*/ 2842952 w 7398327"/>
              <a:gd name="connsiteY19" fmla="*/ 2726575 h 3075709"/>
              <a:gd name="connsiteX20" fmla="*/ 1579418 w 7398327"/>
              <a:gd name="connsiteY20" fmla="*/ 2759826 h 3075709"/>
              <a:gd name="connsiteX21" fmla="*/ 1313411 w 7398327"/>
              <a:gd name="connsiteY21" fmla="*/ 2776451 h 3075709"/>
              <a:gd name="connsiteX22" fmla="*/ 1080654 w 7398327"/>
              <a:gd name="connsiteY22" fmla="*/ 2743200 h 3075709"/>
              <a:gd name="connsiteX23" fmla="*/ 748145 w 7398327"/>
              <a:gd name="connsiteY23" fmla="*/ 3075709 h 3075709"/>
              <a:gd name="connsiteX24" fmla="*/ 432261 w 7398327"/>
              <a:gd name="connsiteY24" fmla="*/ 3075709 h 3075709"/>
              <a:gd name="connsiteX25" fmla="*/ 299258 w 7398327"/>
              <a:gd name="connsiteY25" fmla="*/ 2909455 h 3075709"/>
              <a:gd name="connsiteX26" fmla="*/ 66501 w 7398327"/>
              <a:gd name="connsiteY26" fmla="*/ 2959331 h 3075709"/>
              <a:gd name="connsiteX27" fmla="*/ 0 w 7398327"/>
              <a:gd name="connsiteY27" fmla="*/ 2776451 h 3075709"/>
              <a:gd name="connsiteX28" fmla="*/ 116378 w 7398327"/>
              <a:gd name="connsiteY28" fmla="*/ 2427317 h 3075709"/>
              <a:gd name="connsiteX29" fmla="*/ 399011 w 7398327"/>
              <a:gd name="connsiteY29" fmla="*/ 2061557 h 3075709"/>
              <a:gd name="connsiteX30" fmla="*/ 1280160 w 7398327"/>
              <a:gd name="connsiteY30" fmla="*/ 1629295 h 3075709"/>
              <a:gd name="connsiteX31" fmla="*/ 1662545 w 7398327"/>
              <a:gd name="connsiteY31" fmla="*/ 1296786 h 3075709"/>
              <a:gd name="connsiteX32" fmla="*/ 2194560 w 7398327"/>
              <a:gd name="connsiteY32" fmla="*/ 781397 h 3075709"/>
              <a:gd name="connsiteX33" fmla="*/ 2011680 w 7398327"/>
              <a:gd name="connsiteY33" fmla="*/ 615142 h 3075709"/>
              <a:gd name="connsiteX0" fmla="*/ 2015836 w 7398327"/>
              <a:gd name="connsiteY0" fmla="*/ 605444 h 3075709"/>
              <a:gd name="connsiteX1" fmla="*/ 2975956 w 7398327"/>
              <a:gd name="connsiteY1" fmla="*/ 0 h 3075709"/>
              <a:gd name="connsiteX2" fmla="*/ 3574472 w 7398327"/>
              <a:gd name="connsiteY2" fmla="*/ 133004 h 3075709"/>
              <a:gd name="connsiteX3" fmla="*/ 4089861 w 7398327"/>
              <a:gd name="connsiteY3" fmla="*/ 698269 h 3075709"/>
              <a:gd name="connsiteX4" fmla="*/ 4887883 w 7398327"/>
              <a:gd name="connsiteY4" fmla="*/ 598517 h 3075709"/>
              <a:gd name="connsiteX5" fmla="*/ 5237018 w 7398327"/>
              <a:gd name="connsiteY5" fmla="*/ 897775 h 3075709"/>
              <a:gd name="connsiteX6" fmla="*/ 5652654 w 7398327"/>
              <a:gd name="connsiteY6" fmla="*/ 931026 h 3075709"/>
              <a:gd name="connsiteX7" fmla="*/ 6999316 w 7398327"/>
              <a:gd name="connsiteY7" fmla="*/ 1163782 h 3075709"/>
              <a:gd name="connsiteX8" fmla="*/ 7132320 w 7398327"/>
              <a:gd name="connsiteY8" fmla="*/ 1230284 h 3075709"/>
              <a:gd name="connsiteX9" fmla="*/ 7182196 w 7398327"/>
              <a:gd name="connsiteY9" fmla="*/ 1246909 h 3075709"/>
              <a:gd name="connsiteX10" fmla="*/ 7398327 w 7398327"/>
              <a:gd name="connsiteY10" fmla="*/ 1396539 h 3075709"/>
              <a:gd name="connsiteX11" fmla="*/ 7165571 w 7398327"/>
              <a:gd name="connsiteY11" fmla="*/ 1645920 h 3075709"/>
              <a:gd name="connsiteX12" fmla="*/ 6533803 w 7398327"/>
              <a:gd name="connsiteY12" fmla="*/ 2177935 h 3075709"/>
              <a:gd name="connsiteX13" fmla="*/ 5852160 w 7398327"/>
              <a:gd name="connsiteY13" fmla="*/ 2693324 h 3075709"/>
              <a:gd name="connsiteX14" fmla="*/ 5702531 w 7398327"/>
              <a:gd name="connsiteY14" fmla="*/ 2776451 h 3075709"/>
              <a:gd name="connsiteX15" fmla="*/ 5652654 w 7398327"/>
              <a:gd name="connsiteY15" fmla="*/ 2793077 h 3075709"/>
              <a:gd name="connsiteX16" fmla="*/ 5636029 w 7398327"/>
              <a:gd name="connsiteY16" fmla="*/ 2826328 h 3075709"/>
              <a:gd name="connsiteX17" fmla="*/ 5137265 w 7398327"/>
              <a:gd name="connsiteY17" fmla="*/ 3009208 h 3075709"/>
              <a:gd name="connsiteX18" fmla="*/ 3997036 w 7398327"/>
              <a:gd name="connsiteY18" fmla="*/ 2739044 h 3075709"/>
              <a:gd name="connsiteX19" fmla="*/ 2842952 w 7398327"/>
              <a:gd name="connsiteY19" fmla="*/ 2726575 h 3075709"/>
              <a:gd name="connsiteX20" fmla="*/ 1579418 w 7398327"/>
              <a:gd name="connsiteY20" fmla="*/ 2759826 h 3075709"/>
              <a:gd name="connsiteX21" fmla="*/ 1313411 w 7398327"/>
              <a:gd name="connsiteY21" fmla="*/ 2776451 h 3075709"/>
              <a:gd name="connsiteX22" fmla="*/ 1080654 w 7398327"/>
              <a:gd name="connsiteY22" fmla="*/ 2743200 h 3075709"/>
              <a:gd name="connsiteX23" fmla="*/ 748145 w 7398327"/>
              <a:gd name="connsiteY23" fmla="*/ 3075709 h 3075709"/>
              <a:gd name="connsiteX24" fmla="*/ 432261 w 7398327"/>
              <a:gd name="connsiteY24" fmla="*/ 3075709 h 3075709"/>
              <a:gd name="connsiteX25" fmla="*/ 299258 w 7398327"/>
              <a:gd name="connsiteY25" fmla="*/ 2909455 h 3075709"/>
              <a:gd name="connsiteX26" fmla="*/ 66501 w 7398327"/>
              <a:gd name="connsiteY26" fmla="*/ 2959331 h 3075709"/>
              <a:gd name="connsiteX27" fmla="*/ 0 w 7398327"/>
              <a:gd name="connsiteY27" fmla="*/ 2776451 h 3075709"/>
              <a:gd name="connsiteX28" fmla="*/ 116378 w 7398327"/>
              <a:gd name="connsiteY28" fmla="*/ 2427317 h 3075709"/>
              <a:gd name="connsiteX29" fmla="*/ 399011 w 7398327"/>
              <a:gd name="connsiteY29" fmla="*/ 2061557 h 3075709"/>
              <a:gd name="connsiteX30" fmla="*/ 1280160 w 7398327"/>
              <a:gd name="connsiteY30" fmla="*/ 1629295 h 3075709"/>
              <a:gd name="connsiteX31" fmla="*/ 1662545 w 7398327"/>
              <a:gd name="connsiteY31" fmla="*/ 1296786 h 3075709"/>
              <a:gd name="connsiteX32" fmla="*/ 2194560 w 7398327"/>
              <a:gd name="connsiteY32" fmla="*/ 781397 h 3075709"/>
              <a:gd name="connsiteX33" fmla="*/ 2011680 w 7398327"/>
              <a:gd name="connsiteY33" fmla="*/ 615142 h 30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398327" h="3075709">
                <a:moveTo>
                  <a:pt x="2015836" y="605444"/>
                </a:moveTo>
                <a:lnTo>
                  <a:pt x="2975956" y="0"/>
                </a:lnTo>
                <a:lnTo>
                  <a:pt x="3574472" y="133004"/>
                </a:lnTo>
                <a:lnTo>
                  <a:pt x="4089861" y="698269"/>
                </a:lnTo>
                <a:lnTo>
                  <a:pt x="4887883" y="598517"/>
                </a:lnTo>
                <a:lnTo>
                  <a:pt x="5237018" y="897775"/>
                </a:lnTo>
                <a:lnTo>
                  <a:pt x="5652654" y="931026"/>
                </a:lnTo>
                <a:lnTo>
                  <a:pt x="6999316" y="1163782"/>
                </a:lnTo>
                <a:cubicBezTo>
                  <a:pt x="7043651" y="1185949"/>
                  <a:pt x="7087195" y="1209773"/>
                  <a:pt x="7132320" y="1230284"/>
                </a:cubicBezTo>
                <a:cubicBezTo>
                  <a:pt x="7148274" y="1237536"/>
                  <a:pt x="7182196" y="1246909"/>
                  <a:pt x="7182196" y="1246909"/>
                </a:cubicBezTo>
                <a:lnTo>
                  <a:pt x="7398327" y="1396539"/>
                </a:lnTo>
                <a:lnTo>
                  <a:pt x="7165571" y="1645920"/>
                </a:lnTo>
                <a:lnTo>
                  <a:pt x="6533803" y="2177935"/>
                </a:lnTo>
                <a:lnTo>
                  <a:pt x="5852160" y="2693324"/>
                </a:lnTo>
                <a:cubicBezTo>
                  <a:pt x="5802284" y="2721033"/>
                  <a:pt x="5753564" y="2750935"/>
                  <a:pt x="5702531" y="2776451"/>
                </a:cubicBezTo>
                <a:cubicBezTo>
                  <a:pt x="5686856" y="2784288"/>
                  <a:pt x="5666674" y="2782562"/>
                  <a:pt x="5652654" y="2793077"/>
                </a:cubicBezTo>
                <a:cubicBezTo>
                  <a:pt x="5642741" y="2800512"/>
                  <a:pt x="5641571" y="2815244"/>
                  <a:pt x="5636029" y="2826328"/>
                </a:cubicBezTo>
                <a:lnTo>
                  <a:pt x="5137265" y="3009208"/>
                </a:lnTo>
                <a:lnTo>
                  <a:pt x="3997036" y="2739044"/>
                </a:lnTo>
                <a:lnTo>
                  <a:pt x="2842952" y="2726575"/>
                </a:lnTo>
                <a:lnTo>
                  <a:pt x="1579418" y="2759826"/>
                </a:lnTo>
                <a:lnTo>
                  <a:pt x="1313411" y="2776451"/>
                </a:lnTo>
                <a:lnTo>
                  <a:pt x="1080654" y="2743200"/>
                </a:lnTo>
                <a:lnTo>
                  <a:pt x="748145" y="3075709"/>
                </a:lnTo>
                <a:lnTo>
                  <a:pt x="432261" y="3075709"/>
                </a:lnTo>
                <a:lnTo>
                  <a:pt x="299258" y="2909455"/>
                </a:lnTo>
                <a:lnTo>
                  <a:pt x="66501" y="2959331"/>
                </a:lnTo>
                <a:lnTo>
                  <a:pt x="0" y="2776451"/>
                </a:lnTo>
                <a:lnTo>
                  <a:pt x="116378" y="2427317"/>
                </a:lnTo>
                <a:lnTo>
                  <a:pt x="399011" y="2061557"/>
                </a:lnTo>
                <a:lnTo>
                  <a:pt x="1280160" y="1629295"/>
                </a:lnTo>
                <a:lnTo>
                  <a:pt x="1662545" y="1296786"/>
                </a:lnTo>
                <a:lnTo>
                  <a:pt x="2194560" y="781397"/>
                </a:lnTo>
                <a:lnTo>
                  <a:pt x="2011680" y="615142"/>
                </a:lnTo>
              </a:path>
            </a:pathLst>
          </a:custGeom>
          <a:solidFill>
            <a:srgbClr val="FFFF00">
              <a:alpha val="36000"/>
            </a:srgbClr>
          </a:solidFill>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a:t>          </a:t>
            </a:r>
          </a:p>
          <a:p>
            <a:pPr algn="ctr"/>
            <a:r>
              <a:rPr lang="en-US" sz="2800" b="1" dirty="0"/>
              <a:t>             </a:t>
            </a:r>
            <a:r>
              <a:rPr lang="en-US" sz="3200" b="1" dirty="0"/>
              <a:t>ISTHMUS OF CHIGNECTO</a:t>
            </a:r>
          </a:p>
        </p:txBody>
      </p:sp>
      <p:pic>
        <p:nvPicPr>
          <p:cNvPr id="4115" name="Picture 19"/>
          <p:cNvPicPr>
            <a:picLocks noChangeAspect="1" noChangeArrowheads="1"/>
          </p:cNvPicPr>
          <p:nvPr/>
        </p:nvPicPr>
        <p:blipFill>
          <a:blip r:embed="rId6" cstate="print"/>
          <a:srcRect/>
          <a:stretch>
            <a:fillRect/>
          </a:stretch>
        </p:blipFill>
        <p:spPr bwMode="auto">
          <a:xfrm>
            <a:off x="9372600" y="3163455"/>
            <a:ext cx="4572000" cy="3694545"/>
          </a:xfrm>
          <a:prstGeom prst="rect">
            <a:avLst/>
          </a:prstGeom>
          <a:noFill/>
          <a:ln w="9525">
            <a:noFill/>
            <a:miter lim="800000"/>
            <a:headEnd/>
            <a:tailEnd/>
          </a:ln>
        </p:spPr>
      </p:pic>
      <p:pic>
        <p:nvPicPr>
          <p:cNvPr id="17" name="Picture 7"/>
          <p:cNvPicPr>
            <a:picLocks noChangeAspect="1" noChangeArrowheads="1"/>
          </p:cNvPicPr>
          <p:nvPr/>
        </p:nvPicPr>
        <p:blipFill>
          <a:blip r:embed="rId7" cstate="print"/>
          <a:srcRect/>
          <a:stretch>
            <a:fillRect/>
          </a:stretch>
        </p:blipFill>
        <p:spPr bwMode="auto">
          <a:xfrm>
            <a:off x="9372600" y="-304800"/>
            <a:ext cx="4572000" cy="3425615"/>
          </a:xfrm>
          <a:prstGeom prst="rect">
            <a:avLst/>
          </a:prstGeom>
          <a:noFill/>
          <a:ln w="9525">
            <a:solidFill>
              <a:schemeClr val="bg1"/>
            </a:solidFill>
            <a:miter lim="800000"/>
            <a:headEnd/>
            <a:tailEnd/>
          </a:ln>
        </p:spPr>
      </p:pic>
      <p:cxnSp>
        <p:nvCxnSpPr>
          <p:cNvPr id="44" name="Straight Arrow Connector 43"/>
          <p:cNvCxnSpPr/>
          <p:nvPr/>
        </p:nvCxnSpPr>
        <p:spPr>
          <a:xfrm flipV="1">
            <a:off x="2819400" y="2133600"/>
            <a:ext cx="914400" cy="609600"/>
          </a:xfrm>
          <a:prstGeom prst="straightConnector1">
            <a:avLst/>
          </a:prstGeom>
          <a:ln w="571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590800" y="2438400"/>
            <a:ext cx="1828800" cy="1077218"/>
          </a:xfrm>
          <a:prstGeom prst="rect">
            <a:avLst/>
          </a:prstGeom>
          <a:noFill/>
        </p:spPr>
        <p:txBody>
          <a:bodyPr wrap="square" rtlCol="0">
            <a:spAutoFit/>
          </a:bodyPr>
          <a:lstStyle/>
          <a:p>
            <a:pPr algn="ctr"/>
            <a:r>
              <a:rPr lang="en-US" sz="3200" b="1" dirty="0"/>
              <a:t>15 </a:t>
            </a:r>
          </a:p>
          <a:p>
            <a:pPr algn="ctr"/>
            <a:r>
              <a:rPr lang="en-US" sz="3200" b="1" dirty="0"/>
              <a:t>MILES</a:t>
            </a:r>
          </a:p>
        </p:txBody>
      </p:sp>
      <p:cxnSp>
        <p:nvCxnSpPr>
          <p:cNvPr id="46" name="Straight Arrow Connector 45"/>
          <p:cNvCxnSpPr>
            <a:endCxn id="40" idx="11"/>
          </p:cNvCxnSpPr>
          <p:nvPr/>
        </p:nvCxnSpPr>
        <p:spPr>
          <a:xfrm flipV="1">
            <a:off x="5791200" y="3707477"/>
            <a:ext cx="2025535" cy="1321724"/>
          </a:xfrm>
          <a:prstGeom prst="straightConnector1">
            <a:avLst/>
          </a:prstGeom>
          <a:ln w="571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5715000" y="4734264"/>
            <a:ext cx="1828800" cy="1077218"/>
          </a:xfrm>
          <a:prstGeom prst="rect">
            <a:avLst/>
          </a:prstGeom>
          <a:noFill/>
        </p:spPr>
        <p:txBody>
          <a:bodyPr wrap="square" rtlCol="0">
            <a:spAutoFit/>
          </a:bodyPr>
          <a:lstStyle/>
          <a:p>
            <a:pPr algn="ctr"/>
            <a:r>
              <a:rPr lang="en-US" sz="3200" b="1" dirty="0">
                <a:solidFill>
                  <a:schemeClr val="bg1"/>
                </a:solidFill>
              </a:rPr>
              <a:t>33 </a:t>
            </a:r>
          </a:p>
          <a:p>
            <a:pPr algn="ctr"/>
            <a:r>
              <a:rPr lang="en-US" sz="3200" b="1" dirty="0">
                <a:solidFill>
                  <a:schemeClr val="bg1"/>
                </a:solidFill>
              </a:rPr>
              <a:t>MILES</a:t>
            </a:r>
          </a:p>
        </p:txBody>
      </p:sp>
      <p:sp>
        <p:nvSpPr>
          <p:cNvPr id="2" name="Title 1"/>
          <p:cNvSpPr>
            <a:spLocks noGrp="1"/>
          </p:cNvSpPr>
          <p:nvPr>
            <p:ph type="title"/>
          </p:nvPr>
        </p:nvSpPr>
        <p:spPr/>
        <p:txBody>
          <a:bodyPr>
            <a:normAutofit fontScale="90000"/>
          </a:bodyPr>
          <a:lstStyle/>
          <a:p>
            <a:r>
              <a:rPr lang="en-US" dirty="0"/>
              <a:t>MILITARY BASES IN ACADIA (NOVA SCOTIA)</a:t>
            </a:r>
          </a:p>
        </p:txBody>
      </p:sp>
      <p:pic>
        <p:nvPicPr>
          <p:cNvPr id="4117" name="Picture 21"/>
          <p:cNvPicPr>
            <a:picLocks noChangeAspect="1" noChangeArrowheads="1"/>
          </p:cNvPicPr>
          <p:nvPr/>
        </p:nvPicPr>
        <p:blipFill>
          <a:blip r:embed="rId8" cstate="print"/>
          <a:srcRect/>
          <a:stretch>
            <a:fillRect/>
          </a:stretch>
        </p:blipFill>
        <p:spPr bwMode="auto">
          <a:xfrm>
            <a:off x="9372600" y="6915577"/>
            <a:ext cx="4572000" cy="2990423"/>
          </a:xfrm>
          <a:prstGeom prst="rect">
            <a:avLst/>
          </a:prstGeom>
          <a:noFill/>
          <a:ln w="9525">
            <a:solidFill>
              <a:schemeClr val="bg1"/>
            </a:solidFill>
            <a:miter lim="800000"/>
            <a:headEnd/>
            <a:tailEnd/>
          </a:ln>
        </p:spPr>
      </p:pic>
      <p:cxnSp>
        <p:nvCxnSpPr>
          <p:cNvPr id="54" name="Straight Arrow Connector 53"/>
          <p:cNvCxnSpPr/>
          <p:nvPr/>
        </p:nvCxnSpPr>
        <p:spPr>
          <a:xfrm>
            <a:off x="3581400" y="2133600"/>
            <a:ext cx="4189614" cy="1645921"/>
          </a:xfrm>
          <a:prstGeom prst="straightConnector1">
            <a:avLst/>
          </a:prstGeom>
          <a:ln w="571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5562600" y="1905000"/>
            <a:ext cx="1828800" cy="1077218"/>
          </a:xfrm>
          <a:prstGeom prst="rect">
            <a:avLst/>
          </a:prstGeom>
          <a:noFill/>
        </p:spPr>
        <p:txBody>
          <a:bodyPr wrap="square" rtlCol="0">
            <a:spAutoFit/>
          </a:bodyPr>
          <a:lstStyle/>
          <a:p>
            <a:pPr algn="ctr"/>
            <a:r>
              <a:rPr lang="en-US" sz="3200" b="1" dirty="0">
                <a:solidFill>
                  <a:schemeClr val="bg1"/>
                </a:solidFill>
              </a:rPr>
              <a:t>67 </a:t>
            </a:r>
          </a:p>
          <a:p>
            <a:pPr algn="ctr"/>
            <a:r>
              <a:rPr lang="en-US" sz="3200" b="1" dirty="0">
                <a:solidFill>
                  <a:schemeClr val="bg1"/>
                </a:solidFill>
              </a:rPr>
              <a:t>MILES</a:t>
            </a:r>
          </a:p>
        </p:txBody>
      </p:sp>
      <p:sp>
        <p:nvSpPr>
          <p:cNvPr id="51" name="TextBox 50"/>
          <p:cNvSpPr txBox="1"/>
          <p:nvPr/>
        </p:nvSpPr>
        <p:spPr>
          <a:xfrm>
            <a:off x="1485900" y="1351508"/>
            <a:ext cx="6172200" cy="4154984"/>
          </a:xfrm>
          <a:prstGeom prst="rect">
            <a:avLst/>
          </a:prstGeom>
          <a:solidFill>
            <a:schemeClr val="bg1"/>
          </a:solidFill>
        </p:spPr>
        <p:txBody>
          <a:bodyPr wrap="square" rtlCol="0">
            <a:spAutoFit/>
          </a:bodyPr>
          <a:lstStyle/>
          <a:p>
            <a:pPr algn="ctr"/>
            <a:r>
              <a:rPr lang="en-US" sz="4400" b="1" dirty="0"/>
              <a:t>All land movement of military supplies between Fortress Louisbourg &amp; Quebec have to pass thru this narrow isthmus</a:t>
            </a:r>
          </a:p>
        </p:txBody>
      </p:sp>
      <p:sp>
        <p:nvSpPr>
          <p:cNvPr id="58" name="Slide Number Placeholder 57"/>
          <p:cNvSpPr>
            <a:spLocks noGrp="1"/>
          </p:cNvSpPr>
          <p:nvPr>
            <p:ph type="sldNum" sz="quarter" idx="12"/>
          </p:nvPr>
        </p:nvSpPr>
        <p:spPr/>
        <p:txBody>
          <a:bodyPr/>
          <a:lstStyle/>
          <a:p>
            <a:pPr>
              <a:defRPr/>
            </a:pPr>
            <a:fld id="{6D98560A-1953-4F77-869E-5D1EE0598C44}" type="slidenum">
              <a:rPr lang="en-US" smtClean="0"/>
              <a:pPr>
                <a:defRPr/>
              </a:pPr>
              <a:t>60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down)">
                                      <p:cBhvr>
                                        <p:cTn id="14" dur="145">
                                          <p:stCondLst>
                                            <p:cond delay="0"/>
                                          </p:stCondLst>
                                        </p:cTn>
                                        <p:tgtEl>
                                          <p:spTgt spid="30"/>
                                        </p:tgtEl>
                                      </p:cBhvr>
                                    </p:animEffect>
                                    <p:anim calcmode="lin" valueType="num">
                                      <p:cBhvr>
                                        <p:cTn id="15" dur="456"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6" dur="166"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7" dur="166" tmFilter="0, 0; 0.125,0.2665; 0.25,0.4; 0.375,0.465; 0.5,0.5;  0.625,0.535; 0.75,0.6; 0.875,0.7335; 1,1">
                                          <p:stCondLst>
                                            <p:cond delay="166"/>
                                          </p:stCondLst>
                                        </p:cTn>
                                        <p:tgtEl>
                                          <p:spTgt spid="30"/>
                                        </p:tgtEl>
                                        <p:attrNameLst>
                                          <p:attrName>ppt_y</p:attrName>
                                        </p:attrNameLst>
                                      </p:cBhvr>
                                      <p:tavLst>
                                        <p:tav tm="0" fmla="#ppt_y-sin(pi*$)/9">
                                          <p:val>
                                            <p:fltVal val="0"/>
                                          </p:val>
                                        </p:tav>
                                        <p:tav tm="100000">
                                          <p:val>
                                            <p:fltVal val="1"/>
                                          </p:val>
                                        </p:tav>
                                      </p:tavLst>
                                    </p:anim>
                                    <p:anim calcmode="lin" valueType="num">
                                      <p:cBhvr>
                                        <p:cTn id="18" dur="83" tmFilter="0, 0; 0.125,0.2665; 0.25,0.4; 0.375,0.465; 0.5,0.5;  0.625,0.535; 0.75,0.6; 0.875,0.7335; 1,1">
                                          <p:stCondLst>
                                            <p:cond delay="331"/>
                                          </p:stCondLst>
                                        </p:cTn>
                                        <p:tgtEl>
                                          <p:spTgt spid="30"/>
                                        </p:tgtEl>
                                        <p:attrNameLst>
                                          <p:attrName>ppt_y</p:attrName>
                                        </p:attrNameLst>
                                      </p:cBhvr>
                                      <p:tavLst>
                                        <p:tav tm="0" fmla="#ppt_y-sin(pi*$)/27">
                                          <p:val>
                                            <p:fltVal val="0"/>
                                          </p:val>
                                        </p:tav>
                                        <p:tav tm="100000">
                                          <p:val>
                                            <p:fltVal val="1"/>
                                          </p:val>
                                        </p:tav>
                                      </p:tavLst>
                                    </p:anim>
                                    <p:anim calcmode="lin" valueType="num">
                                      <p:cBhvr>
                                        <p:cTn id="19" dur="41" tmFilter="0, 0; 0.125,0.2665; 0.25,0.4; 0.375,0.465; 0.5,0.5;  0.625,0.535; 0.75,0.6; 0.875,0.7335; 1,1">
                                          <p:stCondLst>
                                            <p:cond delay="414"/>
                                          </p:stCondLst>
                                        </p:cTn>
                                        <p:tgtEl>
                                          <p:spTgt spid="30"/>
                                        </p:tgtEl>
                                        <p:attrNameLst>
                                          <p:attrName>ppt_y</p:attrName>
                                        </p:attrNameLst>
                                      </p:cBhvr>
                                      <p:tavLst>
                                        <p:tav tm="0" fmla="#ppt_y-sin(pi*$)/81">
                                          <p:val>
                                            <p:fltVal val="0"/>
                                          </p:val>
                                        </p:tav>
                                        <p:tav tm="100000">
                                          <p:val>
                                            <p:fltVal val="1"/>
                                          </p:val>
                                        </p:tav>
                                      </p:tavLst>
                                    </p:anim>
                                    <p:animScale>
                                      <p:cBhvr>
                                        <p:cTn id="20" dur="7">
                                          <p:stCondLst>
                                            <p:cond delay="163"/>
                                          </p:stCondLst>
                                        </p:cTn>
                                        <p:tgtEl>
                                          <p:spTgt spid="30"/>
                                        </p:tgtEl>
                                      </p:cBhvr>
                                      <p:to x="100000" y="60000"/>
                                    </p:animScale>
                                    <p:animScale>
                                      <p:cBhvr>
                                        <p:cTn id="21" dur="42" decel="50000">
                                          <p:stCondLst>
                                            <p:cond delay="169"/>
                                          </p:stCondLst>
                                        </p:cTn>
                                        <p:tgtEl>
                                          <p:spTgt spid="30"/>
                                        </p:tgtEl>
                                      </p:cBhvr>
                                      <p:to x="100000" y="100000"/>
                                    </p:animScale>
                                    <p:animScale>
                                      <p:cBhvr>
                                        <p:cTn id="22" dur="7">
                                          <p:stCondLst>
                                            <p:cond delay="328"/>
                                          </p:stCondLst>
                                        </p:cTn>
                                        <p:tgtEl>
                                          <p:spTgt spid="30"/>
                                        </p:tgtEl>
                                      </p:cBhvr>
                                      <p:to x="100000" y="80000"/>
                                    </p:animScale>
                                    <p:animScale>
                                      <p:cBhvr>
                                        <p:cTn id="23" dur="42" decel="50000">
                                          <p:stCondLst>
                                            <p:cond delay="335"/>
                                          </p:stCondLst>
                                        </p:cTn>
                                        <p:tgtEl>
                                          <p:spTgt spid="30"/>
                                        </p:tgtEl>
                                      </p:cBhvr>
                                      <p:to x="100000" y="100000"/>
                                    </p:animScale>
                                    <p:animScale>
                                      <p:cBhvr>
                                        <p:cTn id="24" dur="7">
                                          <p:stCondLst>
                                            <p:cond delay="411"/>
                                          </p:stCondLst>
                                        </p:cTn>
                                        <p:tgtEl>
                                          <p:spTgt spid="30"/>
                                        </p:tgtEl>
                                      </p:cBhvr>
                                      <p:to x="100000" y="90000"/>
                                    </p:animScale>
                                    <p:animScale>
                                      <p:cBhvr>
                                        <p:cTn id="25" dur="42" decel="50000">
                                          <p:stCondLst>
                                            <p:cond delay="417"/>
                                          </p:stCondLst>
                                        </p:cTn>
                                        <p:tgtEl>
                                          <p:spTgt spid="30"/>
                                        </p:tgtEl>
                                      </p:cBhvr>
                                      <p:to x="100000" y="100000"/>
                                    </p:animScale>
                                    <p:animScale>
                                      <p:cBhvr>
                                        <p:cTn id="26" dur="7">
                                          <p:stCondLst>
                                            <p:cond delay="452"/>
                                          </p:stCondLst>
                                        </p:cTn>
                                        <p:tgtEl>
                                          <p:spTgt spid="30"/>
                                        </p:tgtEl>
                                      </p:cBhvr>
                                      <p:to x="100000" y="95000"/>
                                    </p:animScale>
                                    <p:animScale>
                                      <p:cBhvr>
                                        <p:cTn id="27" dur="42" decel="50000">
                                          <p:stCondLst>
                                            <p:cond delay="459"/>
                                          </p:stCondLst>
                                        </p:cTn>
                                        <p:tgtEl>
                                          <p:spTgt spid="30"/>
                                        </p:tgtEl>
                                      </p:cBhvr>
                                      <p:to x="100000" y="100000"/>
                                    </p:animScale>
                                  </p:childTnLst>
                                </p:cTn>
                              </p:par>
                            </p:childTnLst>
                          </p:cTn>
                        </p:par>
                        <p:par>
                          <p:cTn id="28" fill="hold">
                            <p:stCondLst>
                              <p:cond delay="500"/>
                            </p:stCondLst>
                            <p:childTnLst>
                              <p:par>
                                <p:cTn id="29" presetID="10" presetClass="exit" presetSubtype="0" fill="hold" nodeType="afterEffect">
                                  <p:stCondLst>
                                    <p:cond delay="500"/>
                                  </p:stCondLst>
                                  <p:childTnLst>
                                    <p:animEffect transition="out" filter="fade">
                                      <p:cBhvr>
                                        <p:cTn id="30" dur="500"/>
                                        <p:tgtEl>
                                          <p:spTgt spid="30"/>
                                        </p:tgtEl>
                                      </p:cBhvr>
                                    </p:animEffect>
                                    <p:set>
                                      <p:cBhvr>
                                        <p:cTn id="31" dur="1" fill="hold">
                                          <p:stCondLst>
                                            <p:cond delay="499"/>
                                          </p:stCondLst>
                                        </p:cTn>
                                        <p:tgtEl>
                                          <p:spTgt spid="30"/>
                                        </p:tgtEl>
                                        <p:attrNameLst>
                                          <p:attrName>style.visibility</p:attrName>
                                        </p:attrNameLst>
                                      </p:cBhvr>
                                      <p:to>
                                        <p:strVal val="hidden"/>
                                      </p:to>
                                    </p:set>
                                  </p:childTnLst>
                                </p:cTn>
                              </p:par>
                              <p:par>
                                <p:cTn id="32" presetID="26" presetClass="entr" presetSubtype="0"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down)">
                                      <p:cBhvr>
                                        <p:cTn id="34" dur="145">
                                          <p:stCondLst>
                                            <p:cond delay="0"/>
                                          </p:stCondLst>
                                        </p:cTn>
                                        <p:tgtEl>
                                          <p:spTgt spid="31"/>
                                        </p:tgtEl>
                                      </p:cBhvr>
                                    </p:animEffect>
                                    <p:anim calcmode="lin" valueType="num">
                                      <p:cBhvr>
                                        <p:cTn id="35" dur="456"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36" dur="166"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37" dur="166" tmFilter="0, 0; 0.125,0.2665; 0.25,0.4; 0.375,0.465; 0.5,0.5;  0.625,0.535; 0.75,0.6; 0.875,0.7335; 1,1">
                                          <p:stCondLst>
                                            <p:cond delay="166"/>
                                          </p:stCondLst>
                                        </p:cTn>
                                        <p:tgtEl>
                                          <p:spTgt spid="31"/>
                                        </p:tgtEl>
                                        <p:attrNameLst>
                                          <p:attrName>ppt_y</p:attrName>
                                        </p:attrNameLst>
                                      </p:cBhvr>
                                      <p:tavLst>
                                        <p:tav tm="0" fmla="#ppt_y-sin(pi*$)/9">
                                          <p:val>
                                            <p:fltVal val="0"/>
                                          </p:val>
                                        </p:tav>
                                        <p:tav tm="100000">
                                          <p:val>
                                            <p:fltVal val="1"/>
                                          </p:val>
                                        </p:tav>
                                      </p:tavLst>
                                    </p:anim>
                                    <p:anim calcmode="lin" valueType="num">
                                      <p:cBhvr>
                                        <p:cTn id="38" dur="83" tmFilter="0, 0; 0.125,0.2665; 0.25,0.4; 0.375,0.465; 0.5,0.5;  0.625,0.535; 0.75,0.6; 0.875,0.7335; 1,1">
                                          <p:stCondLst>
                                            <p:cond delay="331"/>
                                          </p:stCondLst>
                                        </p:cTn>
                                        <p:tgtEl>
                                          <p:spTgt spid="31"/>
                                        </p:tgtEl>
                                        <p:attrNameLst>
                                          <p:attrName>ppt_y</p:attrName>
                                        </p:attrNameLst>
                                      </p:cBhvr>
                                      <p:tavLst>
                                        <p:tav tm="0" fmla="#ppt_y-sin(pi*$)/27">
                                          <p:val>
                                            <p:fltVal val="0"/>
                                          </p:val>
                                        </p:tav>
                                        <p:tav tm="100000">
                                          <p:val>
                                            <p:fltVal val="1"/>
                                          </p:val>
                                        </p:tav>
                                      </p:tavLst>
                                    </p:anim>
                                    <p:anim calcmode="lin" valueType="num">
                                      <p:cBhvr>
                                        <p:cTn id="39" dur="41" tmFilter="0, 0; 0.125,0.2665; 0.25,0.4; 0.375,0.465; 0.5,0.5;  0.625,0.535; 0.75,0.6; 0.875,0.7335; 1,1">
                                          <p:stCondLst>
                                            <p:cond delay="414"/>
                                          </p:stCondLst>
                                        </p:cTn>
                                        <p:tgtEl>
                                          <p:spTgt spid="31"/>
                                        </p:tgtEl>
                                        <p:attrNameLst>
                                          <p:attrName>ppt_y</p:attrName>
                                        </p:attrNameLst>
                                      </p:cBhvr>
                                      <p:tavLst>
                                        <p:tav tm="0" fmla="#ppt_y-sin(pi*$)/81">
                                          <p:val>
                                            <p:fltVal val="0"/>
                                          </p:val>
                                        </p:tav>
                                        <p:tav tm="100000">
                                          <p:val>
                                            <p:fltVal val="1"/>
                                          </p:val>
                                        </p:tav>
                                      </p:tavLst>
                                    </p:anim>
                                    <p:animScale>
                                      <p:cBhvr>
                                        <p:cTn id="40" dur="7">
                                          <p:stCondLst>
                                            <p:cond delay="163"/>
                                          </p:stCondLst>
                                        </p:cTn>
                                        <p:tgtEl>
                                          <p:spTgt spid="31"/>
                                        </p:tgtEl>
                                      </p:cBhvr>
                                      <p:to x="100000" y="60000"/>
                                    </p:animScale>
                                    <p:animScale>
                                      <p:cBhvr>
                                        <p:cTn id="41" dur="42" decel="50000">
                                          <p:stCondLst>
                                            <p:cond delay="169"/>
                                          </p:stCondLst>
                                        </p:cTn>
                                        <p:tgtEl>
                                          <p:spTgt spid="31"/>
                                        </p:tgtEl>
                                      </p:cBhvr>
                                      <p:to x="100000" y="100000"/>
                                    </p:animScale>
                                    <p:animScale>
                                      <p:cBhvr>
                                        <p:cTn id="42" dur="7">
                                          <p:stCondLst>
                                            <p:cond delay="328"/>
                                          </p:stCondLst>
                                        </p:cTn>
                                        <p:tgtEl>
                                          <p:spTgt spid="31"/>
                                        </p:tgtEl>
                                      </p:cBhvr>
                                      <p:to x="100000" y="80000"/>
                                    </p:animScale>
                                    <p:animScale>
                                      <p:cBhvr>
                                        <p:cTn id="43" dur="42" decel="50000">
                                          <p:stCondLst>
                                            <p:cond delay="335"/>
                                          </p:stCondLst>
                                        </p:cTn>
                                        <p:tgtEl>
                                          <p:spTgt spid="31"/>
                                        </p:tgtEl>
                                      </p:cBhvr>
                                      <p:to x="100000" y="100000"/>
                                    </p:animScale>
                                    <p:animScale>
                                      <p:cBhvr>
                                        <p:cTn id="44" dur="7">
                                          <p:stCondLst>
                                            <p:cond delay="411"/>
                                          </p:stCondLst>
                                        </p:cTn>
                                        <p:tgtEl>
                                          <p:spTgt spid="31"/>
                                        </p:tgtEl>
                                      </p:cBhvr>
                                      <p:to x="100000" y="90000"/>
                                    </p:animScale>
                                    <p:animScale>
                                      <p:cBhvr>
                                        <p:cTn id="45" dur="42" decel="50000">
                                          <p:stCondLst>
                                            <p:cond delay="417"/>
                                          </p:stCondLst>
                                        </p:cTn>
                                        <p:tgtEl>
                                          <p:spTgt spid="31"/>
                                        </p:tgtEl>
                                      </p:cBhvr>
                                      <p:to x="100000" y="100000"/>
                                    </p:animScale>
                                    <p:animScale>
                                      <p:cBhvr>
                                        <p:cTn id="46" dur="7">
                                          <p:stCondLst>
                                            <p:cond delay="452"/>
                                          </p:stCondLst>
                                        </p:cTn>
                                        <p:tgtEl>
                                          <p:spTgt spid="31"/>
                                        </p:tgtEl>
                                      </p:cBhvr>
                                      <p:to x="100000" y="95000"/>
                                    </p:animScale>
                                    <p:animScale>
                                      <p:cBhvr>
                                        <p:cTn id="47" dur="42" decel="50000">
                                          <p:stCondLst>
                                            <p:cond delay="459"/>
                                          </p:stCondLst>
                                        </p:cTn>
                                        <p:tgtEl>
                                          <p:spTgt spid="31"/>
                                        </p:tgtEl>
                                      </p:cBhvr>
                                      <p:to x="100000" y="100000"/>
                                    </p:animScale>
                                  </p:childTnLst>
                                </p:cTn>
                              </p:par>
                            </p:childTnLst>
                          </p:cTn>
                        </p:par>
                        <p:par>
                          <p:cTn id="48" fill="hold">
                            <p:stCondLst>
                              <p:cond delay="1500"/>
                            </p:stCondLst>
                            <p:childTnLst>
                              <p:par>
                                <p:cTn id="49" presetID="10" presetClass="exit" presetSubtype="0" fill="hold" nodeType="afterEffect">
                                  <p:stCondLst>
                                    <p:cond delay="500"/>
                                  </p:stCondLst>
                                  <p:childTnLst>
                                    <p:animEffect transition="out" filter="fade">
                                      <p:cBhvr>
                                        <p:cTn id="50" dur="500"/>
                                        <p:tgtEl>
                                          <p:spTgt spid="31"/>
                                        </p:tgtEl>
                                      </p:cBhvr>
                                    </p:animEffect>
                                    <p:set>
                                      <p:cBhvr>
                                        <p:cTn id="51" dur="1" fill="hold">
                                          <p:stCondLst>
                                            <p:cond delay="499"/>
                                          </p:stCondLst>
                                        </p:cTn>
                                        <p:tgtEl>
                                          <p:spTgt spid="31"/>
                                        </p:tgtEl>
                                        <p:attrNameLst>
                                          <p:attrName>style.visibility</p:attrName>
                                        </p:attrNameLst>
                                      </p:cBhvr>
                                      <p:to>
                                        <p:strVal val="hidden"/>
                                      </p:to>
                                    </p:set>
                                  </p:childTnLst>
                                </p:cTn>
                              </p:par>
                              <p:par>
                                <p:cTn id="52" presetID="26" presetClass="entr" presetSubtype="0" fill="hold"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wipe(down)">
                                      <p:cBhvr>
                                        <p:cTn id="54" dur="145">
                                          <p:stCondLst>
                                            <p:cond delay="0"/>
                                          </p:stCondLst>
                                        </p:cTn>
                                        <p:tgtEl>
                                          <p:spTgt spid="34"/>
                                        </p:tgtEl>
                                      </p:cBhvr>
                                    </p:animEffect>
                                    <p:anim calcmode="lin" valueType="num">
                                      <p:cBhvr>
                                        <p:cTn id="55" dur="456"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56" dur="166"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57" dur="166" tmFilter="0, 0; 0.125,0.2665; 0.25,0.4; 0.375,0.465; 0.5,0.5;  0.625,0.535; 0.75,0.6; 0.875,0.7335; 1,1">
                                          <p:stCondLst>
                                            <p:cond delay="166"/>
                                          </p:stCondLst>
                                        </p:cTn>
                                        <p:tgtEl>
                                          <p:spTgt spid="34"/>
                                        </p:tgtEl>
                                        <p:attrNameLst>
                                          <p:attrName>ppt_y</p:attrName>
                                        </p:attrNameLst>
                                      </p:cBhvr>
                                      <p:tavLst>
                                        <p:tav tm="0" fmla="#ppt_y-sin(pi*$)/9">
                                          <p:val>
                                            <p:fltVal val="0"/>
                                          </p:val>
                                        </p:tav>
                                        <p:tav tm="100000">
                                          <p:val>
                                            <p:fltVal val="1"/>
                                          </p:val>
                                        </p:tav>
                                      </p:tavLst>
                                    </p:anim>
                                    <p:anim calcmode="lin" valueType="num">
                                      <p:cBhvr>
                                        <p:cTn id="58" dur="83" tmFilter="0, 0; 0.125,0.2665; 0.25,0.4; 0.375,0.465; 0.5,0.5;  0.625,0.535; 0.75,0.6; 0.875,0.7335; 1,1">
                                          <p:stCondLst>
                                            <p:cond delay="331"/>
                                          </p:stCondLst>
                                        </p:cTn>
                                        <p:tgtEl>
                                          <p:spTgt spid="34"/>
                                        </p:tgtEl>
                                        <p:attrNameLst>
                                          <p:attrName>ppt_y</p:attrName>
                                        </p:attrNameLst>
                                      </p:cBhvr>
                                      <p:tavLst>
                                        <p:tav tm="0" fmla="#ppt_y-sin(pi*$)/27">
                                          <p:val>
                                            <p:fltVal val="0"/>
                                          </p:val>
                                        </p:tav>
                                        <p:tav tm="100000">
                                          <p:val>
                                            <p:fltVal val="1"/>
                                          </p:val>
                                        </p:tav>
                                      </p:tavLst>
                                    </p:anim>
                                    <p:anim calcmode="lin" valueType="num">
                                      <p:cBhvr>
                                        <p:cTn id="59" dur="41" tmFilter="0, 0; 0.125,0.2665; 0.25,0.4; 0.375,0.465; 0.5,0.5;  0.625,0.535; 0.75,0.6; 0.875,0.7335; 1,1">
                                          <p:stCondLst>
                                            <p:cond delay="414"/>
                                          </p:stCondLst>
                                        </p:cTn>
                                        <p:tgtEl>
                                          <p:spTgt spid="34"/>
                                        </p:tgtEl>
                                        <p:attrNameLst>
                                          <p:attrName>ppt_y</p:attrName>
                                        </p:attrNameLst>
                                      </p:cBhvr>
                                      <p:tavLst>
                                        <p:tav tm="0" fmla="#ppt_y-sin(pi*$)/81">
                                          <p:val>
                                            <p:fltVal val="0"/>
                                          </p:val>
                                        </p:tav>
                                        <p:tav tm="100000">
                                          <p:val>
                                            <p:fltVal val="1"/>
                                          </p:val>
                                        </p:tav>
                                      </p:tavLst>
                                    </p:anim>
                                    <p:animScale>
                                      <p:cBhvr>
                                        <p:cTn id="60" dur="7">
                                          <p:stCondLst>
                                            <p:cond delay="163"/>
                                          </p:stCondLst>
                                        </p:cTn>
                                        <p:tgtEl>
                                          <p:spTgt spid="34"/>
                                        </p:tgtEl>
                                      </p:cBhvr>
                                      <p:to x="100000" y="60000"/>
                                    </p:animScale>
                                    <p:animScale>
                                      <p:cBhvr>
                                        <p:cTn id="61" dur="42" decel="50000">
                                          <p:stCondLst>
                                            <p:cond delay="169"/>
                                          </p:stCondLst>
                                        </p:cTn>
                                        <p:tgtEl>
                                          <p:spTgt spid="34"/>
                                        </p:tgtEl>
                                      </p:cBhvr>
                                      <p:to x="100000" y="100000"/>
                                    </p:animScale>
                                    <p:animScale>
                                      <p:cBhvr>
                                        <p:cTn id="62" dur="7">
                                          <p:stCondLst>
                                            <p:cond delay="328"/>
                                          </p:stCondLst>
                                        </p:cTn>
                                        <p:tgtEl>
                                          <p:spTgt spid="34"/>
                                        </p:tgtEl>
                                      </p:cBhvr>
                                      <p:to x="100000" y="80000"/>
                                    </p:animScale>
                                    <p:animScale>
                                      <p:cBhvr>
                                        <p:cTn id="63" dur="42" decel="50000">
                                          <p:stCondLst>
                                            <p:cond delay="335"/>
                                          </p:stCondLst>
                                        </p:cTn>
                                        <p:tgtEl>
                                          <p:spTgt spid="34"/>
                                        </p:tgtEl>
                                      </p:cBhvr>
                                      <p:to x="100000" y="100000"/>
                                    </p:animScale>
                                    <p:animScale>
                                      <p:cBhvr>
                                        <p:cTn id="64" dur="7">
                                          <p:stCondLst>
                                            <p:cond delay="411"/>
                                          </p:stCondLst>
                                        </p:cTn>
                                        <p:tgtEl>
                                          <p:spTgt spid="34"/>
                                        </p:tgtEl>
                                      </p:cBhvr>
                                      <p:to x="100000" y="90000"/>
                                    </p:animScale>
                                    <p:animScale>
                                      <p:cBhvr>
                                        <p:cTn id="65" dur="42" decel="50000">
                                          <p:stCondLst>
                                            <p:cond delay="417"/>
                                          </p:stCondLst>
                                        </p:cTn>
                                        <p:tgtEl>
                                          <p:spTgt spid="34"/>
                                        </p:tgtEl>
                                      </p:cBhvr>
                                      <p:to x="100000" y="100000"/>
                                    </p:animScale>
                                    <p:animScale>
                                      <p:cBhvr>
                                        <p:cTn id="66" dur="7">
                                          <p:stCondLst>
                                            <p:cond delay="452"/>
                                          </p:stCondLst>
                                        </p:cTn>
                                        <p:tgtEl>
                                          <p:spTgt spid="34"/>
                                        </p:tgtEl>
                                      </p:cBhvr>
                                      <p:to x="100000" y="95000"/>
                                    </p:animScale>
                                    <p:animScale>
                                      <p:cBhvr>
                                        <p:cTn id="67" dur="42" decel="50000">
                                          <p:stCondLst>
                                            <p:cond delay="459"/>
                                          </p:stCondLst>
                                        </p:cTn>
                                        <p:tgtEl>
                                          <p:spTgt spid="34"/>
                                        </p:tgtEl>
                                      </p:cBhvr>
                                      <p:to x="100000" y="100000"/>
                                    </p:animScale>
                                  </p:childTnLst>
                                </p:cTn>
                              </p:par>
                            </p:childTnLst>
                          </p:cTn>
                        </p:par>
                        <p:par>
                          <p:cTn id="68" fill="hold">
                            <p:stCondLst>
                              <p:cond delay="2500"/>
                            </p:stCondLst>
                            <p:childTnLst>
                              <p:par>
                                <p:cTn id="69" presetID="10" presetClass="exit" presetSubtype="0" fill="hold" nodeType="afterEffect">
                                  <p:stCondLst>
                                    <p:cond delay="500"/>
                                  </p:stCondLst>
                                  <p:childTnLst>
                                    <p:animEffect transition="out" filter="fade">
                                      <p:cBhvr>
                                        <p:cTn id="70" dur="500"/>
                                        <p:tgtEl>
                                          <p:spTgt spid="34"/>
                                        </p:tgtEl>
                                      </p:cBhvr>
                                    </p:animEffect>
                                    <p:set>
                                      <p:cBhvr>
                                        <p:cTn id="71" dur="1" fill="hold">
                                          <p:stCondLst>
                                            <p:cond delay="499"/>
                                          </p:stCondLst>
                                        </p:cTn>
                                        <p:tgtEl>
                                          <p:spTgt spid="34"/>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6" presetClass="entr" presetSubtype="0" fill="hold" nodeType="click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wipe(down)">
                                      <p:cBhvr>
                                        <p:cTn id="76" dur="290">
                                          <p:stCondLst>
                                            <p:cond delay="0"/>
                                          </p:stCondLst>
                                        </p:cTn>
                                        <p:tgtEl>
                                          <p:spTgt spid="39"/>
                                        </p:tgtEl>
                                      </p:cBhvr>
                                    </p:animEffect>
                                    <p:anim calcmode="lin" valueType="num">
                                      <p:cBhvr>
                                        <p:cTn id="77" dur="911"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78" dur="332"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79" dur="332" tmFilter="0, 0; 0.125,0.2665; 0.25,0.4; 0.375,0.465; 0.5,0.5;  0.625,0.535; 0.75,0.6; 0.875,0.7335; 1,1">
                                          <p:stCondLst>
                                            <p:cond delay="332"/>
                                          </p:stCondLst>
                                        </p:cTn>
                                        <p:tgtEl>
                                          <p:spTgt spid="39"/>
                                        </p:tgtEl>
                                        <p:attrNameLst>
                                          <p:attrName>ppt_y</p:attrName>
                                        </p:attrNameLst>
                                      </p:cBhvr>
                                      <p:tavLst>
                                        <p:tav tm="0" fmla="#ppt_y-sin(pi*$)/9">
                                          <p:val>
                                            <p:fltVal val="0"/>
                                          </p:val>
                                        </p:tav>
                                        <p:tav tm="100000">
                                          <p:val>
                                            <p:fltVal val="1"/>
                                          </p:val>
                                        </p:tav>
                                      </p:tavLst>
                                    </p:anim>
                                    <p:anim calcmode="lin" valueType="num">
                                      <p:cBhvr>
                                        <p:cTn id="80" dur="166" tmFilter="0, 0; 0.125,0.2665; 0.25,0.4; 0.375,0.465; 0.5,0.5;  0.625,0.535; 0.75,0.6; 0.875,0.7335; 1,1">
                                          <p:stCondLst>
                                            <p:cond delay="662"/>
                                          </p:stCondLst>
                                        </p:cTn>
                                        <p:tgtEl>
                                          <p:spTgt spid="39"/>
                                        </p:tgtEl>
                                        <p:attrNameLst>
                                          <p:attrName>ppt_y</p:attrName>
                                        </p:attrNameLst>
                                      </p:cBhvr>
                                      <p:tavLst>
                                        <p:tav tm="0" fmla="#ppt_y-sin(pi*$)/27">
                                          <p:val>
                                            <p:fltVal val="0"/>
                                          </p:val>
                                        </p:tav>
                                        <p:tav tm="100000">
                                          <p:val>
                                            <p:fltVal val="1"/>
                                          </p:val>
                                        </p:tav>
                                      </p:tavLst>
                                    </p:anim>
                                    <p:anim calcmode="lin" valueType="num">
                                      <p:cBhvr>
                                        <p:cTn id="81" dur="82" tmFilter="0, 0; 0.125,0.2665; 0.25,0.4; 0.375,0.465; 0.5,0.5;  0.625,0.535; 0.75,0.6; 0.875,0.7335; 1,1">
                                          <p:stCondLst>
                                            <p:cond delay="828"/>
                                          </p:stCondLst>
                                        </p:cTn>
                                        <p:tgtEl>
                                          <p:spTgt spid="39"/>
                                        </p:tgtEl>
                                        <p:attrNameLst>
                                          <p:attrName>ppt_y</p:attrName>
                                        </p:attrNameLst>
                                      </p:cBhvr>
                                      <p:tavLst>
                                        <p:tav tm="0" fmla="#ppt_y-sin(pi*$)/81">
                                          <p:val>
                                            <p:fltVal val="0"/>
                                          </p:val>
                                        </p:tav>
                                        <p:tav tm="100000">
                                          <p:val>
                                            <p:fltVal val="1"/>
                                          </p:val>
                                        </p:tav>
                                      </p:tavLst>
                                    </p:anim>
                                    <p:animScale>
                                      <p:cBhvr>
                                        <p:cTn id="82" dur="13">
                                          <p:stCondLst>
                                            <p:cond delay="325"/>
                                          </p:stCondLst>
                                        </p:cTn>
                                        <p:tgtEl>
                                          <p:spTgt spid="39"/>
                                        </p:tgtEl>
                                      </p:cBhvr>
                                      <p:to x="100000" y="60000"/>
                                    </p:animScale>
                                    <p:animScale>
                                      <p:cBhvr>
                                        <p:cTn id="83" dur="83" decel="50000">
                                          <p:stCondLst>
                                            <p:cond delay="338"/>
                                          </p:stCondLst>
                                        </p:cTn>
                                        <p:tgtEl>
                                          <p:spTgt spid="39"/>
                                        </p:tgtEl>
                                      </p:cBhvr>
                                      <p:to x="100000" y="100000"/>
                                    </p:animScale>
                                    <p:animScale>
                                      <p:cBhvr>
                                        <p:cTn id="84" dur="13">
                                          <p:stCondLst>
                                            <p:cond delay="656"/>
                                          </p:stCondLst>
                                        </p:cTn>
                                        <p:tgtEl>
                                          <p:spTgt spid="39"/>
                                        </p:tgtEl>
                                      </p:cBhvr>
                                      <p:to x="100000" y="80000"/>
                                    </p:animScale>
                                    <p:animScale>
                                      <p:cBhvr>
                                        <p:cTn id="85" dur="83" decel="50000">
                                          <p:stCondLst>
                                            <p:cond delay="669"/>
                                          </p:stCondLst>
                                        </p:cTn>
                                        <p:tgtEl>
                                          <p:spTgt spid="39"/>
                                        </p:tgtEl>
                                      </p:cBhvr>
                                      <p:to x="100000" y="100000"/>
                                    </p:animScale>
                                    <p:animScale>
                                      <p:cBhvr>
                                        <p:cTn id="86" dur="13">
                                          <p:stCondLst>
                                            <p:cond delay="821"/>
                                          </p:stCondLst>
                                        </p:cTn>
                                        <p:tgtEl>
                                          <p:spTgt spid="39"/>
                                        </p:tgtEl>
                                      </p:cBhvr>
                                      <p:to x="100000" y="90000"/>
                                    </p:animScale>
                                    <p:animScale>
                                      <p:cBhvr>
                                        <p:cTn id="87" dur="83" decel="50000">
                                          <p:stCondLst>
                                            <p:cond delay="834"/>
                                          </p:stCondLst>
                                        </p:cTn>
                                        <p:tgtEl>
                                          <p:spTgt spid="39"/>
                                        </p:tgtEl>
                                      </p:cBhvr>
                                      <p:to x="100000" y="100000"/>
                                    </p:animScale>
                                    <p:animScale>
                                      <p:cBhvr>
                                        <p:cTn id="88" dur="13">
                                          <p:stCondLst>
                                            <p:cond delay="904"/>
                                          </p:stCondLst>
                                        </p:cTn>
                                        <p:tgtEl>
                                          <p:spTgt spid="39"/>
                                        </p:tgtEl>
                                      </p:cBhvr>
                                      <p:to x="100000" y="95000"/>
                                    </p:animScale>
                                    <p:animScale>
                                      <p:cBhvr>
                                        <p:cTn id="89" dur="83" decel="50000">
                                          <p:stCondLst>
                                            <p:cond delay="917"/>
                                          </p:stCondLst>
                                        </p:cTn>
                                        <p:tgtEl>
                                          <p:spTgt spid="39"/>
                                        </p:tgtEl>
                                      </p:cBhvr>
                                      <p:to x="100000" y="100000"/>
                                    </p:animScale>
                                  </p:childTnLst>
                                </p:cTn>
                              </p:par>
                            </p:childTnLst>
                          </p:cTn>
                        </p:par>
                      </p:childTnLst>
                    </p:cTn>
                  </p:par>
                  <p:par>
                    <p:cTn id="90" fill="hold">
                      <p:stCondLst>
                        <p:cond delay="indefinite"/>
                      </p:stCondLst>
                      <p:childTnLst>
                        <p:par>
                          <p:cTn id="91" fill="hold">
                            <p:stCondLst>
                              <p:cond delay="0"/>
                            </p:stCondLst>
                            <p:childTnLst>
                              <p:par>
                                <p:cTn id="92" presetID="53" presetClass="entr" presetSubtype="0" fill="hold" nodeType="clickEffect">
                                  <p:stCondLst>
                                    <p:cond delay="0"/>
                                  </p:stCondLst>
                                  <p:childTnLst>
                                    <p:set>
                                      <p:cBhvr>
                                        <p:cTn id="93" dur="1" fill="hold">
                                          <p:stCondLst>
                                            <p:cond delay="0"/>
                                          </p:stCondLst>
                                        </p:cTn>
                                        <p:tgtEl>
                                          <p:spTgt spid="18"/>
                                        </p:tgtEl>
                                        <p:attrNameLst>
                                          <p:attrName>style.visibility</p:attrName>
                                        </p:attrNameLst>
                                      </p:cBhvr>
                                      <p:to>
                                        <p:strVal val="visible"/>
                                      </p:to>
                                    </p:set>
                                    <p:anim calcmode="lin" valueType="num">
                                      <p:cBhvr>
                                        <p:cTn id="94" dur="1000" fill="hold"/>
                                        <p:tgtEl>
                                          <p:spTgt spid="18"/>
                                        </p:tgtEl>
                                        <p:attrNameLst>
                                          <p:attrName>ppt_w</p:attrName>
                                        </p:attrNameLst>
                                      </p:cBhvr>
                                      <p:tavLst>
                                        <p:tav tm="0">
                                          <p:val>
                                            <p:fltVal val="0"/>
                                          </p:val>
                                        </p:tav>
                                        <p:tav tm="100000">
                                          <p:val>
                                            <p:strVal val="#ppt_w"/>
                                          </p:val>
                                        </p:tav>
                                      </p:tavLst>
                                    </p:anim>
                                    <p:anim calcmode="lin" valueType="num">
                                      <p:cBhvr>
                                        <p:cTn id="95" dur="1000" fill="hold"/>
                                        <p:tgtEl>
                                          <p:spTgt spid="18"/>
                                        </p:tgtEl>
                                        <p:attrNameLst>
                                          <p:attrName>ppt_h</p:attrName>
                                        </p:attrNameLst>
                                      </p:cBhvr>
                                      <p:tavLst>
                                        <p:tav tm="0">
                                          <p:val>
                                            <p:fltVal val="0"/>
                                          </p:val>
                                        </p:tav>
                                        <p:tav tm="100000">
                                          <p:val>
                                            <p:strVal val="#ppt_h"/>
                                          </p:val>
                                        </p:tav>
                                      </p:tavLst>
                                    </p:anim>
                                    <p:animEffect transition="in" filter="fade">
                                      <p:cBhvr>
                                        <p:cTn id="96" dur="1000"/>
                                        <p:tgtEl>
                                          <p:spTgt spid="18"/>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2" fill="hold" grpId="0" nodeType="clickEffect">
                                  <p:stCondLst>
                                    <p:cond delay="0"/>
                                  </p:stCondLst>
                                  <p:childTnLst>
                                    <p:set>
                                      <p:cBhvr>
                                        <p:cTn id="100" dur="1" fill="hold">
                                          <p:stCondLst>
                                            <p:cond delay="0"/>
                                          </p:stCondLst>
                                        </p:cTn>
                                        <p:tgtEl>
                                          <p:spTgt spid="40"/>
                                        </p:tgtEl>
                                        <p:attrNameLst>
                                          <p:attrName>style.visibility</p:attrName>
                                        </p:attrNameLst>
                                      </p:cBhvr>
                                      <p:to>
                                        <p:strVal val="visible"/>
                                      </p:to>
                                    </p:set>
                                    <p:animEffect transition="in" filter="wipe(right)">
                                      <p:cBhvr>
                                        <p:cTn id="101" dur="2000"/>
                                        <p:tgtEl>
                                          <p:spTgt spid="40"/>
                                        </p:tgtEl>
                                      </p:cBhvr>
                                    </p:animEffect>
                                  </p:childTnLst>
                                </p:cTn>
                              </p:par>
                            </p:childTnLst>
                          </p:cTn>
                        </p:par>
                      </p:childTnLst>
                    </p:cTn>
                  </p:par>
                  <p:par>
                    <p:cTn id="102" fill="hold">
                      <p:stCondLst>
                        <p:cond delay="indefinite"/>
                      </p:stCondLst>
                      <p:childTnLst>
                        <p:par>
                          <p:cTn id="103" fill="hold">
                            <p:stCondLst>
                              <p:cond delay="0"/>
                            </p:stCondLst>
                            <p:childTnLst>
                              <p:par>
                                <p:cTn id="104" presetID="51" presetClass="entr" presetSubtype="0" fill="hold" nodeType="clickEffect">
                                  <p:stCondLst>
                                    <p:cond delay="0"/>
                                  </p:stCondLst>
                                  <p:childTnLst>
                                    <p:set>
                                      <p:cBhvr>
                                        <p:cTn id="105" dur="1" fill="hold">
                                          <p:stCondLst>
                                            <p:cond delay="0"/>
                                          </p:stCondLst>
                                        </p:cTn>
                                        <p:tgtEl>
                                          <p:spTgt spid="44"/>
                                        </p:tgtEl>
                                        <p:attrNameLst>
                                          <p:attrName>style.visibility</p:attrName>
                                        </p:attrNameLst>
                                      </p:cBhvr>
                                      <p:to>
                                        <p:strVal val="visible"/>
                                      </p:to>
                                    </p:set>
                                    <p:animEffect transition="in" filter="fade">
                                      <p:cBhvr>
                                        <p:cTn id="106" dur="193" decel="100000"/>
                                        <p:tgtEl>
                                          <p:spTgt spid="44"/>
                                        </p:tgtEl>
                                      </p:cBhvr>
                                    </p:animEffect>
                                    <p:animScale>
                                      <p:cBhvr>
                                        <p:cTn id="107" dur="193" decel="100000"/>
                                        <p:tgtEl>
                                          <p:spTgt spid="44"/>
                                        </p:tgtEl>
                                      </p:cBhvr>
                                      <p:from x="10000" y="10000"/>
                                      <p:to x="200000" y="450000"/>
                                    </p:animScale>
                                    <p:animScale>
                                      <p:cBhvr>
                                        <p:cTn id="108" dur="308" accel="100000" fill="hold">
                                          <p:stCondLst>
                                            <p:cond delay="193"/>
                                          </p:stCondLst>
                                        </p:cTn>
                                        <p:tgtEl>
                                          <p:spTgt spid="44"/>
                                        </p:tgtEl>
                                      </p:cBhvr>
                                      <p:from x="200000" y="450000"/>
                                      <p:to x="100000" y="100000"/>
                                    </p:animScale>
                                    <p:set>
                                      <p:cBhvr>
                                        <p:cTn id="109" dur="193" fill="hold"/>
                                        <p:tgtEl>
                                          <p:spTgt spid="44"/>
                                        </p:tgtEl>
                                        <p:attrNameLst>
                                          <p:attrName>ppt_x</p:attrName>
                                        </p:attrNameLst>
                                      </p:cBhvr>
                                      <p:to>
                                        <p:strVal val="(0.5)"/>
                                      </p:to>
                                    </p:set>
                                    <p:anim from="(0.5)" to="(#ppt_x)" calcmode="lin" valueType="num">
                                      <p:cBhvr>
                                        <p:cTn id="110" dur="308" accel="100000" fill="hold">
                                          <p:stCondLst>
                                            <p:cond delay="193"/>
                                          </p:stCondLst>
                                        </p:cTn>
                                        <p:tgtEl>
                                          <p:spTgt spid="44"/>
                                        </p:tgtEl>
                                        <p:attrNameLst>
                                          <p:attrName>ppt_x</p:attrName>
                                        </p:attrNameLst>
                                      </p:cBhvr>
                                    </p:anim>
                                    <p:set>
                                      <p:cBhvr>
                                        <p:cTn id="111" dur="193" fill="hold"/>
                                        <p:tgtEl>
                                          <p:spTgt spid="44"/>
                                        </p:tgtEl>
                                        <p:attrNameLst>
                                          <p:attrName>ppt_y</p:attrName>
                                        </p:attrNameLst>
                                      </p:cBhvr>
                                      <p:to>
                                        <p:strVal val="(#ppt_y+0.4)"/>
                                      </p:to>
                                    </p:set>
                                    <p:anim from="(#ppt_y+0.4)" to="(#ppt_y)" calcmode="lin" valueType="num">
                                      <p:cBhvr>
                                        <p:cTn id="112" dur="308" accel="100000" fill="hold">
                                          <p:stCondLst>
                                            <p:cond delay="193"/>
                                          </p:stCondLst>
                                        </p:cTn>
                                        <p:tgtEl>
                                          <p:spTgt spid="44"/>
                                        </p:tgtEl>
                                        <p:attrNameLst>
                                          <p:attrName>ppt_y</p:attrName>
                                        </p:attrNameLst>
                                      </p:cBhvr>
                                    </p:anim>
                                  </p:childTnLst>
                                </p:cTn>
                              </p:par>
                              <p:par>
                                <p:cTn id="113" presetID="53" presetClass="entr" presetSubtype="0" fill="hold" grpId="0" nodeType="withEffect">
                                  <p:stCondLst>
                                    <p:cond delay="0"/>
                                  </p:stCondLst>
                                  <p:childTnLst>
                                    <p:set>
                                      <p:cBhvr>
                                        <p:cTn id="114" dur="1" fill="hold">
                                          <p:stCondLst>
                                            <p:cond delay="0"/>
                                          </p:stCondLst>
                                        </p:cTn>
                                        <p:tgtEl>
                                          <p:spTgt spid="45"/>
                                        </p:tgtEl>
                                        <p:attrNameLst>
                                          <p:attrName>style.visibility</p:attrName>
                                        </p:attrNameLst>
                                      </p:cBhvr>
                                      <p:to>
                                        <p:strVal val="visible"/>
                                      </p:to>
                                    </p:set>
                                    <p:anim calcmode="lin" valueType="num">
                                      <p:cBhvr>
                                        <p:cTn id="115" dur="1000" fill="hold"/>
                                        <p:tgtEl>
                                          <p:spTgt spid="45"/>
                                        </p:tgtEl>
                                        <p:attrNameLst>
                                          <p:attrName>ppt_w</p:attrName>
                                        </p:attrNameLst>
                                      </p:cBhvr>
                                      <p:tavLst>
                                        <p:tav tm="0">
                                          <p:val>
                                            <p:fltVal val="0"/>
                                          </p:val>
                                        </p:tav>
                                        <p:tav tm="100000">
                                          <p:val>
                                            <p:strVal val="#ppt_w"/>
                                          </p:val>
                                        </p:tav>
                                      </p:tavLst>
                                    </p:anim>
                                    <p:anim calcmode="lin" valueType="num">
                                      <p:cBhvr>
                                        <p:cTn id="116" dur="1000" fill="hold"/>
                                        <p:tgtEl>
                                          <p:spTgt spid="45"/>
                                        </p:tgtEl>
                                        <p:attrNameLst>
                                          <p:attrName>ppt_h</p:attrName>
                                        </p:attrNameLst>
                                      </p:cBhvr>
                                      <p:tavLst>
                                        <p:tav tm="0">
                                          <p:val>
                                            <p:fltVal val="0"/>
                                          </p:val>
                                        </p:tav>
                                        <p:tav tm="100000">
                                          <p:val>
                                            <p:strVal val="#ppt_h"/>
                                          </p:val>
                                        </p:tav>
                                      </p:tavLst>
                                    </p:anim>
                                    <p:animEffect transition="in" filter="fade">
                                      <p:cBhvr>
                                        <p:cTn id="117" dur="1000"/>
                                        <p:tgtEl>
                                          <p:spTgt spid="45"/>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nodeType="clickEffect">
                                  <p:stCondLst>
                                    <p:cond delay="0"/>
                                  </p:stCondLst>
                                  <p:childTnLst>
                                    <p:animEffect transition="out" filter="fade">
                                      <p:cBhvr>
                                        <p:cTn id="121" dur="500"/>
                                        <p:tgtEl>
                                          <p:spTgt spid="44"/>
                                        </p:tgtEl>
                                      </p:cBhvr>
                                    </p:animEffect>
                                    <p:set>
                                      <p:cBhvr>
                                        <p:cTn id="122" dur="1" fill="hold">
                                          <p:stCondLst>
                                            <p:cond delay="499"/>
                                          </p:stCondLst>
                                        </p:cTn>
                                        <p:tgtEl>
                                          <p:spTgt spid="44"/>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45"/>
                                        </p:tgtEl>
                                      </p:cBhvr>
                                    </p:animEffect>
                                    <p:set>
                                      <p:cBhvr>
                                        <p:cTn id="125" dur="1" fill="hold">
                                          <p:stCondLst>
                                            <p:cond delay="499"/>
                                          </p:stCondLst>
                                        </p:cTn>
                                        <p:tgtEl>
                                          <p:spTgt spid="45"/>
                                        </p:tgtEl>
                                        <p:attrNameLst>
                                          <p:attrName>style.visibility</p:attrName>
                                        </p:attrNameLst>
                                      </p:cBhvr>
                                      <p:to>
                                        <p:strVal val="hidden"/>
                                      </p:to>
                                    </p:set>
                                  </p:childTnLst>
                                </p:cTn>
                              </p:par>
                              <p:par>
                                <p:cTn id="126" presetID="51" presetClass="entr" presetSubtype="0" fill="hold" nodeType="withEffect">
                                  <p:stCondLst>
                                    <p:cond delay="0"/>
                                  </p:stCondLst>
                                  <p:childTnLst>
                                    <p:set>
                                      <p:cBhvr>
                                        <p:cTn id="127" dur="1" fill="hold">
                                          <p:stCondLst>
                                            <p:cond delay="0"/>
                                          </p:stCondLst>
                                        </p:cTn>
                                        <p:tgtEl>
                                          <p:spTgt spid="46"/>
                                        </p:tgtEl>
                                        <p:attrNameLst>
                                          <p:attrName>style.visibility</p:attrName>
                                        </p:attrNameLst>
                                      </p:cBhvr>
                                      <p:to>
                                        <p:strVal val="visible"/>
                                      </p:to>
                                    </p:set>
                                    <p:animEffect transition="in" filter="fade">
                                      <p:cBhvr>
                                        <p:cTn id="128" dur="193" decel="100000"/>
                                        <p:tgtEl>
                                          <p:spTgt spid="46"/>
                                        </p:tgtEl>
                                      </p:cBhvr>
                                    </p:animEffect>
                                    <p:animScale>
                                      <p:cBhvr>
                                        <p:cTn id="129" dur="193" decel="100000"/>
                                        <p:tgtEl>
                                          <p:spTgt spid="46"/>
                                        </p:tgtEl>
                                      </p:cBhvr>
                                      <p:from x="10000" y="10000"/>
                                      <p:to x="200000" y="450000"/>
                                    </p:animScale>
                                    <p:animScale>
                                      <p:cBhvr>
                                        <p:cTn id="130" dur="308" accel="100000" fill="hold">
                                          <p:stCondLst>
                                            <p:cond delay="193"/>
                                          </p:stCondLst>
                                        </p:cTn>
                                        <p:tgtEl>
                                          <p:spTgt spid="46"/>
                                        </p:tgtEl>
                                      </p:cBhvr>
                                      <p:from x="200000" y="450000"/>
                                      <p:to x="100000" y="100000"/>
                                    </p:animScale>
                                    <p:set>
                                      <p:cBhvr>
                                        <p:cTn id="131" dur="193" fill="hold"/>
                                        <p:tgtEl>
                                          <p:spTgt spid="46"/>
                                        </p:tgtEl>
                                        <p:attrNameLst>
                                          <p:attrName>ppt_x</p:attrName>
                                        </p:attrNameLst>
                                      </p:cBhvr>
                                      <p:to>
                                        <p:strVal val="(0.5)"/>
                                      </p:to>
                                    </p:set>
                                    <p:anim from="(0.5)" to="(#ppt_x)" calcmode="lin" valueType="num">
                                      <p:cBhvr>
                                        <p:cTn id="132" dur="308" accel="100000" fill="hold">
                                          <p:stCondLst>
                                            <p:cond delay="193"/>
                                          </p:stCondLst>
                                        </p:cTn>
                                        <p:tgtEl>
                                          <p:spTgt spid="46"/>
                                        </p:tgtEl>
                                        <p:attrNameLst>
                                          <p:attrName>ppt_x</p:attrName>
                                        </p:attrNameLst>
                                      </p:cBhvr>
                                    </p:anim>
                                    <p:set>
                                      <p:cBhvr>
                                        <p:cTn id="133" dur="193" fill="hold"/>
                                        <p:tgtEl>
                                          <p:spTgt spid="46"/>
                                        </p:tgtEl>
                                        <p:attrNameLst>
                                          <p:attrName>ppt_y</p:attrName>
                                        </p:attrNameLst>
                                      </p:cBhvr>
                                      <p:to>
                                        <p:strVal val="(#ppt_y+0.4)"/>
                                      </p:to>
                                    </p:set>
                                    <p:anim from="(#ppt_y+0.4)" to="(#ppt_y)" calcmode="lin" valueType="num">
                                      <p:cBhvr>
                                        <p:cTn id="134" dur="308" accel="100000" fill="hold">
                                          <p:stCondLst>
                                            <p:cond delay="193"/>
                                          </p:stCondLst>
                                        </p:cTn>
                                        <p:tgtEl>
                                          <p:spTgt spid="46"/>
                                        </p:tgtEl>
                                        <p:attrNameLst>
                                          <p:attrName>ppt_y</p:attrName>
                                        </p:attrNameLst>
                                      </p:cBhvr>
                                    </p:anim>
                                  </p:childTnLst>
                                </p:cTn>
                              </p:par>
                              <p:par>
                                <p:cTn id="135" presetID="53" presetClass="entr" presetSubtype="0" fill="hold" grpId="0" nodeType="withEffect">
                                  <p:stCondLst>
                                    <p:cond delay="0"/>
                                  </p:stCondLst>
                                  <p:childTnLst>
                                    <p:set>
                                      <p:cBhvr>
                                        <p:cTn id="136" dur="1" fill="hold">
                                          <p:stCondLst>
                                            <p:cond delay="0"/>
                                          </p:stCondLst>
                                        </p:cTn>
                                        <p:tgtEl>
                                          <p:spTgt spid="47"/>
                                        </p:tgtEl>
                                        <p:attrNameLst>
                                          <p:attrName>style.visibility</p:attrName>
                                        </p:attrNameLst>
                                      </p:cBhvr>
                                      <p:to>
                                        <p:strVal val="visible"/>
                                      </p:to>
                                    </p:set>
                                    <p:anim calcmode="lin" valueType="num">
                                      <p:cBhvr>
                                        <p:cTn id="137" dur="1000" fill="hold"/>
                                        <p:tgtEl>
                                          <p:spTgt spid="47"/>
                                        </p:tgtEl>
                                        <p:attrNameLst>
                                          <p:attrName>ppt_w</p:attrName>
                                        </p:attrNameLst>
                                      </p:cBhvr>
                                      <p:tavLst>
                                        <p:tav tm="0">
                                          <p:val>
                                            <p:fltVal val="0"/>
                                          </p:val>
                                        </p:tav>
                                        <p:tav tm="100000">
                                          <p:val>
                                            <p:strVal val="#ppt_w"/>
                                          </p:val>
                                        </p:tav>
                                      </p:tavLst>
                                    </p:anim>
                                    <p:anim calcmode="lin" valueType="num">
                                      <p:cBhvr>
                                        <p:cTn id="138" dur="1000" fill="hold"/>
                                        <p:tgtEl>
                                          <p:spTgt spid="47"/>
                                        </p:tgtEl>
                                        <p:attrNameLst>
                                          <p:attrName>ppt_h</p:attrName>
                                        </p:attrNameLst>
                                      </p:cBhvr>
                                      <p:tavLst>
                                        <p:tav tm="0">
                                          <p:val>
                                            <p:fltVal val="0"/>
                                          </p:val>
                                        </p:tav>
                                        <p:tav tm="100000">
                                          <p:val>
                                            <p:strVal val="#ppt_h"/>
                                          </p:val>
                                        </p:tav>
                                      </p:tavLst>
                                    </p:anim>
                                    <p:animEffect transition="in" filter="fade">
                                      <p:cBhvr>
                                        <p:cTn id="139" dur="1000"/>
                                        <p:tgtEl>
                                          <p:spTgt spid="47"/>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xit" presetSubtype="0" fill="hold" nodeType="clickEffect">
                                  <p:stCondLst>
                                    <p:cond delay="0"/>
                                  </p:stCondLst>
                                  <p:childTnLst>
                                    <p:animEffect transition="out" filter="fade">
                                      <p:cBhvr>
                                        <p:cTn id="143" dur="500"/>
                                        <p:tgtEl>
                                          <p:spTgt spid="46"/>
                                        </p:tgtEl>
                                      </p:cBhvr>
                                    </p:animEffect>
                                    <p:set>
                                      <p:cBhvr>
                                        <p:cTn id="144" dur="1" fill="hold">
                                          <p:stCondLst>
                                            <p:cond delay="499"/>
                                          </p:stCondLst>
                                        </p:cTn>
                                        <p:tgtEl>
                                          <p:spTgt spid="46"/>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500"/>
                                        <p:tgtEl>
                                          <p:spTgt spid="47"/>
                                        </p:tgtEl>
                                      </p:cBhvr>
                                    </p:animEffect>
                                    <p:set>
                                      <p:cBhvr>
                                        <p:cTn id="147" dur="1" fill="hold">
                                          <p:stCondLst>
                                            <p:cond delay="499"/>
                                          </p:stCondLst>
                                        </p:cTn>
                                        <p:tgtEl>
                                          <p:spTgt spid="47"/>
                                        </p:tgtEl>
                                        <p:attrNameLst>
                                          <p:attrName>style.visibility</p:attrName>
                                        </p:attrNameLst>
                                      </p:cBhvr>
                                      <p:to>
                                        <p:strVal val="hidden"/>
                                      </p:to>
                                    </p:set>
                                  </p:childTnLst>
                                </p:cTn>
                              </p:par>
                              <p:par>
                                <p:cTn id="148" presetID="51" presetClass="entr" presetSubtype="0" fill="hold" nodeType="withEffect">
                                  <p:stCondLst>
                                    <p:cond delay="0"/>
                                  </p:stCondLst>
                                  <p:childTnLst>
                                    <p:set>
                                      <p:cBhvr>
                                        <p:cTn id="149" dur="1" fill="hold">
                                          <p:stCondLst>
                                            <p:cond delay="0"/>
                                          </p:stCondLst>
                                        </p:cTn>
                                        <p:tgtEl>
                                          <p:spTgt spid="54"/>
                                        </p:tgtEl>
                                        <p:attrNameLst>
                                          <p:attrName>style.visibility</p:attrName>
                                        </p:attrNameLst>
                                      </p:cBhvr>
                                      <p:to>
                                        <p:strVal val="visible"/>
                                      </p:to>
                                    </p:set>
                                    <p:animEffect transition="in" filter="fade">
                                      <p:cBhvr>
                                        <p:cTn id="150" dur="385" decel="100000"/>
                                        <p:tgtEl>
                                          <p:spTgt spid="54"/>
                                        </p:tgtEl>
                                      </p:cBhvr>
                                    </p:animEffect>
                                    <p:animScale>
                                      <p:cBhvr>
                                        <p:cTn id="151" dur="385" decel="100000"/>
                                        <p:tgtEl>
                                          <p:spTgt spid="54"/>
                                        </p:tgtEl>
                                      </p:cBhvr>
                                      <p:from x="10000" y="10000"/>
                                      <p:to x="200000" y="450000"/>
                                    </p:animScale>
                                    <p:animScale>
                                      <p:cBhvr>
                                        <p:cTn id="152" dur="615" accel="100000" fill="hold">
                                          <p:stCondLst>
                                            <p:cond delay="385"/>
                                          </p:stCondLst>
                                        </p:cTn>
                                        <p:tgtEl>
                                          <p:spTgt spid="54"/>
                                        </p:tgtEl>
                                      </p:cBhvr>
                                      <p:from x="200000" y="450000"/>
                                      <p:to x="100000" y="100000"/>
                                    </p:animScale>
                                    <p:set>
                                      <p:cBhvr>
                                        <p:cTn id="153" dur="385" fill="hold"/>
                                        <p:tgtEl>
                                          <p:spTgt spid="54"/>
                                        </p:tgtEl>
                                        <p:attrNameLst>
                                          <p:attrName>ppt_x</p:attrName>
                                        </p:attrNameLst>
                                      </p:cBhvr>
                                      <p:to>
                                        <p:strVal val="(0.5)"/>
                                      </p:to>
                                    </p:set>
                                    <p:anim from="(0.5)" to="(#ppt_x)" calcmode="lin" valueType="num">
                                      <p:cBhvr>
                                        <p:cTn id="154" dur="615" accel="100000" fill="hold">
                                          <p:stCondLst>
                                            <p:cond delay="385"/>
                                          </p:stCondLst>
                                        </p:cTn>
                                        <p:tgtEl>
                                          <p:spTgt spid="54"/>
                                        </p:tgtEl>
                                        <p:attrNameLst>
                                          <p:attrName>ppt_x</p:attrName>
                                        </p:attrNameLst>
                                      </p:cBhvr>
                                    </p:anim>
                                    <p:set>
                                      <p:cBhvr>
                                        <p:cTn id="155" dur="385" fill="hold"/>
                                        <p:tgtEl>
                                          <p:spTgt spid="54"/>
                                        </p:tgtEl>
                                        <p:attrNameLst>
                                          <p:attrName>ppt_y</p:attrName>
                                        </p:attrNameLst>
                                      </p:cBhvr>
                                      <p:to>
                                        <p:strVal val="(#ppt_y+0.4)"/>
                                      </p:to>
                                    </p:set>
                                    <p:anim from="(#ppt_y+0.4)" to="(#ppt_y)" calcmode="lin" valueType="num">
                                      <p:cBhvr>
                                        <p:cTn id="156" dur="615" accel="100000" fill="hold">
                                          <p:stCondLst>
                                            <p:cond delay="385"/>
                                          </p:stCondLst>
                                        </p:cTn>
                                        <p:tgtEl>
                                          <p:spTgt spid="54"/>
                                        </p:tgtEl>
                                        <p:attrNameLst>
                                          <p:attrName>ppt_y</p:attrName>
                                        </p:attrNameLst>
                                      </p:cBhvr>
                                    </p:anim>
                                  </p:childTnLst>
                                </p:cTn>
                              </p:par>
                              <p:par>
                                <p:cTn id="157" presetID="53" presetClass="entr" presetSubtype="0" fill="hold" grpId="0" nodeType="withEffect">
                                  <p:stCondLst>
                                    <p:cond delay="0"/>
                                  </p:stCondLst>
                                  <p:childTnLst>
                                    <p:set>
                                      <p:cBhvr>
                                        <p:cTn id="158" dur="1" fill="hold">
                                          <p:stCondLst>
                                            <p:cond delay="0"/>
                                          </p:stCondLst>
                                        </p:cTn>
                                        <p:tgtEl>
                                          <p:spTgt spid="55"/>
                                        </p:tgtEl>
                                        <p:attrNameLst>
                                          <p:attrName>style.visibility</p:attrName>
                                        </p:attrNameLst>
                                      </p:cBhvr>
                                      <p:to>
                                        <p:strVal val="visible"/>
                                      </p:to>
                                    </p:set>
                                    <p:anim calcmode="lin" valueType="num">
                                      <p:cBhvr>
                                        <p:cTn id="159" dur="1000" fill="hold"/>
                                        <p:tgtEl>
                                          <p:spTgt spid="55"/>
                                        </p:tgtEl>
                                        <p:attrNameLst>
                                          <p:attrName>ppt_w</p:attrName>
                                        </p:attrNameLst>
                                      </p:cBhvr>
                                      <p:tavLst>
                                        <p:tav tm="0">
                                          <p:val>
                                            <p:fltVal val="0"/>
                                          </p:val>
                                        </p:tav>
                                        <p:tav tm="100000">
                                          <p:val>
                                            <p:strVal val="#ppt_w"/>
                                          </p:val>
                                        </p:tav>
                                      </p:tavLst>
                                    </p:anim>
                                    <p:anim calcmode="lin" valueType="num">
                                      <p:cBhvr>
                                        <p:cTn id="160" dur="1000" fill="hold"/>
                                        <p:tgtEl>
                                          <p:spTgt spid="55"/>
                                        </p:tgtEl>
                                        <p:attrNameLst>
                                          <p:attrName>ppt_h</p:attrName>
                                        </p:attrNameLst>
                                      </p:cBhvr>
                                      <p:tavLst>
                                        <p:tav tm="0">
                                          <p:val>
                                            <p:fltVal val="0"/>
                                          </p:val>
                                        </p:tav>
                                        <p:tav tm="100000">
                                          <p:val>
                                            <p:strVal val="#ppt_h"/>
                                          </p:val>
                                        </p:tav>
                                      </p:tavLst>
                                    </p:anim>
                                    <p:animEffect transition="in" filter="fade">
                                      <p:cBhvr>
                                        <p:cTn id="161" dur="1000"/>
                                        <p:tgtEl>
                                          <p:spTgt spid="55"/>
                                        </p:tgtEl>
                                      </p:cBhvr>
                                    </p:animEffect>
                                  </p:childTnLst>
                                </p:cTn>
                              </p:par>
                            </p:childTnLst>
                          </p:cTn>
                        </p:par>
                      </p:childTnLst>
                    </p:cTn>
                  </p:par>
                  <p:par>
                    <p:cTn id="162" fill="hold">
                      <p:stCondLst>
                        <p:cond delay="indefinite"/>
                      </p:stCondLst>
                      <p:childTnLst>
                        <p:par>
                          <p:cTn id="163" fill="hold">
                            <p:stCondLst>
                              <p:cond delay="0"/>
                            </p:stCondLst>
                            <p:childTnLst>
                              <p:par>
                                <p:cTn id="164" presetID="10" presetClass="exit" presetSubtype="0" fill="hold" grpId="1" nodeType="clickEffect">
                                  <p:stCondLst>
                                    <p:cond delay="0"/>
                                  </p:stCondLst>
                                  <p:childTnLst>
                                    <p:animEffect transition="out" filter="fade">
                                      <p:cBhvr>
                                        <p:cTn id="165" dur="500"/>
                                        <p:tgtEl>
                                          <p:spTgt spid="55"/>
                                        </p:tgtEl>
                                      </p:cBhvr>
                                    </p:animEffect>
                                    <p:set>
                                      <p:cBhvr>
                                        <p:cTn id="166" dur="1" fill="hold">
                                          <p:stCondLst>
                                            <p:cond delay="499"/>
                                          </p:stCondLst>
                                        </p:cTn>
                                        <p:tgtEl>
                                          <p:spTgt spid="55"/>
                                        </p:tgtEl>
                                        <p:attrNameLst>
                                          <p:attrName>style.visibility</p:attrName>
                                        </p:attrNameLst>
                                      </p:cBhvr>
                                      <p:to>
                                        <p:strVal val="hidden"/>
                                      </p:to>
                                    </p:set>
                                  </p:childTnLst>
                                </p:cTn>
                              </p:par>
                              <p:par>
                                <p:cTn id="167" presetID="10" presetClass="exit" presetSubtype="0" fill="hold" nodeType="withEffect">
                                  <p:stCondLst>
                                    <p:cond delay="0"/>
                                  </p:stCondLst>
                                  <p:childTnLst>
                                    <p:animEffect transition="out" filter="fade">
                                      <p:cBhvr>
                                        <p:cTn id="168" dur="500"/>
                                        <p:tgtEl>
                                          <p:spTgt spid="54"/>
                                        </p:tgtEl>
                                      </p:cBhvr>
                                    </p:animEffect>
                                    <p:set>
                                      <p:cBhvr>
                                        <p:cTn id="169" dur="1" fill="hold">
                                          <p:stCondLst>
                                            <p:cond delay="499"/>
                                          </p:stCondLst>
                                        </p:cTn>
                                        <p:tgtEl>
                                          <p:spTgt spid="54"/>
                                        </p:tgtEl>
                                        <p:attrNameLst>
                                          <p:attrName>style.visibility</p:attrName>
                                        </p:attrNameLst>
                                      </p:cBhvr>
                                      <p:to>
                                        <p:strVal val="hidden"/>
                                      </p:to>
                                    </p:set>
                                  </p:childTnLst>
                                </p:cTn>
                              </p:par>
                              <p:par>
                                <p:cTn id="170" presetID="53" presetClass="entr" presetSubtype="0" fill="hold" grpId="0" nodeType="withEffect">
                                  <p:stCondLst>
                                    <p:cond delay="0"/>
                                  </p:stCondLst>
                                  <p:childTnLst>
                                    <p:set>
                                      <p:cBhvr>
                                        <p:cTn id="171" dur="1" fill="hold">
                                          <p:stCondLst>
                                            <p:cond delay="0"/>
                                          </p:stCondLst>
                                        </p:cTn>
                                        <p:tgtEl>
                                          <p:spTgt spid="51"/>
                                        </p:tgtEl>
                                        <p:attrNameLst>
                                          <p:attrName>style.visibility</p:attrName>
                                        </p:attrNameLst>
                                      </p:cBhvr>
                                      <p:to>
                                        <p:strVal val="visible"/>
                                      </p:to>
                                    </p:set>
                                    <p:anim calcmode="lin" valueType="num">
                                      <p:cBhvr>
                                        <p:cTn id="172" dur="500" fill="hold"/>
                                        <p:tgtEl>
                                          <p:spTgt spid="51"/>
                                        </p:tgtEl>
                                        <p:attrNameLst>
                                          <p:attrName>ppt_w</p:attrName>
                                        </p:attrNameLst>
                                      </p:cBhvr>
                                      <p:tavLst>
                                        <p:tav tm="0">
                                          <p:val>
                                            <p:fltVal val="0"/>
                                          </p:val>
                                        </p:tav>
                                        <p:tav tm="100000">
                                          <p:val>
                                            <p:strVal val="#ppt_w"/>
                                          </p:val>
                                        </p:tav>
                                      </p:tavLst>
                                    </p:anim>
                                    <p:anim calcmode="lin" valueType="num">
                                      <p:cBhvr>
                                        <p:cTn id="173" dur="500" fill="hold"/>
                                        <p:tgtEl>
                                          <p:spTgt spid="51"/>
                                        </p:tgtEl>
                                        <p:attrNameLst>
                                          <p:attrName>ppt_h</p:attrName>
                                        </p:attrNameLst>
                                      </p:cBhvr>
                                      <p:tavLst>
                                        <p:tav tm="0">
                                          <p:val>
                                            <p:fltVal val="0"/>
                                          </p:val>
                                        </p:tav>
                                        <p:tav tm="100000">
                                          <p:val>
                                            <p:strVal val="#ppt_h"/>
                                          </p:val>
                                        </p:tav>
                                      </p:tavLst>
                                    </p:anim>
                                    <p:animEffect transition="in" filter="fade">
                                      <p:cBhvr>
                                        <p:cTn id="174" dur="500"/>
                                        <p:tgtEl>
                                          <p:spTgt spid="51"/>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xit" presetSubtype="0" fill="hold" grpId="1" nodeType="clickEffect">
                                  <p:stCondLst>
                                    <p:cond delay="0"/>
                                  </p:stCondLst>
                                  <p:childTnLst>
                                    <p:animEffect transition="out" filter="fade">
                                      <p:cBhvr>
                                        <p:cTn id="178" dur="1000"/>
                                        <p:tgtEl>
                                          <p:spTgt spid="51"/>
                                        </p:tgtEl>
                                      </p:cBhvr>
                                    </p:animEffect>
                                    <p:set>
                                      <p:cBhvr>
                                        <p:cTn id="179" dur="1" fill="hold">
                                          <p:stCondLst>
                                            <p:cond delay="999"/>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5" grpId="0"/>
      <p:bldP spid="45" grpId="1"/>
      <p:bldP spid="47" grpId="0"/>
      <p:bldP spid="47" grpId="1"/>
      <p:bldP spid="55" grpId="0"/>
      <p:bldP spid="55" grpId="1"/>
      <p:bldP spid="51" grpId="0" animBg="1"/>
      <p:bldP spid="51"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MILITARY BASES IN ACADIA</a:t>
            </a:r>
          </a:p>
        </p:txBody>
      </p:sp>
      <p:pic>
        <p:nvPicPr>
          <p:cNvPr id="210948" name="Picture 4"/>
          <p:cNvPicPr>
            <a:picLocks noChangeAspect="1" noChangeArrowheads="1"/>
          </p:cNvPicPr>
          <p:nvPr/>
        </p:nvPicPr>
        <p:blipFill>
          <a:blip r:embed="rId3" cstate="print"/>
          <a:srcRect r="730"/>
          <a:stretch>
            <a:fillRect/>
          </a:stretch>
        </p:blipFill>
        <p:spPr bwMode="auto">
          <a:xfrm>
            <a:off x="-1" y="628649"/>
            <a:ext cx="9181323" cy="6225897"/>
          </a:xfrm>
          <a:prstGeom prst="rect">
            <a:avLst/>
          </a:prstGeom>
          <a:noFill/>
          <a:ln w="9525">
            <a:noFill/>
            <a:miter lim="800000"/>
            <a:headEnd/>
            <a:tailEnd/>
          </a:ln>
        </p:spPr>
      </p:pic>
      <p:pic>
        <p:nvPicPr>
          <p:cNvPr id="210949" name="Picture 5"/>
          <p:cNvPicPr>
            <a:picLocks noChangeAspect="1" noChangeArrowheads="1"/>
          </p:cNvPicPr>
          <p:nvPr/>
        </p:nvPicPr>
        <p:blipFill>
          <a:blip r:embed="rId4" cstate="print"/>
          <a:srcRect/>
          <a:stretch>
            <a:fillRect/>
          </a:stretch>
        </p:blipFill>
        <p:spPr bwMode="auto">
          <a:xfrm>
            <a:off x="0" y="609600"/>
            <a:ext cx="9241331" cy="6248400"/>
          </a:xfrm>
          <a:prstGeom prst="rect">
            <a:avLst/>
          </a:prstGeom>
          <a:noFill/>
          <a:ln w="9525">
            <a:noFill/>
            <a:miter lim="800000"/>
            <a:headEnd/>
            <a:tailEnd/>
          </a:ln>
        </p:spPr>
      </p:pic>
      <p:pic>
        <p:nvPicPr>
          <p:cNvPr id="210950" name="Picture 6"/>
          <p:cNvPicPr>
            <a:picLocks noChangeAspect="1" noChangeArrowheads="1"/>
          </p:cNvPicPr>
          <p:nvPr/>
        </p:nvPicPr>
        <p:blipFill>
          <a:blip r:embed="rId5" cstate="print"/>
          <a:srcRect l="1946"/>
          <a:stretch>
            <a:fillRect/>
          </a:stretch>
        </p:blipFill>
        <p:spPr bwMode="auto">
          <a:xfrm>
            <a:off x="151394" y="609600"/>
            <a:ext cx="9068806" cy="6248400"/>
          </a:xfrm>
          <a:prstGeom prst="rect">
            <a:avLst/>
          </a:prstGeom>
          <a:noFill/>
          <a:ln w="9525">
            <a:noFill/>
            <a:miter lim="800000"/>
            <a:headEnd/>
            <a:tailEnd/>
          </a:ln>
        </p:spPr>
      </p:pic>
      <p:pic>
        <p:nvPicPr>
          <p:cNvPr id="210951" name="Picture 7"/>
          <p:cNvPicPr>
            <a:picLocks noChangeAspect="1" noChangeArrowheads="1"/>
          </p:cNvPicPr>
          <p:nvPr/>
        </p:nvPicPr>
        <p:blipFill>
          <a:blip r:embed="rId6" cstate="print"/>
          <a:srcRect/>
          <a:stretch>
            <a:fillRect/>
          </a:stretch>
        </p:blipFill>
        <p:spPr bwMode="auto">
          <a:xfrm>
            <a:off x="-41947" y="609600"/>
            <a:ext cx="9109747" cy="6248400"/>
          </a:xfrm>
          <a:prstGeom prst="rect">
            <a:avLst/>
          </a:prstGeom>
          <a:noFill/>
          <a:ln w="9525">
            <a:noFill/>
            <a:miter lim="800000"/>
            <a:headEnd/>
            <a:tailEnd/>
          </a:ln>
        </p:spPr>
      </p:pic>
      <p:sp>
        <p:nvSpPr>
          <p:cNvPr id="41" name="Freeform 40"/>
          <p:cNvSpPr/>
          <p:nvPr/>
        </p:nvSpPr>
        <p:spPr>
          <a:xfrm>
            <a:off x="452126" y="2837329"/>
            <a:ext cx="5077610" cy="1353671"/>
          </a:xfrm>
          <a:custGeom>
            <a:avLst/>
            <a:gdLst>
              <a:gd name="connsiteX0" fmla="*/ 5077610 w 5077610"/>
              <a:gd name="connsiteY0" fmla="*/ 1065008 h 1506071"/>
              <a:gd name="connsiteX1" fmla="*/ 4851699 w 5077610"/>
              <a:gd name="connsiteY1" fmla="*/ 1054250 h 1506071"/>
              <a:gd name="connsiteX2" fmla="*/ 4744123 w 5077610"/>
              <a:gd name="connsiteY2" fmla="*/ 1086523 h 1506071"/>
              <a:gd name="connsiteX3" fmla="*/ 4647304 w 5077610"/>
              <a:gd name="connsiteY3" fmla="*/ 1097280 h 1506071"/>
              <a:gd name="connsiteX4" fmla="*/ 4550485 w 5077610"/>
              <a:gd name="connsiteY4" fmla="*/ 1129553 h 1506071"/>
              <a:gd name="connsiteX5" fmla="*/ 4464424 w 5077610"/>
              <a:gd name="connsiteY5" fmla="*/ 1151069 h 1506071"/>
              <a:gd name="connsiteX6" fmla="*/ 4389120 w 5077610"/>
              <a:gd name="connsiteY6" fmla="*/ 1258645 h 1506071"/>
              <a:gd name="connsiteX7" fmla="*/ 4173967 w 5077610"/>
              <a:gd name="connsiteY7" fmla="*/ 1366222 h 1506071"/>
              <a:gd name="connsiteX8" fmla="*/ 3926541 w 5077610"/>
              <a:gd name="connsiteY8" fmla="*/ 1366222 h 1506071"/>
              <a:gd name="connsiteX9" fmla="*/ 3625327 w 5077610"/>
              <a:gd name="connsiteY9" fmla="*/ 1344706 h 1506071"/>
              <a:gd name="connsiteX10" fmla="*/ 3410174 w 5077610"/>
              <a:gd name="connsiteY10" fmla="*/ 1280160 h 1506071"/>
              <a:gd name="connsiteX11" fmla="*/ 3248810 w 5077610"/>
              <a:gd name="connsiteY11" fmla="*/ 1215615 h 1506071"/>
              <a:gd name="connsiteX12" fmla="*/ 3098203 w 5077610"/>
              <a:gd name="connsiteY12" fmla="*/ 1108038 h 1506071"/>
              <a:gd name="connsiteX13" fmla="*/ 3022899 w 5077610"/>
              <a:gd name="connsiteY13" fmla="*/ 1054250 h 1506071"/>
              <a:gd name="connsiteX14" fmla="*/ 2861534 w 5077610"/>
              <a:gd name="connsiteY14" fmla="*/ 1043492 h 1506071"/>
              <a:gd name="connsiteX15" fmla="*/ 2818504 w 5077610"/>
              <a:gd name="connsiteY15" fmla="*/ 1086523 h 1506071"/>
              <a:gd name="connsiteX16" fmla="*/ 2721685 w 5077610"/>
              <a:gd name="connsiteY16" fmla="*/ 1237130 h 1506071"/>
              <a:gd name="connsiteX17" fmla="*/ 2614108 w 5077610"/>
              <a:gd name="connsiteY17" fmla="*/ 1323191 h 1506071"/>
              <a:gd name="connsiteX18" fmla="*/ 2441986 w 5077610"/>
              <a:gd name="connsiteY18" fmla="*/ 1398495 h 1506071"/>
              <a:gd name="connsiteX19" fmla="*/ 2280621 w 5077610"/>
              <a:gd name="connsiteY19" fmla="*/ 1463040 h 1506071"/>
              <a:gd name="connsiteX20" fmla="*/ 2140772 w 5077610"/>
              <a:gd name="connsiteY20" fmla="*/ 1506071 h 1506071"/>
              <a:gd name="connsiteX21" fmla="*/ 2086984 w 5077610"/>
              <a:gd name="connsiteY21" fmla="*/ 1463040 h 1506071"/>
              <a:gd name="connsiteX22" fmla="*/ 1979407 w 5077610"/>
              <a:gd name="connsiteY22" fmla="*/ 1237130 h 1506071"/>
              <a:gd name="connsiteX23" fmla="*/ 1947134 w 5077610"/>
              <a:gd name="connsiteY23" fmla="*/ 989704 h 1506071"/>
              <a:gd name="connsiteX24" fmla="*/ 1764254 w 5077610"/>
              <a:gd name="connsiteY24" fmla="*/ 548640 h 1506071"/>
              <a:gd name="connsiteX25" fmla="*/ 1613647 w 5077610"/>
              <a:gd name="connsiteY25" fmla="*/ 193638 h 1506071"/>
              <a:gd name="connsiteX26" fmla="*/ 1430767 w 5077610"/>
              <a:gd name="connsiteY26" fmla="*/ 86062 h 1506071"/>
              <a:gd name="connsiteX27" fmla="*/ 1151068 w 5077610"/>
              <a:gd name="connsiteY27" fmla="*/ 0 h 1506071"/>
              <a:gd name="connsiteX28" fmla="*/ 774551 w 5077610"/>
              <a:gd name="connsiteY28" fmla="*/ 10758 h 1506071"/>
              <a:gd name="connsiteX29" fmla="*/ 344245 w 5077610"/>
              <a:gd name="connsiteY29" fmla="*/ 204396 h 1506071"/>
              <a:gd name="connsiteX30" fmla="*/ 0 w 5077610"/>
              <a:gd name="connsiteY30" fmla="*/ 268942 h 150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077610" h="1506071">
                <a:moveTo>
                  <a:pt x="5077610" y="1065008"/>
                </a:moveTo>
                <a:lnTo>
                  <a:pt x="4851699" y="1054250"/>
                </a:lnTo>
                <a:lnTo>
                  <a:pt x="4744123" y="1086523"/>
                </a:lnTo>
                <a:lnTo>
                  <a:pt x="4647304" y="1097280"/>
                </a:lnTo>
                <a:cubicBezTo>
                  <a:pt x="4615031" y="1108038"/>
                  <a:pt x="4583355" y="1120788"/>
                  <a:pt x="4550485" y="1129553"/>
                </a:cubicBezTo>
                <a:cubicBezTo>
                  <a:pt x="4446981" y="1157154"/>
                  <a:pt x="4516862" y="1124849"/>
                  <a:pt x="4464424" y="1151069"/>
                </a:cubicBezTo>
                <a:lnTo>
                  <a:pt x="4389120" y="1258645"/>
                </a:lnTo>
                <a:lnTo>
                  <a:pt x="4173967" y="1366222"/>
                </a:lnTo>
                <a:lnTo>
                  <a:pt x="3926541" y="1366222"/>
                </a:lnTo>
                <a:lnTo>
                  <a:pt x="3625327" y="1344706"/>
                </a:lnTo>
                <a:lnTo>
                  <a:pt x="3410174" y="1280160"/>
                </a:lnTo>
                <a:lnTo>
                  <a:pt x="3248810" y="1215615"/>
                </a:lnTo>
                <a:lnTo>
                  <a:pt x="3098203" y="1108038"/>
                </a:lnTo>
                <a:lnTo>
                  <a:pt x="3022899" y="1054250"/>
                </a:lnTo>
                <a:lnTo>
                  <a:pt x="2861534" y="1043492"/>
                </a:lnTo>
                <a:lnTo>
                  <a:pt x="2818504" y="1086523"/>
                </a:lnTo>
                <a:lnTo>
                  <a:pt x="2721685" y="1237130"/>
                </a:lnTo>
                <a:lnTo>
                  <a:pt x="2614108" y="1323191"/>
                </a:lnTo>
                <a:lnTo>
                  <a:pt x="2441986" y="1398495"/>
                </a:lnTo>
                <a:lnTo>
                  <a:pt x="2280621" y="1463040"/>
                </a:lnTo>
                <a:lnTo>
                  <a:pt x="2140772" y="1506071"/>
                </a:lnTo>
                <a:lnTo>
                  <a:pt x="2086984" y="1463040"/>
                </a:lnTo>
                <a:lnTo>
                  <a:pt x="1979407" y="1237130"/>
                </a:lnTo>
                <a:lnTo>
                  <a:pt x="1947134" y="989704"/>
                </a:lnTo>
                <a:lnTo>
                  <a:pt x="1764254" y="548640"/>
                </a:lnTo>
                <a:lnTo>
                  <a:pt x="1613647" y="193638"/>
                </a:lnTo>
                <a:lnTo>
                  <a:pt x="1430767" y="86062"/>
                </a:lnTo>
                <a:lnTo>
                  <a:pt x="1151068" y="0"/>
                </a:lnTo>
                <a:lnTo>
                  <a:pt x="774551" y="10758"/>
                </a:lnTo>
                <a:lnTo>
                  <a:pt x="344245" y="204396"/>
                </a:lnTo>
                <a:lnTo>
                  <a:pt x="0" y="268942"/>
                </a:lnTo>
              </a:path>
            </a:pathLst>
          </a:custGeom>
          <a:noFill/>
          <a:ln w="38100">
            <a:solidFill>
              <a:schemeClr val="bg1"/>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457200" y="2837329"/>
            <a:ext cx="5077610" cy="1353671"/>
          </a:xfrm>
          <a:custGeom>
            <a:avLst/>
            <a:gdLst>
              <a:gd name="connsiteX0" fmla="*/ 5077610 w 5077610"/>
              <a:gd name="connsiteY0" fmla="*/ 1065008 h 1506071"/>
              <a:gd name="connsiteX1" fmla="*/ 4851699 w 5077610"/>
              <a:gd name="connsiteY1" fmla="*/ 1054250 h 1506071"/>
              <a:gd name="connsiteX2" fmla="*/ 4744123 w 5077610"/>
              <a:gd name="connsiteY2" fmla="*/ 1086523 h 1506071"/>
              <a:gd name="connsiteX3" fmla="*/ 4647304 w 5077610"/>
              <a:gd name="connsiteY3" fmla="*/ 1097280 h 1506071"/>
              <a:gd name="connsiteX4" fmla="*/ 4550485 w 5077610"/>
              <a:gd name="connsiteY4" fmla="*/ 1129553 h 1506071"/>
              <a:gd name="connsiteX5" fmla="*/ 4464424 w 5077610"/>
              <a:gd name="connsiteY5" fmla="*/ 1151069 h 1506071"/>
              <a:gd name="connsiteX6" fmla="*/ 4389120 w 5077610"/>
              <a:gd name="connsiteY6" fmla="*/ 1258645 h 1506071"/>
              <a:gd name="connsiteX7" fmla="*/ 4173967 w 5077610"/>
              <a:gd name="connsiteY7" fmla="*/ 1366222 h 1506071"/>
              <a:gd name="connsiteX8" fmla="*/ 3926541 w 5077610"/>
              <a:gd name="connsiteY8" fmla="*/ 1366222 h 1506071"/>
              <a:gd name="connsiteX9" fmla="*/ 3625327 w 5077610"/>
              <a:gd name="connsiteY9" fmla="*/ 1344706 h 1506071"/>
              <a:gd name="connsiteX10" fmla="*/ 3410174 w 5077610"/>
              <a:gd name="connsiteY10" fmla="*/ 1280160 h 1506071"/>
              <a:gd name="connsiteX11" fmla="*/ 3248810 w 5077610"/>
              <a:gd name="connsiteY11" fmla="*/ 1215615 h 1506071"/>
              <a:gd name="connsiteX12" fmla="*/ 3098203 w 5077610"/>
              <a:gd name="connsiteY12" fmla="*/ 1108038 h 1506071"/>
              <a:gd name="connsiteX13" fmla="*/ 3022899 w 5077610"/>
              <a:gd name="connsiteY13" fmla="*/ 1054250 h 1506071"/>
              <a:gd name="connsiteX14" fmla="*/ 2861534 w 5077610"/>
              <a:gd name="connsiteY14" fmla="*/ 1043492 h 1506071"/>
              <a:gd name="connsiteX15" fmla="*/ 2818504 w 5077610"/>
              <a:gd name="connsiteY15" fmla="*/ 1086523 h 1506071"/>
              <a:gd name="connsiteX16" fmla="*/ 2721685 w 5077610"/>
              <a:gd name="connsiteY16" fmla="*/ 1237130 h 1506071"/>
              <a:gd name="connsiteX17" fmla="*/ 2614108 w 5077610"/>
              <a:gd name="connsiteY17" fmla="*/ 1323191 h 1506071"/>
              <a:gd name="connsiteX18" fmla="*/ 2441986 w 5077610"/>
              <a:gd name="connsiteY18" fmla="*/ 1398495 h 1506071"/>
              <a:gd name="connsiteX19" fmla="*/ 2280621 w 5077610"/>
              <a:gd name="connsiteY19" fmla="*/ 1463040 h 1506071"/>
              <a:gd name="connsiteX20" fmla="*/ 2140772 w 5077610"/>
              <a:gd name="connsiteY20" fmla="*/ 1506071 h 1506071"/>
              <a:gd name="connsiteX21" fmla="*/ 2086984 w 5077610"/>
              <a:gd name="connsiteY21" fmla="*/ 1463040 h 1506071"/>
              <a:gd name="connsiteX22" fmla="*/ 1979407 w 5077610"/>
              <a:gd name="connsiteY22" fmla="*/ 1237130 h 1506071"/>
              <a:gd name="connsiteX23" fmla="*/ 1947134 w 5077610"/>
              <a:gd name="connsiteY23" fmla="*/ 989704 h 1506071"/>
              <a:gd name="connsiteX24" fmla="*/ 1764254 w 5077610"/>
              <a:gd name="connsiteY24" fmla="*/ 548640 h 1506071"/>
              <a:gd name="connsiteX25" fmla="*/ 1613647 w 5077610"/>
              <a:gd name="connsiteY25" fmla="*/ 193638 h 1506071"/>
              <a:gd name="connsiteX26" fmla="*/ 1430767 w 5077610"/>
              <a:gd name="connsiteY26" fmla="*/ 86062 h 1506071"/>
              <a:gd name="connsiteX27" fmla="*/ 1151068 w 5077610"/>
              <a:gd name="connsiteY27" fmla="*/ 0 h 1506071"/>
              <a:gd name="connsiteX28" fmla="*/ 774551 w 5077610"/>
              <a:gd name="connsiteY28" fmla="*/ 10758 h 1506071"/>
              <a:gd name="connsiteX29" fmla="*/ 344245 w 5077610"/>
              <a:gd name="connsiteY29" fmla="*/ 204396 h 1506071"/>
              <a:gd name="connsiteX30" fmla="*/ 0 w 5077610"/>
              <a:gd name="connsiteY30" fmla="*/ 268942 h 150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077610" h="1506071">
                <a:moveTo>
                  <a:pt x="5077610" y="1065008"/>
                </a:moveTo>
                <a:lnTo>
                  <a:pt x="4851699" y="1054250"/>
                </a:lnTo>
                <a:lnTo>
                  <a:pt x="4744123" y="1086523"/>
                </a:lnTo>
                <a:lnTo>
                  <a:pt x="4647304" y="1097280"/>
                </a:lnTo>
                <a:cubicBezTo>
                  <a:pt x="4615031" y="1108038"/>
                  <a:pt x="4583355" y="1120788"/>
                  <a:pt x="4550485" y="1129553"/>
                </a:cubicBezTo>
                <a:cubicBezTo>
                  <a:pt x="4446981" y="1157154"/>
                  <a:pt x="4516862" y="1124849"/>
                  <a:pt x="4464424" y="1151069"/>
                </a:cubicBezTo>
                <a:lnTo>
                  <a:pt x="4389120" y="1258645"/>
                </a:lnTo>
                <a:lnTo>
                  <a:pt x="4173967" y="1366222"/>
                </a:lnTo>
                <a:lnTo>
                  <a:pt x="3926541" y="1366222"/>
                </a:lnTo>
                <a:lnTo>
                  <a:pt x="3625327" y="1344706"/>
                </a:lnTo>
                <a:lnTo>
                  <a:pt x="3410174" y="1280160"/>
                </a:lnTo>
                <a:lnTo>
                  <a:pt x="3248810" y="1215615"/>
                </a:lnTo>
                <a:lnTo>
                  <a:pt x="3098203" y="1108038"/>
                </a:lnTo>
                <a:lnTo>
                  <a:pt x="3022899" y="1054250"/>
                </a:lnTo>
                <a:lnTo>
                  <a:pt x="2861534" y="1043492"/>
                </a:lnTo>
                <a:lnTo>
                  <a:pt x="2818504" y="1086523"/>
                </a:lnTo>
                <a:lnTo>
                  <a:pt x="2721685" y="1237130"/>
                </a:lnTo>
                <a:lnTo>
                  <a:pt x="2614108" y="1323191"/>
                </a:lnTo>
                <a:lnTo>
                  <a:pt x="2441986" y="1398495"/>
                </a:lnTo>
                <a:lnTo>
                  <a:pt x="2280621" y="1463040"/>
                </a:lnTo>
                <a:lnTo>
                  <a:pt x="2140772" y="1506071"/>
                </a:lnTo>
                <a:lnTo>
                  <a:pt x="2086984" y="1463040"/>
                </a:lnTo>
                <a:lnTo>
                  <a:pt x="1979407" y="1237130"/>
                </a:lnTo>
                <a:lnTo>
                  <a:pt x="1947134" y="989704"/>
                </a:lnTo>
                <a:lnTo>
                  <a:pt x="1764254" y="548640"/>
                </a:lnTo>
                <a:lnTo>
                  <a:pt x="1613647" y="193638"/>
                </a:lnTo>
                <a:lnTo>
                  <a:pt x="1430767" y="86062"/>
                </a:lnTo>
                <a:lnTo>
                  <a:pt x="1151068" y="0"/>
                </a:lnTo>
                <a:lnTo>
                  <a:pt x="774551" y="10758"/>
                </a:lnTo>
                <a:lnTo>
                  <a:pt x="344245" y="204396"/>
                </a:lnTo>
                <a:lnTo>
                  <a:pt x="0" y="268942"/>
                </a:lnTo>
              </a:path>
            </a:pathLst>
          </a:custGeom>
          <a:noFill/>
          <a:ln w="38100">
            <a:solidFill>
              <a:schemeClr val="bg1"/>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TextBox 33"/>
          <p:cNvSpPr txBox="1"/>
          <p:nvPr/>
        </p:nvSpPr>
        <p:spPr>
          <a:xfrm>
            <a:off x="0" y="609600"/>
            <a:ext cx="4495800" cy="1569660"/>
          </a:xfrm>
          <a:prstGeom prst="rect">
            <a:avLst/>
          </a:prstGeom>
          <a:noFill/>
          <a:ln>
            <a:noFill/>
          </a:ln>
        </p:spPr>
        <p:txBody>
          <a:bodyPr wrap="square" rtlCol="0">
            <a:spAutoFit/>
          </a:bodyPr>
          <a:lstStyle/>
          <a:p>
            <a:r>
              <a:rPr lang="en-US" sz="3200" b="1" dirty="0">
                <a:solidFill>
                  <a:schemeClr val="bg1"/>
                </a:solidFill>
              </a:rPr>
              <a:t>Yellow = French Villages    </a:t>
            </a:r>
          </a:p>
          <a:p>
            <a:r>
              <a:rPr lang="en-US" sz="3200" b="1" dirty="0">
                <a:solidFill>
                  <a:schemeClr val="bg1"/>
                </a:solidFill>
              </a:rPr>
              <a:t>Blue = French Forts</a:t>
            </a:r>
          </a:p>
          <a:p>
            <a:r>
              <a:rPr lang="en-US" sz="3200" b="1" dirty="0">
                <a:solidFill>
                  <a:schemeClr val="bg1"/>
                </a:solidFill>
              </a:rPr>
              <a:t>Red = British Forts</a:t>
            </a:r>
          </a:p>
        </p:txBody>
      </p:sp>
      <p:sp>
        <p:nvSpPr>
          <p:cNvPr id="48" name="Rectangle 47"/>
          <p:cNvSpPr/>
          <p:nvPr/>
        </p:nvSpPr>
        <p:spPr>
          <a:xfrm>
            <a:off x="3124200" y="3581400"/>
            <a:ext cx="762000" cy="533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0947" name="Picture 3"/>
          <p:cNvPicPr>
            <a:picLocks noChangeAspect="1" noChangeArrowheads="1"/>
          </p:cNvPicPr>
          <p:nvPr/>
        </p:nvPicPr>
        <p:blipFill>
          <a:blip r:embed="rId7" cstate="print"/>
          <a:srcRect/>
          <a:stretch>
            <a:fillRect/>
          </a:stretch>
        </p:blipFill>
        <p:spPr bwMode="auto">
          <a:xfrm>
            <a:off x="499621" y="685800"/>
            <a:ext cx="8144759" cy="6172200"/>
          </a:xfrm>
          <a:prstGeom prst="rect">
            <a:avLst/>
          </a:prstGeom>
          <a:noFill/>
          <a:ln w="9525">
            <a:noFill/>
            <a:miter lim="800000"/>
            <a:headEnd/>
            <a:tailEnd/>
          </a:ln>
        </p:spPr>
      </p:pic>
      <p:sp>
        <p:nvSpPr>
          <p:cNvPr id="43" name="Freeform 42"/>
          <p:cNvSpPr/>
          <p:nvPr/>
        </p:nvSpPr>
        <p:spPr>
          <a:xfrm>
            <a:off x="-17551400" y="-5105400"/>
            <a:ext cx="35195684" cy="10439400"/>
          </a:xfrm>
          <a:custGeom>
            <a:avLst/>
            <a:gdLst>
              <a:gd name="connsiteX0" fmla="*/ 5077610 w 5077610"/>
              <a:gd name="connsiteY0" fmla="*/ 1065008 h 1506071"/>
              <a:gd name="connsiteX1" fmla="*/ 4851699 w 5077610"/>
              <a:gd name="connsiteY1" fmla="*/ 1054250 h 1506071"/>
              <a:gd name="connsiteX2" fmla="*/ 4744123 w 5077610"/>
              <a:gd name="connsiteY2" fmla="*/ 1086523 h 1506071"/>
              <a:gd name="connsiteX3" fmla="*/ 4647304 w 5077610"/>
              <a:gd name="connsiteY3" fmla="*/ 1097280 h 1506071"/>
              <a:gd name="connsiteX4" fmla="*/ 4550485 w 5077610"/>
              <a:gd name="connsiteY4" fmla="*/ 1129553 h 1506071"/>
              <a:gd name="connsiteX5" fmla="*/ 4464424 w 5077610"/>
              <a:gd name="connsiteY5" fmla="*/ 1151069 h 1506071"/>
              <a:gd name="connsiteX6" fmla="*/ 4389120 w 5077610"/>
              <a:gd name="connsiteY6" fmla="*/ 1258645 h 1506071"/>
              <a:gd name="connsiteX7" fmla="*/ 4173967 w 5077610"/>
              <a:gd name="connsiteY7" fmla="*/ 1366222 h 1506071"/>
              <a:gd name="connsiteX8" fmla="*/ 3926541 w 5077610"/>
              <a:gd name="connsiteY8" fmla="*/ 1366222 h 1506071"/>
              <a:gd name="connsiteX9" fmla="*/ 3625327 w 5077610"/>
              <a:gd name="connsiteY9" fmla="*/ 1344706 h 1506071"/>
              <a:gd name="connsiteX10" fmla="*/ 3410174 w 5077610"/>
              <a:gd name="connsiteY10" fmla="*/ 1280160 h 1506071"/>
              <a:gd name="connsiteX11" fmla="*/ 3248810 w 5077610"/>
              <a:gd name="connsiteY11" fmla="*/ 1215615 h 1506071"/>
              <a:gd name="connsiteX12" fmla="*/ 3098203 w 5077610"/>
              <a:gd name="connsiteY12" fmla="*/ 1108038 h 1506071"/>
              <a:gd name="connsiteX13" fmla="*/ 3022899 w 5077610"/>
              <a:gd name="connsiteY13" fmla="*/ 1054250 h 1506071"/>
              <a:gd name="connsiteX14" fmla="*/ 2861534 w 5077610"/>
              <a:gd name="connsiteY14" fmla="*/ 1043492 h 1506071"/>
              <a:gd name="connsiteX15" fmla="*/ 2818504 w 5077610"/>
              <a:gd name="connsiteY15" fmla="*/ 1086523 h 1506071"/>
              <a:gd name="connsiteX16" fmla="*/ 2721685 w 5077610"/>
              <a:gd name="connsiteY16" fmla="*/ 1237130 h 1506071"/>
              <a:gd name="connsiteX17" fmla="*/ 2614108 w 5077610"/>
              <a:gd name="connsiteY17" fmla="*/ 1323191 h 1506071"/>
              <a:gd name="connsiteX18" fmla="*/ 2441986 w 5077610"/>
              <a:gd name="connsiteY18" fmla="*/ 1398495 h 1506071"/>
              <a:gd name="connsiteX19" fmla="*/ 2280621 w 5077610"/>
              <a:gd name="connsiteY19" fmla="*/ 1463040 h 1506071"/>
              <a:gd name="connsiteX20" fmla="*/ 2140772 w 5077610"/>
              <a:gd name="connsiteY20" fmla="*/ 1506071 h 1506071"/>
              <a:gd name="connsiteX21" fmla="*/ 2086984 w 5077610"/>
              <a:gd name="connsiteY21" fmla="*/ 1463040 h 1506071"/>
              <a:gd name="connsiteX22" fmla="*/ 1979407 w 5077610"/>
              <a:gd name="connsiteY22" fmla="*/ 1237130 h 1506071"/>
              <a:gd name="connsiteX23" fmla="*/ 1947134 w 5077610"/>
              <a:gd name="connsiteY23" fmla="*/ 989704 h 1506071"/>
              <a:gd name="connsiteX24" fmla="*/ 1764254 w 5077610"/>
              <a:gd name="connsiteY24" fmla="*/ 548640 h 1506071"/>
              <a:gd name="connsiteX25" fmla="*/ 1613647 w 5077610"/>
              <a:gd name="connsiteY25" fmla="*/ 193638 h 1506071"/>
              <a:gd name="connsiteX26" fmla="*/ 1430767 w 5077610"/>
              <a:gd name="connsiteY26" fmla="*/ 86062 h 1506071"/>
              <a:gd name="connsiteX27" fmla="*/ 1151068 w 5077610"/>
              <a:gd name="connsiteY27" fmla="*/ 0 h 1506071"/>
              <a:gd name="connsiteX28" fmla="*/ 774551 w 5077610"/>
              <a:gd name="connsiteY28" fmla="*/ 10758 h 1506071"/>
              <a:gd name="connsiteX29" fmla="*/ 344245 w 5077610"/>
              <a:gd name="connsiteY29" fmla="*/ 204396 h 1506071"/>
              <a:gd name="connsiteX30" fmla="*/ 0 w 5077610"/>
              <a:gd name="connsiteY30" fmla="*/ 268942 h 150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077610" h="1506071">
                <a:moveTo>
                  <a:pt x="5077610" y="1065008"/>
                </a:moveTo>
                <a:lnTo>
                  <a:pt x="4851699" y="1054250"/>
                </a:lnTo>
                <a:lnTo>
                  <a:pt x="4744123" y="1086523"/>
                </a:lnTo>
                <a:lnTo>
                  <a:pt x="4647304" y="1097280"/>
                </a:lnTo>
                <a:cubicBezTo>
                  <a:pt x="4615031" y="1108038"/>
                  <a:pt x="4583355" y="1120788"/>
                  <a:pt x="4550485" y="1129553"/>
                </a:cubicBezTo>
                <a:cubicBezTo>
                  <a:pt x="4446981" y="1157154"/>
                  <a:pt x="4516862" y="1124849"/>
                  <a:pt x="4464424" y="1151069"/>
                </a:cubicBezTo>
                <a:lnTo>
                  <a:pt x="4389120" y="1258645"/>
                </a:lnTo>
                <a:lnTo>
                  <a:pt x="4173967" y="1366222"/>
                </a:lnTo>
                <a:lnTo>
                  <a:pt x="3926541" y="1366222"/>
                </a:lnTo>
                <a:lnTo>
                  <a:pt x="3625327" y="1344706"/>
                </a:lnTo>
                <a:lnTo>
                  <a:pt x="3410174" y="1280160"/>
                </a:lnTo>
                <a:lnTo>
                  <a:pt x="3248810" y="1215615"/>
                </a:lnTo>
                <a:lnTo>
                  <a:pt x="3098203" y="1108038"/>
                </a:lnTo>
                <a:lnTo>
                  <a:pt x="3022899" y="1054250"/>
                </a:lnTo>
                <a:lnTo>
                  <a:pt x="2861534" y="1043492"/>
                </a:lnTo>
                <a:lnTo>
                  <a:pt x="2818504" y="1086523"/>
                </a:lnTo>
                <a:lnTo>
                  <a:pt x="2721685" y="1237130"/>
                </a:lnTo>
                <a:lnTo>
                  <a:pt x="2614108" y="1323191"/>
                </a:lnTo>
                <a:lnTo>
                  <a:pt x="2441986" y="1398495"/>
                </a:lnTo>
                <a:lnTo>
                  <a:pt x="2280621" y="1463040"/>
                </a:lnTo>
                <a:lnTo>
                  <a:pt x="2140772" y="1506071"/>
                </a:lnTo>
                <a:lnTo>
                  <a:pt x="2086984" y="1463040"/>
                </a:lnTo>
                <a:lnTo>
                  <a:pt x="1979407" y="1237130"/>
                </a:lnTo>
                <a:lnTo>
                  <a:pt x="1947134" y="989704"/>
                </a:lnTo>
                <a:lnTo>
                  <a:pt x="1764254" y="548640"/>
                </a:lnTo>
                <a:lnTo>
                  <a:pt x="1613647" y="193638"/>
                </a:lnTo>
                <a:lnTo>
                  <a:pt x="1430767" y="86062"/>
                </a:lnTo>
                <a:lnTo>
                  <a:pt x="1151068" y="0"/>
                </a:lnTo>
                <a:lnTo>
                  <a:pt x="774551" y="10758"/>
                </a:lnTo>
                <a:lnTo>
                  <a:pt x="344245" y="204396"/>
                </a:lnTo>
                <a:lnTo>
                  <a:pt x="0" y="268942"/>
                </a:lnTo>
              </a:path>
            </a:pathLst>
          </a:custGeom>
          <a:noFill/>
          <a:ln w="38100">
            <a:solidFill>
              <a:schemeClr val="bg1"/>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p:cNvSpPr txBox="1"/>
          <p:nvPr/>
        </p:nvSpPr>
        <p:spPr>
          <a:xfrm>
            <a:off x="1981200" y="4800600"/>
            <a:ext cx="5181600" cy="1446550"/>
          </a:xfrm>
          <a:prstGeom prst="rect">
            <a:avLst/>
          </a:prstGeom>
          <a:solidFill>
            <a:schemeClr val="bg1"/>
          </a:solidFill>
        </p:spPr>
        <p:txBody>
          <a:bodyPr wrap="square" rtlCol="0">
            <a:spAutoFit/>
          </a:bodyPr>
          <a:lstStyle/>
          <a:p>
            <a:pPr algn="ctr"/>
            <a:r>
              <a:rPr lang="en-US" sz="4400" b="1" dirty="0"/>
              <a:t>Look at how close these two forts are…</a:t>
            </a:r>
          </a:p>
        </p:txBody>
      </p:sp>
      <p:pic>
        <p:nvPicPr>
          <p:cNvPr id="51" name="Picture 2" descr="https://2.bp.blogspot.com/-Nk6J-O4fBvo/VMehi8rYQqI/AAAAAAAAGW0/d2OcamrCFNs/s1600/FortCumberlandMap.jpg"/>
          <p:cNvPicPr>
            <a:picLocks noChangeAspect="1" noChangeArrowheads="1"/>
          </p:cNvPicPr>
          <p:nvPr/>
        </p:nvPicPr>
        <p:blipFill>
          <a:blip r:embed="rId8" cstate="print"/>
          <a:srcRect/>
          <a:stretch>
            <a:fillRect/>
          </a:stretch>
        </p:blipFill>
        <p:spPr bwMode="auto">
          <a:xfrm>
            <a:off x="0" y="723156"/>
            <a:ext cx="9144000" cy="6134844"/>
          </a:xfrm>
          <a:prstGeom prst="rect">
            <a:avLst/>
          </a:prstGeom>
          <a:noFill/>
        </p:spPr>
      </p:pic>
      <p:sp>
        <p:nvSpPr>
          <p:cNvPr id="50" name="Oval 49"/>
          <p:cNvSpPr/>
          <p:nvPr/>
        </p:nvSpPr>
        <p:spPr>
          <a:xfrm>
            <a:off x="4495800" y="2895600"/>
            <a:ext cx="1371600" cy="1219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0952" name="Picture 8"/>
          <p:cNvPicPr>
            <a:picLocks noChangeAspect="1" noChangeArrowheads="1"/>
          </p:cNvPicPr>
          <p:nvPr/>
        </p:nvPicPr>
        <p:blipFill>
          <a:blip r:embed="rId9" cstate="print"/>
          <a:srcRect/>
          <a:stretch>
            <a:fillRect/>
          </a:stretch>
        </p:blipFill>
        <p:spPr bwMode="auto">
          <a:xfrm>
            <a:off x="9525000" y="685801"/>
            <a:ext cx="4572000" cy="4531965"/>
          </a:xfrm>
          <a:prstGeom prst="rect">
            <a:avLst/>
          </a:prstGeom>
          <a:noFill/>
          <a:ln w="9525">
            <a:noFill/>
            <a:miter lim="800000"/>
            <a:headEnd/>
            <a:tailEnd/>
          </a:ln>
        </p:spPr>
      </p:pic>
      <p:grpSp>
        <p:nvGrpSpPr>
          <p:cNvPr id="53" name="Group 52"/>
          <p:cNvGrpSpPr/>
          <p:nvPr/>
        </p:nvGrpSpPr>
        <p:grpSpPr>
          <a:xfrm>
            <a:off x="762000" y="1066800"/>
            <a:ext cx="7620000" cy="5343526"/>
            <a:chOff x="685800" y="1219200"/>
            <a:chExt cx="7620000" cy="5343526"/>
          </a:xfrm>
        </p:grpSpPr>
        <p:pic>
          <p:nvPicPr>
            <p:cNvPr id="210954" name="Picture 10" descr="https://upload.wikimedia.org/wikipedia/commons/6/66/JohnHamilton-Chignecto_Fort_Lawrence_-_Mount_allison_University_Archieves%2C_Robert_Cunningham_fonds.jpg"/>
            <p:cNvPicPr>
              <a:picLocks noChangeAspect="1" noChangeArrowheads="1"/>
            </p:cNvPicPr>
            <p:nvPr/>
          </p:nvPicPr>
          <p:blipFill>
            <a:blip r:embed="rId10" cstate="print"/>
            <a:srcRect/>
            <a:stretch>
              <a:fillRect/>
            </a:stretch>
          </p:blipFill>
          <p:spPr bwMode="auto">
            <a:xfrm>
              <a:off x="685800" y="1219200"/>
              <a:ext cx="7620000" cy="5343526"/>
            </a:xfrm>
            <a:prstGeom prst="rect">
              <a:avLst/>
            </a:prstGeom>
            <a:noFill/>
          </p:spPr>
        </p:pic>
        <p:sp>
          <p:nvSpPr>
            <p:cNvPr id="52" name="Rectangle 51"/>
            <p:cNvSpPr/>
            <p:nvPr/>
          </p:nvSpPr>
          <p:spPr>
            <a:xfrm>
              <a:off x="3733800" y="6324600"/>
              <a:ext cx="4572000" cy="215444"/>
            </a:xfrm>
            <a:prstGeom prst="rect">
              <a:avLst/>
            </a:prstGeom>
          </p:spPr>
          <p:txBody>
            <a:bodyPr>
              <a:spAutoFit/>
            </a:bodyPr>
            <a:lstStyle/>
            <a:p>
              <a:pPr algn="r"/>
              <a:r>
                <a:rPr lang="en-US" sz="800" dirty="0">
                  <a:solidFill>
                    <a:schemeClr val="bg1">
                      <a:lumMod val="65000"/>
                    </a:schemeClr>
                  </a:solidFill>
                </a:rPr>
                <a:t>https://commons.wikimedia.org/w/index.php?curid=12863556</a:t>
              </a:r>
            </a:p>
          </p:txBody>
        </p:sp>
      </p:grpSp>
      <p:grpSp>
        <p:nvGrpSpPr>
          <p:cNvPr id="68" name="Group 67"/>
          <p:cNvGrpSpPr/>
          <p:nvPr/>
        </p:nvGrpSpPr>
        <p:grpSpPr>
          <a:xfrm>
            <a:off x="1371600" y="1905000"/>
            <a:ext cx="1905000" cy="1600200"/>
            <a:chOff x="1295400" y="2057400"/>
            <a:chExt cx="1905000" cy="1600200"/>
          </a:xfrm>
        </p:grpSpPr>
        <p:sp>
          <p:nvSpPr>
            <p:cNvPr id="60" name="Rounded Rectangle 59"/>
            <p:cNvSpPr/>
            <p:nvPr/>
          </p:nvSpPr>
          <p:spPr>
            <a:xfrm>
              <a:off x="1295400" y="3048000"/>
              <a:ext cx="1905000" cy="609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1295400" y="2057400"/>
              <a:ext cx="1828800" cy="954107"/>
            </a:xfrm>
            <a:prstGeom prst="rect">
              <a:avLst/>
            </a:prstGeom>
            <a:solidFill>
              <a:schemeClr val="bg1"/>
            </a:solidFill>
          </p:spPr>
          <p:txBody>
            <a:bodyPr wrap="square" rtlCol="0">
              <a:spAutoFit/>
            </a:bodyPr>
            <a:lstStyle/>
            <a:p>
              <a:r>
                <a:rPr lang="en-US" sz="2800" dirty="0"/>
                <a:t>Fort Lawrence</a:t>
              </a:r>
            </a:p>
          </p:txBody>
        </p:sp>
      </p:grpSp>
      <p:grpSp>
        <p:nvGrpSpPr>
          <p:cNvPr id="69" name="Group 68"/>
          <p:cNvGrpSpPr/>
          <p:nvPr/>
        </p:nvGrpSpPr>
        <p:grpSpPr>
          <a:xfrm>
            <a:off x="4191000" y="2590800"/>
            <a:ext cx="4038600" cy="1600200"/>
            <a:chOff x="4114800" y="2743200"/>
            <a:chExt cx="4038600" cy="1600200"/>
          </a:xfrm>
        </p:grpSpPr>
        <p:sp>
          <p:nvSpPr>
            <p:cNvPr id="61" name="Rounded Rectangle 60"/>
            <p:cNvSpPr/>
            <p:nvPr/>
          </p:nvSpPr>
          <p:spPr>
            <a:xfrm>
              <a:off x="4114800" y="3276600"/>
              <a:ext cx="4038600" cy="1066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5410200" y="2743200"/>
              <a:ext cx="1828800" cy="523220"/>
            </a:xfrm>
            <a:prstGeom prst="rect">
              <a:avLst/>
            </a:prstGeom>
            <a:solidFill>
              <a:schemeClr val="bg1"/>
            </a:solidFill>
          </p:spPr>
          <p:txBody>
            <a:bodyPr wrap="square" rtlCol="0">
              <a:spAutoFit/>
            </a:bodyPr>
            <a:lstStyle/>
            <a:p>
              <a:r>
                <a:rPr lang="en-US" sz="2800" dirty="0"/>
                <a:t>Farming</a:t>
              </a:r>
            </a:p>
          </p:txBody>
        </p:sp>
      </p:grpSp>
      <p:grpSp>
        <p:nvGrpSpPr>
          <p:cNvPr id="70" name="Group 69"/>
          <p:cNvGrpSpPr/>
          <p:nvPr/>
        </p:nvGrpSpPr>
        <p:grpSpPr>
          <a:xfrm>
            <a:off x="2057400" y="3276600"/>
            <a:ext cx="2133600" cy="1361420"/>
            <a:chOff x="1981200" y="3429000"/>
            <a:chExt cx="2133600" cy="1361420"/>
          </a:xfrm>
        </p:grpSpPr>
        <p:sp>
          <p:nvSpPr>
            <p:cNvPr id="62" name="Rounded Rectangle 61"/>
            <p:cNvSpPr/>
            <p:nvPr/>
          </p:nvSpPr>
          <p:spPr>
            <a:xfrm>
              <a:off x="3276600" y="3429000"/>
              <a:ext cx="838200" cy="5334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1981200" y="4267200"/>
              <a:ext cx="1905000" cy="523220"/>
            </a:xfrm>
            <a:prstGeom prst="rect">
              <a:avLst/>
            </a:prstGeom>
            <a:solidFill>
              <a:schemeClr val="bg1"/>
            </a:solidFill>
          </p:spPr>
          <p:txBody>
            <a:bodyPr wrap="square" rtlCol="0">
              <a:spAutoFit/>
            </a:bodyPr>
            <a:lstStyle/>
            <a:p>
              <a:r>
                <a:rPr lang="en-US" sz="2800" dirty="0"/>
                <a:t>Tall “fence”</a:t>
              </a:r>
            </a:p>
          </p:txBody>
        </p:sp>
        <p:cxnSp>
          <p:nvCxnSpPr>
            <p:cNvPr id="67" name="Straight Arrow Connector 66"/>
            <p:cNvCxnSpPr>
              <a:stCxn id="65" idx="0"/>
            </p:cNvCxnSpPr>
            <p:nvPr/>
          </p:nvCxnSpPr>
          <p:spPr>
            <a:xfrm flipV="1">
              <a:off x="2933700" y="3962400"/>
              <a:ext cx="342900" cy="304800"/>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54" name="TextBox 53"/>
          <p:cNvSpPr txBox="1"/>
          <p:nvPr/>
        </p:nvSpPr>
        <p:spPr>
          <a:xfrm>
            <a:off x="2533650" y="2367171"/>
            <a:ext cx="4076700" cy="2123658"/>
          </a:xfrm>
          <a:prstGeom prst="rect">
            <a:avLst/>
          </a:prstGeom>
          <a:solidFill>
            <a:schemeClr val="tx1"/>
          </a:solidFill>
        </p:spPr>
        <p:txBody>
          <a:bodyPr wrap="square" rtlCol="0">
            <a:spAutoFit/>
          </a:bodyPr>
          <a:lstStyle/>
          <a:p>
            <a:pPr algn="ctr"/>
            <a:r>
              <a:rPr lang="en-US" sz="4400" b="1" dirty="0">
                <a:solidFill>
                  <a:schemeClr val="bg1"/>
                </a:solidFill>
              </a:rPr>
              <a:t>What did these frontier forts look like?</a:t>
            </a:r>
          </a:p>
        </p:txBody>
      </p:sp>
      <p:sp>
        <p:nvSpPr>
          <p:cNvPr id="71" name="TextBox 70"/>
          <p:cNvSpPr txBox="1"/>
          <p:nvPr/>
        </p:nvSpPr>
        <p:spPr>
          <a:xfrm>
            <a:off x="5638800" y="3429000"/>
            <a:ext cx="1828800" cy="954107"/>
          </a:xfrm>
          <a:prstGeom prst="rect">
            <a:avLst/>
          </a:prstGeom>
          <a:noFill/>
        </p:spPr>
        <p:txBody>
          <a:bodyPr wrap="square" rtlCol="0">
            <a:spAutoFit/>
          </a:bodyPr>
          <a:lstStyle/>
          <a:p>
            <a:r>
              <a:rPr lang="en-US" sz="2800" dirty="0">
                <a:solidFill>
                  <a:schemeClr val="bg1"/>
                </a:solidFill>
              </a:rPr>
              <a:t>Fortress Louisbourg</a:t>
            </a:r>
          </a:p>
        </p:txBody>
      </p:sp>
      <p:sp>
        <p:nvSpPr>
          <p:cNvPr id="72" name="Rectangle 71"/>
          <p:cNvSpPr/>
          <p:nvPr/>
        </p:nvSpPr>
        <p:spPr>
          <a:xfrm>
            <a:off x="228600" y="2667000"/>
            <a:ext cx="1295400" cy="533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0955" name="Picture 11"/>
          <p:cNvPicPr>
            <a:picLocks noChangeAspect="1" noChangeArrowheads="1"/>
          </p:cNvPicPr>
          <p:nvPr/>
        </p:nvPicPr>
        <p:blipFill>
          <a:blip r:embed="rId11" cstate="print"/>
          <a:srcRect/>
          <a:stretch>
            <a:fillRect/>
          </a:stretch>
        </p:blipFill>
        <p:spPr bwMode="auto">
          <a:xfrm>
            <a:off x="9601200" y="5334000"/>
            <a:ext cx="4572000" cy="2025650"/>
          </a:xfrm>
          <a:prstGeom prst="rect">
            <a:avLst/>
          </a:prstGeom>
          <a:noFill/>
          <a:ln w="9525">
            <a:noFill/>
            <a:miter lim="800000"/>
            <a:headEnd/>
            <a:tailEnd/>
          </a:ln>
        </p:spPr>
      </p:pic>
      <p:sp>
        <p:nvSpPr>
          <p:cNvPr id="73" name="Slide Number Placeholder 72"/>
          <p:cNvSpPr>
            <a:spLocks noGrp="1"/>
          </p:cNvSpPr>
          <p:nvPr>
            <p:ph type="sldNum" sz="quarter" idx="12"/>
          </p:nvPr>
        </p:nvSpPr>
        <p:spPr/>
        <p:txBody>
          <a:bodyPr/>
          <a:lstStyle/>
          <a:p>
            <a:pPr>
              <a:defRPr/>
            </a:pPr>
            <a:fld id="{6D98560A-1953-4F77-869E-5D1EE0598C44}" type="slidenum">
              <a:rPr lang="en-US" smtClean="0"/>
              <a:pPr>
                <a:defRPr/>
              </a:pPr>
              <a:t>61</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09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10949"/>
                                        </p:tgtEl>
                                        <p:attrNameLst>
                                          <p:attrName>style.visibility</p:attrName>
                                        </p:attrNameLst>
                                      </p:cBhvr>
                                      <p:to>
                                        <p:strVal val="visible"/>
                                      </p:to>
                                    </p:set>
                                    <p:animEffect transition="in" filter="fade">
                                      <p:cBhvr>
                                        <p:cTn id="11" dur="500"/>
                                        <p:tgtEl>
                                          <p:spTgt spid="21094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10950"/>
                                        </p:tgtEl>
                                        <p:attrNameLst>
                                          <p:attrName>style.visibility</p:attrName>
                                        </p:attrNameLst>
                                      </p:cBhvr>
                                      <p:to>
                                        <p:strVal val="visible"/>
                                      </p:to>
                                    </p:set>
                                    <p:animEffect transition="in" filter="fade">
                                      <p:cBhvr>
                                        <p:cTn id="16" dur="2000"/>
                                        <p:tgtEl>
                                          <p:spTgt spid="21095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0951"/>
                                        </p:tgtEl>
                                        <p:attrNameLst>
                                          <p:attrName>style.visibility</p:attrName>
                                        </p:attrNameLst>
                                      </p:cBhvr>
                                      <p:to>
                                        <p:strVal val="visible"/>
                                      </p:to>
                                    </p:set>
                                    <p:animEffect transition="in" filter="fade">
                                      <p:cBhvr>
                                        <p:cTn id="21" dur="3000"/>
                                        <p:tgtEl>
                                          <p:spTgt spid="210951"/>
                                        </p:tgtEl>
                                      </p:cBhvr>
                                    </p:animEffect>
                                  </p:childTnLst>
                                </p:cTn>
                              </p:par>
                            </p:childTnLst>
                          </p:cTn>
                        </p:par>
                        <p:par>
                          <p:cTn id="22" fill="hold">
                            <p:stCondLst>
                              <p:cond delay="3000"/>
                            </p:stCondLst>
                            <p:childTnLst>
                              <p:par>
                                <p:cTn id="23" presetID="26" presetClass="entr" presetSubtype="0" fill="hold" grpId="0" nodeType="after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wipe(down)">
                                      <p:cBhvr>
                                        <p:cTn id="25" dur="580">
                                          <p:stCondLst>
                                            <p:cond delay="0"/>
                                          </p:stCondLst>
                                        </p:cTn>
                                        <p:tgtEl>
                                          <p:spTgt spid="72"/>
                                        </p:tgtEl>
                                      </p:cBhvr>
                                    </p:animEffect>
                                    <p:anim calcmode="lin" valueType="num">
                                      <p:cBhvr>
                                        <p:cTn id="26" dur="1822" tmFilter="0,0; 0.14,0.36; 0.43,0.73; 0.71,0.91; 1.0,1.0">
                                          <p:stCondLst>
                                            <p:cond delay="0"/>
                                          </p:stCondLst>
                                        </p:cTn>
                                        <p:tgtEl>
                                          <p:spTgt spid="7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2"/>
                                        </p:tgtEl>
                                        <p:attrNameLst>
                                          <p:attrName>ppt_y</p:attrName>
                                        </p:attrNameLst>
                                      </p:cBhvr>
                                      <p:tavLst>
                                        <p:tav tm="0" fmla="#ppt_y-sin(pi*$)/81">
                                          <p:val>
                                            <p:fltVal val="0"/>
                                          </p:val>
                                        </p:tav>
                                        <p:tav tm="100000">
                                          <p:val>
                                            <p:fltVal val="1"/>
                                          </p:val>
                                        </p:tav>
                                      </p:tavLst>
                                    </p:anim>
                                    <p:animScale>
                                      <p:cBhvr>
                                        <p:cTn id="31" dur="26">
                                          <p:stCondLst>
                                            <p:cond delay="650"/>
                                          </p:stCondLst>
                                        </p:cTn>
                                        <p:tgtEl>
                                          <p:spTgt spid="72"/>
                                        </p:tgtEl>
                                      </p:cBhvr>
                                      <p:to x="100000" y="60000"/>
                                    </p:animScale>
                                    <p:animScale>
                                      <p:cBhvr>
                                        <p:cTn id="32" dur="166" decel="50000">
                                          <p:stCondLst>
                                            <p:cond delay="676"/>
                                          </p:stCondLst>
                                        </p:cTn>
                                        <p:tgtEl>
                                          <p:spTgt spid="72"/>
                                        </p:tgtEl>
                                      </p:cBhvr>
                                      <p:to x="100000" y="100000"/>
                                    </p:animScale>
                                    <p:animScale>
                                      <p:cBhvr>
                                        <p:cTn id="33" dur="26">
                                          <p:stCondLst>
                                            <p:cond delay="1312"/>
                                          </p:stCondLst>
                                        </p:cTn>
                                        <p:tgtEl>
                                          <p:spTgt spid="72"/>
                                        </p:tgtEl>
                                      </p:cBhvr>
                                      <p:to x="100000" y="80000"/>
                                    </p:animScale>
                                    <p:animScale>
                                      <p:cBhvr>
                                        <p:cTn id="34" dur="166" decel="50000">
                                          <p:stCondLst>
                                            <p:cond delay="1338"/>
                                          </p:stCondLst>
                                        </p:cTn>
                                        <p:tgtEl>
                                          <p:spTgt spid="72"/>
                                        </p:tgtEl>
                                      </p:cBhvr>
                                      <p:to x="100000" y="100000"/>
                                    </p:animScale>
                                    <p:animScale>
                                      <p:cBhvr>
                                        <p:cTn id="35" dur="26">
                                          <p:stCondLst>
                                            <p:cond delay="1642"/>
                                          </p:stCondLst>
                                        </p:cTn>
                                        <p:tgtEl>
                                          <p:spTgt spid="72"/>
                                        </p:tgtEl>
                                      </p:cBhvr>
                                      <p:to x="100000" y="90000"/>
                                    </p:animScale>
                                    <p:animScale>
                                      <p:cBhvr>
                                        <p:cTn id="36" dur="166" decel="50000">
                                          <p:stCondLst>
                                            <p:cond delay="1668"/>
                                          </p:stCondLst>
                                        </p:cTn>
                                        <p:tgtEl>
                                          <p:spTgt spid="72"/>
                                        </p:tgtEl>
                                      </p:cBhvr>
                                      <p:to x="100000" y="100000"/>
                                    </p:animScale>
                                    <p:animScale>
                                      <p:cBhvr>
                                        <p:cTn id="37" dur="26">
                                          <p:stCondLst>
                                            <p:cond delay="1808"/>
                                          </p:stCondLst>
                                        </p:cTn>
                                        <p:tgtEl>
                                          <p:spTgt spid="72"/>
                                        </p:tgtEl>
                                      </p:cBhvr>
                                      <p:to x="100000" y="95000"/>
                                    </p:animScale>
                                    <p:animScale>
                                      <p:cBhvr>
                                        <p:cTn id="38" dur="166" decel="50000">
                                          <p:stCondLst>
                                            <p:cond delay="1834"/>
                                          </p:stCondLst>
                                        </p:cTn>
                                        <p:tgtEl>
                                          <p:spTgt spid="7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72"/>
                                        </p:tgtEl>
                                      </p:cBhvr>
                                    </p:animEffect>
                                    <p:set>
                                      <p:cBhvr>
                                        <p:cTn id="43" dur="1" fill="hold">
                                          <p:stCondLst>
                                            <p:cond delay="499"/>
                                          </p:stCondLst>
                                        </p:cTn>
                                        <p:tgtEl>
                                          <p:spTgt spid="72"/>
                                        </p:tgtEl>
                                        <p:attrNameLst>
                                          <p:attrName>style.visibility</p:attrName>
                                        </p:attrNameLst>
                                      </p:cBhvr>
                                      <p:to>
                                        <p:strVal val="hidden"/>
                                      </p:to>
                                    </p:set>
                                  </p:childTnLst>
                                </p:cTn>
                              </p:par>
                              <p:par>
                                <p:cTn id="44" presetID="53" presetClass="entr" presetSubtype="0" fill="hold" grpId="0" nodeType="withEffect">
                                  <p:stCondLst>
                                    <p:cond delay="0"/>
                                  </p:stCondLst>
                                  <p:childTnLst>
                                    <p:set>
                                      <p:cBhvr>
                                        <p:cTn id="45" dur="1" fill="hold">
                                          <p:stCondLst>
                                            <p:cond delay="0"/>
                                          </p:stCondLst>
                                        </p:cTn>
                                        <p:tgtEl>
                                          <p:spTgt spid="71"/>
                                        </p:tgtEl>
                                        <p:attrNameLst>
                                          <p:attrName>style.visibility</p:attrName>
                                        </p:attrNameLst>
                                      </p:cBhvr>
                                      <p:to>
                                        <p:strVal val="visible"/>
                                      </p:to>
                                    </p:set>
                                    <p:anim calcmode="lin" valueType="num">
                                      <p:cBhvr>
                                        <p:cTn id="46" dur="500" fill="hold"/>
                                        <p:tgtEl>
                                          <p:spTgt spid="71"/>
                                        </p:tgtEl>
                                        <p:attrNameLst>
                                          <p:attrName>ppt_w</p:attrName>
                                        </p:attrNameLst>
                                      </p:cBhvr>
                                      <p:tavLst>
                                        <p:tav tm="0">
                                          <p:val>
                                            <p:fltVal val="0"/>
                                          </p:val>
                                        </p:tav>
                                        <p:tav tm="100000">
                                          <p:val>
                                            <p:strVal val="#ppt_w"/>
                                          </p:val>
                                        </p:tav>
                                      </p:tavLst>
                                    </p:anim>
                                    <p:anim calcmode="lin" valueType="num">
                                      <p:cBhvr>
                                        <p:cTn id="47" dur="500" fill="hold"/>
                                        <p:tgtEl>
                                          <p:spTgt spid="71"/>
                                        </p:tgtEl>
                                        <p:attrNameLst>
                                          <p:attrName>ppt_h</p:attrName>
                                        </p:attrNameLst>
                                      </p:cBhvr>
                                      <p:tavLst>
                                        <p:tav tm="0">
                                          <p:val>
                                            <p:fltVal val="0"/>
                                          </p:val>
                                        </p:tav>
                                        <p:tav tm="100000">
                                          <p:val>
                                            <p:strVal val="#ppt_h"/>
                                          </p:val>
                                        </p:tav>
                                      </p:tavLst>
                                    </p:anim>
                                    <p:animEffect transition="in" filter="fade">
                                      <p:cBhvr>
                                        <p:cTn id="48" dur="500"/>
                                        <p:tgtEl>
                                          <p:spTgt spid="7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wipe(right)">
                                      <p:cBhvr>
                                        <p:cTn id="53" dur="5000"/>
                                        <p:tgtEl>
                                          <p:spTgt spid="41"/>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41"/>
                                        </p:tgtEl>
                                        <p:attrNameLst>
                                          <p:attrName>style.visibility</p:attrName>
                                        </p:attrNameLst>
                                      </p:cBhvr>
                                      <p:to>
                                        <p:strVal val="hidden"/>
                                      </p:to>
                                    </p:set>
                                  </p:childTnLst>
                                </p:cTn>
                              </p:par>
                              <p:par>
                                <p:cTn id="58" presetID="22" presetClass="entr" presetSubtype="8" fill="hold" grpId="0" nodeType="with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wipe(left)">
                                      <p:cBhvr>
                                        <p:cTn id="60" dur="5000"/>
                                        <p:tgtEl>
                                          <p:spTgt spid="42"/>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42"/>
                                        </p:tgtEl>
                                        <p:attrNameLst>
                                          <p:attrName>style.visibility</p:attrName>
                                        </p:attrNameLst>
                                      </p:cBhvr>
                                      <p:to>
                                        <p:strVal val="hidden"/>
                                      </p:to>
                                    </p:set>
                                  </p:childTnLst>
                                </p:cTn>
                              </p:par>
                              <p:par>
                                <p:cTn id="65" presetID="26"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wipe(down)">
                                      <p:cBhvr>
                                        <p:cTn id="67" dur="580">
                                          <p:stCondLst>
                                            <p:cond delay="0"/>
                                          </p:stCondLst>
                                        </p:cTn>
                                        <p:tgtEl>
                                          <p:spTgt spid="48"/>
                                        </p:tgtEl>
                                      </p:cBhvr>
                                    </p:animEffect>
                                    <p:anim calcmode="lin" valueType="num">
                                      <p:cBhvr>
                                        <p:cTn id="6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73" dur="26">
                                          <p:stCondLst>
                                            <p:cond delay="650"/>
                                          </p:stCondLst>
                                        </p:cTn>
                                        <p:tgtEl>
                                          <p:spTgt spid="48"/>
                                        </p:tgtEl>
                                      </p:cBhvr>
                                      <p:to x="100000" y="60000"/>
                                    </p:animScale>
                                    <p:animScale>
                                      <p:cBhvr>
                                        <p:cTn id="74" dur="166" decel="50000">
                                          <p:stCondLst>
                                            <p:cond delay="676"/>
                                          </p:stCondLst>
                                        </p:cTn>
                                        <p:tgtEl>
                                          <p:spTgt spid="48"/>
                                        </p:tgtEl>
                                      </p:cBhvr>
                                      <p:to x="100000" y="100000"/>
                                    </p:animScale>
                                    <p:animScale>
                                      <p:cBhvr>
                                        <p:cTn id="75" dur="26">
                                          <p:stCondLst>
                                            <p:cond delay="1312"/>
                                          </p:stCondLst>
                                        </p:cTn>
                                        <p:tgtEl>
                                          <p:spTgt spid="48"/>
                                        </p:tgtEl>
                                      </p:cBhvr>
                                      <p:to x="100000" y="80000"/>
                                    </p:animScale>
                                    <p:animScale>
                                      <p:cBhvr>
                                        <p:cTn id="76" dur="166" decel="50000">
                                          <p:stCondLst>
                                            <p:cond delay="1338"/>
                                          </p:stCondLst>
                                        </p:cTn>
                                        <p:tgtEl>
                                          <p:spTgt spid="48"/>
                                        </p:tgtEl>
                                      </p:cBhvr>
                                      <p:to x="100000" y="100000"/>
                                    </p:animScale>
                                    <p:animScale>
                                      <p:cBhvr>
                                        <p:cTn id="77" dur="26">
                                          <p:stCondLst>
                                            <p:cond delay="1642"/>
                                          </p:stCondLst>
                                        </p:cTn>
                                        <p:tgtEl>
                                          <p:spTgt spid="48"/>
                                        </p:tgtEl>
                                      </p:cBhvr>
                                      <p:to x="100000" y="90000"/>
                                    </p:animScale>
                                    <p:animScale>
                                      <p:cBhvr>
                                        <p:cTn id="78" dur="166" decel="50000">
                                          <p:stCondLst>
                                            <p:cond delay="1668"/>
                                          </p:stCondLst>
                                        </p:cTn>
                                        <p:tgtEl>
                                          <p:spTgt spid="48"/>
                                        </p:tgtEl>
                                      </p:cBhvr>
                                      <p:to x="100000" y="100000"/>
                                    </p:animScale>
                                    <p:animScale>
                                      <p:cBhvr>
                                        <p:cTn id="79" dur="26">
                                          <p:stCondLst>
                                            <p:cond delay="1808"/>
                                          </p:stCondLst>
                                        </p:cTn>
                                        <p:tgtEl>
                                          <p:spTgt spid="48"/>
                                        </p:tgtEl>
                                      </p:cBhvr>
                                      <p:to x="100000" y="95000"/>
                                    </p:animScale>
                                    <p:animScale>
                                      <p:cBhvr>
                                        <p:cTn id="80" dur="166" decel="50000">
                                          <p:stCondLst>
                                            <p:cond delay="1834"/>
                                          </p:stCondLst>
                                        </p:cTn>
                                        <p:tgtEl>
                                          <p:spTgt spid="48"/>
                                        </p:tgtEl>
                                      </p:cBhvr>
                                      <p:to x="100000" y="100000"/>
                                    </p:animScale>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1" nodeType="clickEffect">
                                  <p:stCondLst>
                                    <p:cond delay="0"/>
                                  </p:stCondLst>
                                  <p:childTnLst>
                                    <p:animEffect transition="out" filter="fade">
                                      <p:cBhvr>
                                        <p:cTn id="84" dur="500"/>
                                        <p:tgtEl>
                                          <p:spTgt spid="48"/>
                                        </p:tgtEl>
                                      </p:cBhvr>
                                    </p:animEffect>
                                    <p:set>
                                      <p:cBhvr>
                                        <p:cTn id="85" dur="1" fill="hold">
                                          <p:stCondLst>
                                            <p:cond delay="499"/>
                                          </p:stCondLst>
                                        </p:cTn>
                                        <p:tgtEl>
                                          <p:spTgt spid="48"/>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71"/>
                                        </p:tgtEl>
                                      </p:cBhvr>
                                    </p:animEffect>
                                    <p:set>
                                      <p:cBhvr>
                                        <p:cTn id="88" dur="1" fill="hold">
                                          <p:stCondLst>
                                            <p:cond delay="499"/>
                                          </p:stCondLst>
                                        </p:cTn>
                                        <p:tgtEl>
                                          <p:spTgt spid="71"/>
                                        </p:tgtEl>
                                        <p:attrNameLst>
                                          <p:attrName>style.visibility</p:attrName>
                                        </p:attrNameLst>
                                      </p:cBhvr>
                                      <p:to>
                                        <p:strVal val="hidden"/>
                                      </p:to>
                                    </p:set>
                                  </p:childTnLst>
                                </p:cTn>
                              </p:par>
                              <p:par>
                                <p:cTn id="89" presetID="53" presetClass="entr" presetSubtype="0" fill="hold" nodeType="withEffect">
                                  <p:stCondLst>
                                    <p:cond delay="0"/>
                                  </p:stCondLst>
                                  <p:childTnLst>
                                    <p:set>
                                      <p:cBhvr>
                                        <p:cTn id="90" dur="1" fill="hold">
                                          <p:stCondLst>
                                            <p:cond delay="0"/>
                                          </p:stCondLst>
                                        </p:cTn>
                                        <p:tgtEl>
                                          <p:spTgt spid="210947"/>
                                        </p:tgtEl>
                                        <p:attrNameLst>
                                          <p:attrName>style.visibility</p:attrName>
                                        </p:attrNameLst>
                                      </p:cBhvr>
                                      <p:to>
                                        <p:strVal val="visible"/>
                                      </p:to>
                                    </p:set>
                                    <p:anim calcmode="lin" valueType="num">
                                      <p:cBhvr>
                                        <p:cTn id="91" dur="500" fill="hold"/>
                                        <p:tgtEl>
                                          <p:spTgt spid="210947"/>
                                        </p:tgtEl>
                                        <p:attrNameLst>
                                          <p:attrName>ppt_w</p:attrName>
                                        </p:attrNameLst>
                                      </p:cBhvr>
                                      <p:tavLst>
                                        <p:tav tm="0">
                                          <p:val>
                                            <p:fltVal val="0"/>
                                          </p:val>
                                        </p:tav>
                                        <p:tav tm="100000">
                                          <p:val>
                                            <p:strVal val="#ppt_w"/>
                                          </p:val>
                                        </p:tav>
                                      </p:tavLst>
                                    </p:anim>
                                    <p:anim calcmode="lin" valueType="num">
                                      <p:cBhvr>
                                        <p:cTn id="92" dur="500" fill="hold"/>
                                        <p:tgtEl>
                                          <p:spTgt spid="210947"/>
                                        </p:tgtEl>
                                        <p:attrNameLst>
                                          <p:attrName>ppt_h</p:attrName>
                                        </p:attrNameLst>
                                      </p:cBhvr>
                                      <p:tavLst>
                                        <p:tav tm="0">
                                          <p:val>
                                            <p:fltVal val="0"/>
                                          </p:val>
                                        </p:tav>
                                        <p:tav tm="100000">
                                          <p:val>
                                            <p:strVal val="#ppt_h"/>
                                          </p:val>
                                        </p:tav>
                                      </p:tavLst>
                                    </p:anim>
                                    <p:animEffect transition="in" filter="fade">
                                      <p:cBhvr>
                                        <p:cTn id="93" dur="500"/>
                                        <p:tgtEl>
                                          <p:spTgt spid="210947"/>
                                        </p:tgtEl>
                                      </p:cBhvr>
                                    </p:animEffect>
                                  </p:childTnLst>
                                </p:cTn>
                              </p:par>
                            </p:childTnLst>
                          </p:cTn>
                        </p:par>
                        <p:par>
                          <p:cTn id="94" fill="hold">
                            <p:stCondLst>
                              <p:cond delay="500"/>
                            </p:stCondLst>
                            <p:childTnLst>
                              <p:par>
                                <p:cTn id="95" presetID="1" presetClass="entr" presetSubtype="0" fill="hold" grpId="2" nodeType="afterEffect">
                                  <p:stCondLst>
                                    <p:cond delay="0"/>
                                  </p:stCondLst>
                                  <p:childTnLst>
                                    <p:set>
                                      <p:cBhvr>
                                        <p:cTn id="96" dur="1" fill="hold">
                                          <p:stCondLst>
                                            <p:cond delay="0"/>
                                          </p:stCondLst>
                                        </p:cTn>
                                        <p:tgtEl>
                                          <p:spTgt spid="43"/>
                                        </p:tgtEl>
                                        <p:attrNameLst>
                                          <p:attrName>style.visibility</p:attrName>
                                        </p:attrNameLst>
                                      </p:cBhvr>
                                      <p:to>
                                        <p:strVal val="visible"/>
                                      </p:to>
                                    </p:set>
                                  </p:childTnLst>
                                </p:cTn>
                              </p:par>
                              <p:par>
                                <p:cTn id="97" presetID="10" presetClass="exit" presetSubtype="0" fill="hold" nodeType="withEffect">
                                  <p:stCondLst>
                                    <p:cond delay="0"/>
                                  </p:stCondLst>
                                  <p:childTnLst>
                                    <p:animEffect transition="out" filter="fade">
                                      <p:cBhvr>
                                        <p:cTn id="98" dur="2000"/>
                                        <p:tgtEl>
                                          <p:spTgt spid="210951"/>
                                        </p:tgtEl>
                                      </p:cBhvr>
                                    </p:animEffect>
                                    <p:set>
                                      <p:cBhvr>
                                        <p:cTn id="99" dur="1" fill="hold">
                                          <p:stCondLst>
                                            <p:cond delay="1999"/>
                                          </p:stCondLst>
                                        </p:cTn>
                                        <p:tgtEl>
                                          <p:spTgt spid="210951"/>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2000"/>
                                        <p:tgtEl>
                                          <p:spTgt spid="210950"/>
                                        </p:tgtEl>
                                      </p:cBhvr>
                                    </p:animEffect>
                                    <p:set>
                                      <p:cBhvr>
                                        <p:cTn id="102" dur="1" fill="hold">
                                          <p:stCondLst>
                                            <p:cond delay="1999"/>
                                          </p:stCondLst>
                                        </p:cTn>
                                        <p:tgtEl>
                                          <p:spTgt spid="210950"/>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26" presetClass="entr" presetSubtype="0" fill="hold" grpId="0" nodeType="clickEffect">
                                  <p:stCondLst>
                                    <p:cond delay="0"/>
                                  </p:stCondLst>
                                  <p:childTnLst>
                                    <p:set>
                                      <p:cBhvr>
                                        <p:cTn id="106" dur="1" fill="hold">
                                          <p:stCondLst>
                                            <p:cond delay="0"/>
                                          </p:stCondLst>
                                        </p:cTn>
                                        <p:tgtEl>
                                          <p:spTgt spid="50"/>
                                        </p:tgtEl>
                                        <p:attrNameLst>
                                          <p:attrName>style.visibility</p:attrName>
                                        </p:attrNameLst>
                                      </p:cBhvr>
                                      <p:to>
                                        <p:strVal val="visible"/>
                                      </p:to>
                                    </p:set>
                                    <p:animEffect transition="in" filter="wipe(down)">
                                      <p:cBhvr>
                                        <p:cTn id="107" dur="290">
                                          <p:stCondLst>
                                            <p:cond delay="0"/>
                                          </p:stCondLst>
                                        </p:cTn>
                                        <p:tgtEl>
                                          <p:spTgt spid="50"/>
                                        </p:tgtEl>
                                      </p:cBhvr>
                                    </p:animEffect>
                                    <p:anim calcmode="lin" valueType="num">
                                      <p:cBhvr>
                                        <p:cTn id="108" dur="911"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109" dur="332"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110" dur="332" tmFilter="0, 0; 0.125,0.2665; 0.25,0.4; 0.375,0.465; 0.5,0.5;  0.625,0.535; 0.75,0.6; 0.875,0.7335; 1,1">
                                          <p:stCondLst>
                                            <p:cond delay="332"/>
                                          </p:stCondLst>
                                        </p:cTn>
                                        <p:tgtEl>
                                          <p:spTgt spid="50"/>
                                        </p:tgtEl>
                                        <p:attrNameLst>
                                          <p:attrName>ppt_y</p:attrName>
                                        </p:attrNameLst>
                                      </p:cBhvr>
                                      <p:tavLst>
                                        <p:tav tm="0" fmla="#ppt_y-sin(pi*$)/9">
                                          <p:val>
                                            <p:fltVal val="0"/>
                                          </p:val>
                                        </p:tav>
                                        <p:tav tm="100000">
                                          <p:val>
                                            <p:fltVal val="1"/>
                                          </p:val>
                                        </p:tav>
                                      </p:tavLst>
                                    </p:anim>
                                    <p:anim calcmode="lin" valueType="num">
                                      <p:cBhvr>
                                        <p:cTn id="111" dur="166" tmFilter="0, 0; 0.125,0.2665; 0.25,0.4; 0.375,0.465; 0.5,0.5;  0.625,0.535; 0.75,0.6; 0.875,0.7335; 1,1">
                                          <p:stCondLst>
                                            <p:cond delay="662"/>
                                          </p:stCondLst>
                                        </p:cTn>
                                        <p:tgtEl>
                                          <p:spTgt spid="50"/>
                                        </p:tgtEl>
                                        <p:attrNameLst>
                                          <p:attrName>ppt_y</p:attrName>
                                        </p:attrNameLst>
                                      </p:cBhvr>
                                      <p:tavLst>
                                        <p:tav tm="0" fmla="#ppt_y-sin(pi*$)/27">
                                          <p:val>
                                            <p:fltVal val="0"/>
                                          </p:val>
                                        </p:tav>
                                        <p:tav tm="100000">
                                          <p:val>
                                            <p:fltVal val="1"/>
                                          </p:val>
                                        </p:tav>
                                      </p:tavLst>
                                    </p:anim>
                                    <p:anim calcmode="lin" valueType="num">
                                      <p:cBhvr>
                                        <p:cTn id="112" dur="82" tmFilter="0, 0; 0.125,0.2665; 0.25,0.4; 0.375,0.465; 0.5,0.5;  0.625,0.535; 0.75,0.6; 0.875,0.7335; 1,1">
                                          <p:stCondLst>
                                            <p:cond delay="828"/>
                                          </p:stCondLst>
                                        </p:cTn>
                                        <p:tgtEl>
                                          <p:spTgt spid="50"/>
                                        </p:tgtEl>
                                        <p:attrNameLst>
                                          <p:attrName>ppt_y</p:attrName>
                                        </p:attrNameLst>
                                      </p:cBhvr>
                                      <p:tavLst>
                                        <p:tav tm="0" fmla="#ppt_y-sin(pi*$)/81">
                                          <p:val>
                                            <p:fltVal val="0"/>
                                          </p:val>
                                        </p:tav>
                                        <p:tav tm="100000">
                                          <p:val>
                                            <p:fltVal val="1"/>
                                          </p:val>
                                        </p:tav>
                                      </p:tavLst>
                                    </p:anim>
                                    <p:animScale>
                                      <p:cBhvr>
                                        <p:cTn id="113" dur="13">
                                          <p:stCondLst>
                                            <p:cond delay="325"/>
                                          </p:stCondLst>
                                        </p:cTn>
                                        <p:tgtEl>
                                          <p:spTgt spid="50"/>
                                        </p:tgtEl>
                                      </p:cBhvr>
                                      <p:to x="100000" y="60000"/>
                                    </p:animScale>
                                    <p:animScale>
                                      <p:cBhvr>
                                        <p:cTn id="114" dur="83" decel="50000">
                                          <p:stCondLst>
                                            <p:cond delay="338"/>
                                          </p:stCondLst>
                                        </p:cTn>
                                        <p:tgtEl>
                                          <p:spTgt spid="50"/>
                                        </p:tgtEl>
                                      </p:cBhvr>
                                      <p:to x="100000" y="100000"/>
                                    </p:animScale>
                                    <p:animScale>
                                      <p:cBhvr>
                                        <p:cTn id="115" dur="13">
                                          <p:stCondLst>
                                            <p:cond delay="656"/>
                                          </p:stCondLst>
                                        </p:cTn>
                                        <p:tgtEl>
                                          <p:spTgt spid="50"/>
                                        </p:tgtEl>
                                      </p:cBhvr>
                                      <p:to x="100000" y="80000"/>
                                    </p:animScale>
                                    <p:animScale>
                                      <p:cBhvr>
                                        <p:cTn id="116" dur="83" decel="50000">
                                          <p:stCondLst>
                                            <p:cond delay="669"/>
                                          </p:stCondLst>
                                        </p:cTn>
                                        <p:tgtEl>
                                          <p:spTgt spid="50"/>
                                        </p:tgtEl>
                                      </p:cBhvr>
                                      <p:to x="100000" y="100000"/>
                                    </p:animScale>
                                    <p:animScale>
                                      <p:cBhvr>
                                        <p:cTn id="117" dur="13">
                                          <p:stCondLst>
                                            <p:cond delay="821"/>
                                          </p:stCondLst>
                                        </p:cTn>
                                        <p:tgtEl>
                                          <p:spTgt spid="50"/>
                                        </p:tgtEl>
                                      </p:cBhvr>
                                      <p:to x="100000" y="90000"/>
                                    </p:animScale>
                                    <p:animScale>
                                      <p:cBhvr>
                                        <p:cTn id="118" dur="83" decel="50000">
                                          <p:stCondLst>
                                            <p:cond delay="834"/>
                                          </p:stCondLst>
                                        </p:cTn>
                                        <p:tgtEl>
                                          <p:spTgt spid="50"/>
                                        </p:tgtEl>
                                      </p:cBhvr>
                                      <p:to x="100000" y="100000"/>
                                    </p:animScale>
                                    <p:animScale>
                                      <p:cBhvr>
                                        <p:cTn id="119" dur="13">
                                          <p:stCondLst>
                                            <p:cond delay="904"/>
                                          </p:stCondLst>
                                        </p:cTn>
                                        <p:tgtEl>
                                          <p:spTgt spid="50"/>
                                        </p:tgtEl>
                                      </p:cBhvr>
                                      <p:to x="100000" y="95000"/>
                                    </p:animScale>
                                    <p:animScale>
                                      <p:cBhvr>
                                        <p:cTn id="120" dur="83" decel="50000">
                                          <p:stCondLst>
                                            <p:cond delay="917"/>
                                          </p:stCondLst>
                                        </p:cTn>
                                        <p:tgtEl>
                                          <p:spTgt spid="50"/>
                                        </p:tgtEl>
                                      </p:cBhvr>
                                      <p:to x="100000" y="100000"/>
                                    </p:animScale>
                                  </p:childTnLst>
                                </p:cTn>
                              </p:par>
                            </p:childTnLst>
                          </p:cTn>
                        </p:par>
                      </p:childTnLst>
                    </p:cTn>
                  </p:par>
                  <p:par>
                    <p:cTn id="121" fill="hold">
                      <p:stCondLst>
                        <p:cond delay="indefinite"/>
                      </p:stCondLst>
                      <p:childTnLst>
                        <p:par>
                          <p:cTn id="122" fill="hold">
                            <p:stCondLst>
                              <p:cond delay="0"/>
                            </p:stCondLst>
                            <p:childTnLst>
                              <p:par>
                                <p:cTn id="123" presetID="53" presetClass="entr" presetSubtype="0" fill="hold" grpId="0" nodeType="clickEffect">
                                  <p:stCondLst>
                                    <p:cond delay="0"/>
                                  </p:stCondLst>
                                  <p:childTnLst>
                                    <p:set>
                                      <p:cBhvr>
                                        <p:cTn id="124" dur="1" fill="hold">
                                          <p:stCondLst>
                                            <p:cond delay="0"/>
                                          </p:stCondLst>
                                        </p:cTn>
                                        <p:tgtEl>
                                          <p:spTgt spid="49"/>
                                        </p:tgtEl>
                                        <p:attrNameLst>
                                          <p:attrName>style.visibility</p:attrName>
                                        </p:attrNameLst>
                                      </p:cBhvr>
                                      <p:to>
                                        <p:strVal val="visible"/>
                                      </p:to>
                                    </p:set>
                                    <p:anim calcmode="lin" valueType="num">
                                      <p:cBhvr>
                                        <p:cTn id="125" dur="500" fill="hold"/>
                                        <p:tgtEl>
                                          <p:spTgt spid="49"/>
                                        </p:tgtEl>
                                        <p:attrNameLst>
                                          <p:attrName>ppt_w</p:attrName>
                                        </p:attrNameLst>
                                      </p:cBhvr>
                                      <p:tavLst>
                                        <p:tav tm="0">
                                          <p:val>
                                            <p:fltVal val="0"/>
                                          </p:val>
                                        </p:tav>
                                        <p:tav tm="100000">
                                          <p:val>
                                            <p:strVal val="#ppt_w"/>
                                          </p:val>
                                        </p:tav>
                                      </p:tavLst>
                                    </p:anim>
                                    <p:anim calcmode="lin" valueType="num">
                                      <p:cBhvr>
                                        <p:cTn id="126" dur="500" fill="hold"/>
                                        <p:tgtEl>
                                          <p:spTgt spid="49"/>
                                        </p:tgtEl>
                                        <p:attrNameLst>
                                          <p:attrName>ppt_h</p:attrName>
                                        </p:attrNameLst>
                                      </p:cBhvr>
                                      <p:tavLst>
                                        <p:tav tm="0">
                                          <p:val>
                                            <p:fltVal val="0"/>
                                          </p:val>
                                        </p:tav>
                                        <p:tav tm="100000">
                                          <p:val>
                                            <p:strVal val="#ppt_h"/>
                                          </p:val>
                                        </p:tav>
                                      </p:tavLst>
                                    </p:anim>
                                    <p:animEffect transition="in" filter="fade">
                                      <p:cBhvr>
                                        <p:cTn id="127" dur="500"/>
                                        <p:tgtEl>
                                          <p:spTgt spid="49"/>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4" fill="hold" nodeType="click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wipe(down)">
                                      <p:cBhvr>
                                        <p:cTn id="132" dur="1000"/>
                                        <p:tgtEl>
                                          <p:spTgt spid="51"/>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1" fill="hold" nodeType="clickEffect">
                                  <p:stCondLst>
                                    <p:cond delay="0"/>
                                  </p:stCondLst>
                                  <p:childTnLst>
                                    <p:set>
                                      <p:cBhvr>
                                        <p:cTn id="136" dur="1" fill="hold">
                                          <p:stCondLst>
                                            <p:cond delay="0"/>
                                          </p:stCondLst>
                                        </p:cTn>
                                        <p:tgtEl>
                                          <p:spTgt spid="53"/>
                                        </p:tgtEl>
                                        <p:attrNameLst>
                                          <p:attrName>style.visibility</p:attrName>
                                        </p:attrNameLst>
                                      </p:cBhvr>
                                      <p:to>
                                        <p:strVal val="visible"/>
                                      </p:to>
                                    </p:set>
                                    <p:animEffect transition="in" filter="wipe(up)">
                                      <p:cBhvr>
                                        <p:cTn id="137" dur="1000"/>
                                        <p:tgtEl>
                                          <p:spTgt spid="53"/>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4" fill="hold" nodeType="clickEffect">
                                  <p:stCondLst>
                                    <p:cond delay="0"/>
                                  </p:stCondLst>
                                  <p:childTnLst>
                                    <p:set>
                                      <p:cBhvr>
                                        <p:cTn id="141" dur="1" fill="hold">
                                          <p:stCondLst>
                                            <p:cond delay="0"/>
                                          </p:stCondLst>
                                        </p:cTn>
                                        <p:tgtEl>
                                          <p:spTgt spid="68"/>
                                        </p:tgtEl>
                                        <p:attrNameLst>
                                          <p:attrName>style.visibility</p:attrName>
                                        </p:attrNameLst>
                                      </p:cBhvr>
                                      <p:to>
                                        <p:strVal val="visible"/>
                                      </p:to>
                                    </p:set>
                                    <p:animEffect transition="in" filter="wipe(down)">
                                      <p:cBhvr>
                                        <p:cTn id="142" dur="1000"/>
                                        <p:tgtEl>
                                          <p:spTgt spid="68"/>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xit" presetSubtype="0" fill="hold" nodeType="clickEffect">
                                  <p:stCondLst>
                                    <p:cond delay="0"/>
                                  </p:stCondLst>
                                  <p:childTnLst>
                                    <p:animEffect transition="out" filter="fade">
                                      <p:cBhvr>
                                        <p:cTn id="146" dur="500"/>
                                        <p:tgtEl>
                                          <p:spTgt spid="68"/>
                                        </p:tgtEl>
                                      </p:cBhvr>
                                    </p:animEffect>
                                    <p:set>
                                      <p:cBhvr>
                                        <p:cTn id="147" dur="1" fill="hold">
                                          <p:stCondLst>
                                            <p:cond delay="499"/>
                                          </p:stCondLst>
                                        </p:cTn>
                                        <p:tgtEl>
                                          <p:spTgt spid="68"/>
                                        </p:tgtEl>
                                        <p:attrNameLst>
                                          <p:attrName>style.visibility</p:attrName>
                                        </p:attrNameLst>
                                      </p:cBhvr>
                                      <p:to>
                                        <p:strVal val="hidden"/>
                                      </p:to>
                                    </p:set>
                                  </p:childTnLst>
                                </p:cTn>
                              </p:par>
                              <p:par>
                                <p:cTn id="148" presetID="22" presetClass="entr" presetSubtype="4" fill="hold" nodeType="withEffect">
                                  <p:stCondLst>
                                    <p:cond delay="0"/>
                                  </p:stCondLst>
                                  <p:childTnLst>
                                    <p:set>
                                      <p:cBhvr>
                                        <p:cTn id="149" dur="1" fill="hold">
                                          <p:stCondLst>
                                            <p:cond delay="0"/>
                                          </p:stCondLst>
                                        </p:cTn>
                                        <p:tgtEl>
                                          <p:spTgt spid="69"/>
                                        </p:tgtEl>
                                        <p:attrNameLst>
                                          <p:attrName>style.visibility</p:attrName>
                                        </p:attrNameLst>
                                      </p:cBhvr>
                                      <p:to>
                                        <p:strVal val="visible"/>
                                      </p:to>
                                    </p:set>
                                    <p:animEffect transition="in" filter="wipe(down)">
                                      <p:cBhvr>
                                        <p:cTn id="150" dur="1000"/>
                                        <p:tgtEl>
                                          <p:spTgt spid="69"/>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xit" presetSubtype="0" fill="hold" nodeType="clickEffect">
                                  <p:stCondLst>
                                    <p:cond delay="0"/>
                                  </p:stCondLst>
                                  <p:childTnLst>
                                    <p:animEffect transition="out" filter="fade">
                                      <p:cBhvr>
                                        <p:cTn id="154" dur="500"/>
                                        <p:tgtEl>
                                          <p:spTgt spid="69"/>
                                        </p:tgtEl>
                                      </p:cBhvr>
                                    </p:animEffect>
                                    <p:set>
                                      <p:cBhvr>
                                        <p:cTn id="155" dur="1" fill="hold">
                                          <p:stCondLst>
                                            <p:cond delay="499"/>
                                          </p:stCondLst>
                                        </p:cTn>
                                        <p:tgtEl>
                                          <p:spTgt spid="69"/>
                                        </p:tgtEl>
                                        <p:attrNameLst>
                                          <p:attrName>style.visibility</p:attrName>
                                        </p:attrNameLst>
                                      </p:cBhvr>
                                      <p:to>
                                        <p:strVal val="hidden"/>
                                      </p:to>
                                    </p:set>
                                  </p:childTnLst>
                                </p:cTn>
                              </p:par>
                              <p:par>
                                <p:cTn id="156" presetID="22" presetClass="entr" presetSubtype="4" fill="hold" nodeType="withEffect">
                                  <p:stCondLst>
                                    <p:cond delay="0"/>
                                  </p:stCondLst>
                                  <p:childTnLst>
                                    <p:set>
                                      <p:cBhvr>
                                        <p:cTn id="157" dur="1" fill="hold">
                                          <p:stCondLst>
                                            <p:cond delay="0"/>
                                          </p:stCondLst>
                                        </p:cTn>
                                        <p:tgtEl>
                                          <p:spTgt spid="70"/>
                                        </p:tgtEl>
                                        <p:attrNameLst>
                                          <p:attrName>style.visibility</p:attrName>
                                        </p:attrNameLst>
                                      </p:cBhvr>
                                      <p:to>
                                        <p:strVal val="visible"/>
                                      </p:to>
                                    </p:set>
                                    <p:animEffect transition="in" filter="wipe(down)">
                                      <p:cBhvr>
                                        <p:cTn id="158" dur="1000"/>
                                        <p:tgtEl>
                                          <p:spTgt spid="70"/>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500"/>
                                        <p:tgtEl>
                                          <p:spTgt spid="70"/>
                                        </p:tgtEl>
                                      </p:cBhvr>
                                    </p:animEffect>
                                    <p:set>
                                      <p:cBhvr>
                                        <p:cTn id="163" dur="1" fill="hold">
                                          <p:stCondLst>
                                            <p:cond delay="499"/>
                                          </p:stCondLst>
                                        </p:cTn>
                                        <p:tgtEl>
                                          <p:spTgt spid="70"/>
                                        </p:tgtEl>
                                        <p:attrNameLst>
                                          <p:attrName>style.visibility</p:attrName>
                                        </p:attrNameLst>
                                      </p:cBhvr>
                                      <p:to>
                                        <p:strVal val="hidden"/>
                                      </p:to>
                                    </p:set>
                                  </p:childTnLst>
                                </p:cTn>
                              </p:par>
                              <p:par>
                                <p:cTn id="164" presetID="53" presetClass="entr" presetSubtype="0" fill="hold" grpId="0" nodeType="withEffect">
                                  <p:stCondLst>
                                    <p:cond delay="0"/>
                                  </p:stCondLst>
                                  <p:childTnLst>
                                    <p:set>
                                      <p:cBhvr>
                                        <p:cTn id="165" dur="1" fill="hold">
                                          <p:stCondLst>
                                            <p:cond delay="0"/>
                                          </p:stCondLst>
                                        </p:cTn>
                                        <p:tgtEl>
                                          <p:spTgt spid="54"/>
                                        </p:tgtEl>
                                        <p:attrNameLst>
                                          <p:attrName>style.visibility</p:attrName>
                                        </p:attrNameLst>
                                      </p:cBhvr>
                                      <p:to>
                                        <p:strVal val="visible"/>
                                      </p:to>
                                    </p:set>
                                    <p:anim calcmode="lin" valueType="num">
                                      <p:cBhvr>
                                        <p:cTn id="166" dur="500" fill="hold"/>
                                        <p:tgtEl>
                                          <p:spTgt spid="54"/>
                                        </p:tgtEl>
                                        <p:attrNameLst>
                                          <p:attrName>ppt_w</p:attrName>
                                        </p:attrNameLst>
                                      </p:cBhvr>
                                      <p:tavLst>
                                        <p:tav tm="0">
                                          <p:val>
                                            <p:fltVal val="0"/>
                                          </p:val>
                                        </p:tav>
                                        <p:tav tm="100000">
                                          <p:val>
                                            <p:strVal val="#ppt_w"/>
                                          </p:val>
                                        </p:tav>
                                      </p:tavLst>
                                    </p:anim>
                                    <p:anim calcmode="lin" valueType="num">
                                      <p:cBhvr>
                                        <p:cTn id="167" dur="500" fill="hold"/>
                                        <p:tgtEl>
                                          <p:spTgt spid="54"/>
                                        </p:tgtEl>
                                        <p:attrNameLst>
                                          <p:attrName>ppt_h</p:attrName>
                                        </p:attrNameLst>
                                      </p:cBhvr>
                                      <p:tavLst>
                                        <p:tav tm="0">
                                          <p:val>
                                            <p:fltVal val="0"/>
                                          </p:val>
                                        </p:tav>
                                        <p:tav tm="100000">
                                          <p:val>
                                            <p:strVal val="#ppt_h"/>
                                          </p:val>
                                        </p:tav>
                                      </p:tavLst>
                                    </p:anim>
                                    <p:animEffect transition="in" filter="fade">
                                      <p:cBhvr>
                                        <p:cTn id="16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2" grpId="0" animBg="1"/>
      <p:bldP spid="42" grpId="1" animBg="1"/>
      <p:bldP spid="48" grpId="0" animBg="1"/>
      <p:bldP spid="48" grpId="1" animBg="1"/>
      <p:bldP spid="43" grpId="2" animBg="1"/>
      <p:bldP spid="49" grpId="0" animBg="1"/>
      <p:bldP spid="50" grpId="0" animBg="1"/>
      <p:bldP spid="54" grpId="0" animBg="1"/>
      <p:bldP spid="71" grpId="0"/>
      <p:bldP spid="71" grpId="1"/>
      <p:bldP spid="72" grpId="0" animBg="1"/>
      <p:bldP spid="72"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MILITARY BASES IN ACADIA</a:t>
            </a:r>
          </a:p>
        </p:txBody>
      </p:sp>
      <p:pic>
        <p:nvPicPr>
          <p:cNvPr id="6" name="Picture 10" descr="Village Stockade"/>
          <p:cNvPicPr>
            <a:picLocks noChangeAspect="1" noChangeArrowheads="1"/>
          </p:cNvPicPr>
          <p:nvPr/>
        </p:nvPicPr>
        <p:blipFill>
          <a:blip r:embed="rId2" cstate="print"/>
          <a:srcRect/>
          <a:stretch>
            <a:fillRect/>
          </a:stretch>
        </p:blipFill>
        <p:spPr bwMode="auto">
          <a:xfrm>
            <a:off x="9144000" y="5167312"/>
            <a:ext cx="5372100" cy="3381375"/>
          </a:xfrm>
          <a:prstGeom prst="rect">
            <a:avLst/>
          </a:prstGeom>
          <a:noFill/>
        </p:spPr>
      </p:pic>
      <p:grpSp>
        <p:nvGrpSpPr>
          <p:cNvPr id="14" name="Group 13"/>
          <p:cNvGrpSpPr/>
          <p:nvPr/>
        </p:nvGrpSpPr>
        <p:grpSpPr>
          <a:xfrm>
            <a:off x="914400" y="621792"/>
            <a:ext cx="7483448" cy="6236208"/>
            <a:chOff x="-10972800" y="-6781800"/>
            <a:chExt cx="7483448" cy="6236208"/>
          </a:xfrm>
        </p:grpSpPr>
        <p:pic>
          <p:nvPicPr>
            <p:cNvPr id="4" name="Picture 4" descr="Fort_Presque_Isle | Fort de la Presentation, Erie, PA, French &amp; Indian War"/>
            <p:cNvPicPr>
              <a:picLocks noChangeAspect="1" noChangeArrowheads="1"/>
            </p:cNvPicPr>
            <p:nvPr/>
          </p:nvPicPr>
          <p:blipFill>
            <a:blip r:embed="rId3" cstate="print"/>
            <a:srcRect/>
            <a:stretch>
              <a:fillRect/>
            </a:stretch>
          </p:blipFill>
          <p:spPr bwMode="auto">
            <a:xfrm>
              <a:off x="-10972800" y="-6781800"/>
              <a:ext cx="7483448" cy="6236208"/>
            </a:xfrm>
            <a:prstGeom prst="rect">
              <a:avLst/>
            </a:prstGeom>
            <a:noFill/>
          </p:spPr>
        </p:pic>
        <p:sp>
          <p:nvSpPr>
            <p:cNvPr id="13" name="TextBox 12"/>
            <p:cNvSpPr txBox="1"/>
            <p:nvPr/>
          </p:nvSpPr>
          <p:spPr>
            <a:xfrm>
              <a:off x="-10972800" y="-1219200"/>
              <a:ext cx="7391400" cy="523220"/>
            </a:xfrm>
            <a:prstGeom prst="rect">
              <a:avLst/>
            </a:prstGeom>
            <a:noFill/>
          </p:spPr>
          <p:txBody>
            <a:bodyPr wrap="square" rtlCol="0">
              <a:spAutoFit/>
            </a:bodyPr>
            <a:lstStyle/>
            <a:p>
              <a:r>
                <a:rPr lang="en-US" sz="2800" b="1" dirty="0"/>
                <a:t>       TYPICAL FRONTIER FORT DESIGN</a:t>
              </a:r>
            </a:p>
          </p:txBody>
        </p:sp>
      </p:grpSp>
      <p:grpSp>
        <p:nvGrpSpPr>
          <p:cNvPr id="20" name="Group 19"/>
          <p:cNvGrpSpPr/>
          <p:nvPr/>
        </p:nvGrpSpPr>
        <p:grpSpPr>
          <a:xfrm>
            <a:off x="-76200" y="794424"/>
            <a:ext cx="9220200" cy="6063576"/>
            <a:chOff x="-15544800" y="-609600"/>
            <a:chExt cx="9220200" cy="6063576"/>
          </a:xfrm>
        </p:grpSpPr>
        <p:pic>
          <p:nvPicPr>
            <p:cNvPr id="5" name="Picture 8" descr="Rezerwat archeologiczny Kaliski Gród Piastów"/>
            <p:cNvPicPr>
              <a:picLocks noChangeAspect="1" noChangeArrowheads="1"/>
            </p:cNvPicPr>
            <p:nvPr/>
          </p:nvPicPr>
          <p:blipFill>
            <a:blip r:embed="rId4" cstate="print"/>
            <a:srcRect/>
            <a:stretch>
              <a:fillRect/>
            </a:stretch>
          </p:blipFill>
          <p:spPr bwMode="auto">
            <a:xfrm>
              <a:off x="-15468600" y="-609600"/>
              <a:ext cx="9144000" cy="6063576"/>
            </a:xfrm>
            <a:prstGeom prst="rect">
              <a:avLst/>
            </a:prstGeom>
            <a:noFill/>
          </p:spPr>
        </p:pic>
        <p:sp>
          <p:nvSpPr>
            <p:cNvPr id="19" name="TextBox 18"/>
            <p:cNvSpPr txBox="1"/>
            <p:nvPr/>
          </p:nvSpPr>
          <p:spPr>
            <a:xfrm>
              <a:off x="-15544800" y="-605531"/>
              <a:ext cx="8991600" cy="954107"/>
            </a:xfrm>
            <a:prstGeom prst="rect">
              <a:avLst/>
            </a:prstGeom>
            <a:noFill/>
          </p:spPr>
          <p:txBody>
            <a:bodyPr wrap="square" rtlCol="0">
              <a:spAutoFit/>
            </a:bodyPr>
            <a:lstStyle/>
            <a:p>
              <a:r>
                <a:rPr lang="en-US" sz="2800" dirty="0"/>
                <a:t>Believe palisades would have vertical timber like this rather than horizontal as shown previously</a:t>
              </a:r>
            </a:p>
          </p:txBody>
        </p:sp>
      </p:grpSp>
      <p:grpSp>
        <p:nvGrpSpPr>
          <p:cNvPr id="22" name="Group 21"/>
          <p:cNvGrpSpPr/>
          <p:nvPr/>
        </p:nvGrpSpPr>
        <p:grpSpPr>
          <a:xfrm>
            <a:off x="0" y="825976"/>
            <a:ext cx="9144000" cy="6032024"/>
            <a:chOff x="-15773400" y="5334000"/>
            <a:chExt cx="9144000" cy="6032024"/>
          </a:xfrm>
        </p:grpSpPr>
        <p:grpSp>
          <p:nvGrpSpPr>
            <p:cNvPr id="18" name="Group 17"/>
            <p:cNvGrpSpPr>
              <a:grpSpLocks noChangeAspect="1"/>
            </p:cNvGrpSpPr>
            <p:nvPr/>
          </p:nvGrpSpPr>
          <p:grpSpPr>
            <a:xfrm>
              <a:off x="-15773400" y="5334000"/>
              <a:ext cx="9144000" cy="6032024"/>
              <a:chOff x="7772400" y="2743200"/>
              <a:chExt cx="10763026" cy="7100047"/>
            </a:xfrm>
          </p:grpSpPr>
          <p:grpSp>
            <p:nvGrpSpPr>
              <p:cNvPr id="16" name="Group 15"/>
              <p:cNvGrpSpPr/>
              <p:nvPr/>
            </p:nvGrpSpPr>
            <p:grpSpPr>
              <a:xfrm>
                <a:off x="7772400" y="2743200"/>
                <a:ext cx="10763026" cy="7100047"/>
                <a:chOff x="7772400" y="2743200"/>
                <a:chExt cx="10763026" cy="7100047"/>
              </a:xfrm>
            </p:grpSpPr>
            <p:pic>
              <p:nvPicPr>
                <p:cNvPr id="208900" name="Picture 4" descr="https://upload.wikimedia.org/wikipedia/commons/b/b4/PortRoyalAcadia1702.jpg"/>
                <p:cNvPicPr>
                  <a:picLocks noChangeAspect="1" noChangeArrowheads="1"/>
                </p:cNvPicPr>
                <p:nvPr/>
              </p:nvPicPr>
              <p:blipFill>
                <a:blip r:embed="rId5" cstate="print"/>
                <a:srcRect l="29600" t="7813" r="14000" b="43750"/>
                <a:stretch>
                  <a:fillRect/>
                </a:stretch>
              </p:blipFill>
              <p:spPr bwMode="auto">
                <a:xfrm>
                  <a:off x="7772400" y="2743200"/>
                  <a:ext cx="10744200" cy="7086600"/>
                </a:xfrm>
                <a:prstGeom prst="rect">
                  <a:avLst/>
                </a:prstGeom>
                <a:noFill/>
              </p:spPr>
            </p:pic>
            <p:sp>
              <p:nvSpPr>
                <p:cNvPr id="15" name="Freeform 14"/>
                <p:cNvSpPr/>
                <p:nvPr/>
              </p:nvSpPr>
              <p:spPr>
                <a:xfrm>
                  <a:off x="11306287" y="6906409"/>
                  <a:ext cx="7229139" cy="2936838"/>
                </a:xfrm>
                <a:custGeom>
                  <a:avLst/>
                  <a:gdLst>
                    <a:gd name="connsiteX0" fmla="*/ 7196866 w 7229139"/>
                    <a:gd name="connsiteY0" fmla="*/ 344245 h 2936838"/>
                    <a:gd name="connsiteX1" fmla="*/ 7067774 w 7229139"/>
                    <a:gd name="connsiteY1" fmla="*/ 279699 h 2936838"/>
                    <a:gd name="connsiteX2" fmla="*/ 7132320 w 7229139"/>
                    <a:gd name="connsiteY2" fmla="*/ 193638 h 2936838"/>
                    <a:gd name="connsiteX3" fmla="*/ 7089289 w 7229139"/>
                    <a:gd name="connsiteY3" fmla="*/ 86062 h 2936838"/>
                    <a:gd name="connsiteX4" fmla="*/ 6895652 w 7229139"/>
                    <a:gd name="connsiteY4" fmla="*/ 0 h 2936838"/>
                    <a:gd name="connsiteX5" fmla="*/ 6551407 w 7229139"/>
                    <a:gd name="connsiteY5" fmla="*/ 86062 h 2936838"/>
                    <a:gd name="connsiteX6" fmla="*/ 6024282 w 7229139"/>
                    <a:gd name="connsiteY6" fmla="*/ 355003 h 2936838"/>
                    <a:gd name="connsiteX7" fmla="*/ 5798372 w 7229139"/>
                    <a:gd name="connsiteY7" fmla="*/ 559398 h 2936838"/>
                    <a:gd name="connsiteX8" fmla="*/ 5411097 w 7229139"/>
                    <a:gd name="connsiteY8" fmla="*/ 892885 h 2936838"/>
                    <a:gd name="connsiteX9" fmla="*/ 5131398 w 7229139"/>
                    <a:gd name="connsiteY9" fmla="*/ 1161826 h 2936838"/>
                    <a:gd name="connsiteX10" fmla="*/ 4722607 w 7229139"/>
                    <a:gd name="connsiteY10" fmla="*/ 1280160 h 2936838"/>
                    <a:gd name="connsiteX11" fmla="*/ 4249271 w 7229139"/>
                    <a:gd name="connsiteY11" fmla="*/ 1344706 h 2936838"/>
                    <a:gd name="connsiteX12" fmla="*/ 4034118 w 7229139"/>
                    <a:gd name="connsiteY12" fmla="*/ 1473798 h 2936838"/>
                    <a:gd name="connsiteX13" fmla="*/ 3808207 w 7229139"/>
                    <a:gd name="connsiteY13" fmla="*/ 1581375 h 2936838"/>
                    <a:gd name="connsiteX14" fmla="*/ 3506993 w 7229139"/>
                    <a:gd name="connsiteY14" fmla="*/ 1645920 h 2936838"/>
                    <a:gd name="connsiteX15" fmla="*/ 3162748 w 7229139"/>
                    <a:gd name="connsiteY15" fmla="*/ 1710466 h 2936838"/>
                    <a:gd name="connsiteX16" fmla="*/ 2990626 w 7229139"/>
                    <a:gd name="connsiteY16" fmla="*/ 1678193 h 2936838"/>
                    <a:gd name="connsiteX17" fmla="*/ 2721685 w 7229139"/>
                    <a:gd name="connsiteY17" fmla="*/ 1688951 h 2936838"/>
                    <a:gd name="connsiteX18" fmla="*/ 2581835 w 7229139"/>
                    <a:gd name="connsiteY18" fmla="*/ 1710466 h 2936838"/>
                    <a:gd name="connsiteX19" fmla="*/ 2334409 w 7229139"/>
                    <a:gd name="connsiteY19" fmla="*/ 1721224 h 2936838"/>
                    <a:gd name="connsiteX20" fmla="*/ 1785769 w 7229139"/>
                    <a:gd name="connsiteY20" fmla="*/ 1742739 h 2936838"/>
                    <a:gd name="connsiteX21" fmla="*/ 1409252 w 7229139"/>
                    <a:gd name="connsiteY21" fmla="*/ 1882589 h 2936838"/>
                    <a:gd name="connsiteX22" fmla="*/ 1021977 w 7229139"/>
                    <a:gd name="connsiteY22" fmla="*/ 2086984 h 2936838"/>
                    <a:gd name="connsiteX23" fmla="*/ 677732 w 7229139"/>
                    <a:gd name="connsiteY23" fmla="*/ 2248349 h 2936838"/>
                    <a:gd name="connsiteX24" fmla="*/ 419548 w 7229139"/>
                    <a:gd name="connsiteY24" fmla="*/ 2506532 h 2936838"/>
                    <a:gd name="connsiteX25" fmla="*/ 107577 w 7229139"/>
                    <a:gd name="connsiteY25" fmla="*/ 2732443 h 2936838"/>
                    <a:gd name="connsiteX26" fmla="*/ 0 w 7229139"/>
                    <a:gd name="connsiteY26" fmla="*/ 2829262 h 2936838"/>
                    <a:gd name="connsiteX27" fmla="*/ 0 w 7229139"/>
                    <a:gd name="connsiteY27" fmla="*/ 2926080 h 2936838"/>
                    <a:gd name="connsiteX28" fmla="*/ 0 w 7229139"/>
                    <a:gd name="connsiteY28" fmla="*/ 2926080 h 2936838"/>
                    <a:gd name="connsiteX29" fmla="*/ 7229139 w 7229139"/>
                    <a:gd name="connsiteY29" fmla="*/ 2936838 h 2936838"/>
                    <a:gd name="connsiteX30" fmla="*/ 7196866 w 7229139"/>
                    <a:gd name="connsiteY30" fmla="*/ 344245 h 293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229139" h="2936838">
                      <a:moveTo>
                        <a:pt x="7196866" y="344245"/>
                      </a:moveTo>
                      <a:lnTo>
                        <a:pt x="7067774" y="279699"/>
                      </a:lnTo>
                      <a:lnTo>
                        <a:pt x="7132320" y="193638"/>
                      </a:lnTo>
                      <a:lnTo>
                        <a:pt x="7089289" y="86062"/>
                      </a:lnTo>
                      <a:lnTo>
                        <a:pt x="6895652" y="0"/>
                      </a:lnTo>
                      <a:lnTo>
                        <a:pt x="6551407" y="86062"/>
                      </a:lnTo>
                      <a:lnTo>
                        <a:pt x="6024282" y="355003"/>
                      </a:lnTo>
                      <a:lnTo>
                        <a:pt x="5798372" y="559398"/>
                      </a:lnTo>
                      <a:lnTo>
                        <a:pt x="5411097" y="892885"/>
                      </a:lnTo>
                      <a:lnTo>
                        <a:pt x="5131398" y="1161826"/>
                      </a:lnTo>
                      <a:lnTo>
                        <a:pt x="4722607" y="1280160"/>
                      </a:lnTo>
                      <a:lnTo>
                        <a:pt x="4249271" y="1344706"/>
                      </a:lnTo>
                      <a:lnTo>
                        <a:pt x="4034118" y="1473798"/>
                      </a:lnTo>
                      <a:lnTo>
                        <a:pt x="3808207" y="1581375"/>
                      </a:lnTo>
                      <a:lnTo>
                        <a:pt x="3506993" y="1645920"/>
                      </a:lnTo>
                      <a:lnTo>
                        <a:pt x="3162748" y="1710466"/>
                      </a:lnTo>
                      <a:lnTo>
                        <a:pt x="2990626" y="1678193"/>
                      </a:lnTo>
                      <a:lnTo>
                        <a:pt x="2721685" y="1688951"/>
                      </a:lnTo>
                      <a:lnTo>
                        <a:pt x="2581835" y="1710466"/>
                      </a:lnTo>
                      <a:lnTo>
                        <a:pt x="2334409" y="1721224"/>
                      </a:lnTo>
                      <a:lnTo>
                        <a:pt x="1785769" y="1742739"/>
                      </a:lnTo>
                      <a:lnTo>
                        <a:pt x="1409252" y="1882589"/>
                      </a:lnTo>
                      <a:lnTo>
                        <a:pt x="1021977" y="2086984"/>
                      </a:lnTo>
                      <a:lnTo>
                        <a:pt x="677732" y="2248349"/>
                      </a:lnTo>
                      <a:lnTo>
                        <a:pt x="419548" y="2506532"/>
                      </a:lnTo>
                      <a:lnTo>
                        <a:pt x="107577" y="2732443"/>
                      </a:lnTo>
                      <a:lnTo>
                        <a:pt x="0" y="2829262"/>
                      </a:lnTo>
                      <a:lnTo>
                        <a:pt x="0" y="2926080"/>
                      </a:lnTo>
                      <a:lnTo>
                        <a:pt x="0" y="2926080"/>
                      </a:lnTo>
                      <a:lnTo>
                        <a:pt x="7229139" y="2936838"/>
                      </a:lnTo>
                      <a:lnTo>
                        <a:pt x="7196866" y="344245"/>
                      </a:lnTo>
                      <a:close/>
                    </a:path>
                  </a:pathLst>
                </a:custGeom>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TextBox 16"/>
              <p:cNvSpPr txBox="1"/>
              <p:nvPr/>
            </p:nvSpPr>
            <p:spPr>
              <a:xfrm>
                <a:off x="12903578" y="8750930"/>
                <a:ext cx="5461575" cy="1047832"/>
              </a:xfrm>
              <a:prstGeom prst="rect">
                <a:avLst/>
              </a:prstGeom>
              <a:noFill/>
            </p:spPr>
            <p:txBody>
              <a:bodyPr wrap="square" rtlCol="0">
                <a:spAutoFit/>
              </a:bodyPr>
              <a:lstStyle/>
              <a:p>
                <a:r>
                  <a:rPr lang="en-US" sz="3200" dirty="0">
                    <a:solidFill>
                      <a:schemeClr val="bg1"/>
                    </a:solidFill>
                  </a:rPr>
                  <a:t>Annapolis Basin</a:t>
                </a:r>
              </a:p>
            </p:txBody>
          </p:sp>
        </p:grpSp>
        <p:sp>
          <p:nvSpPr>
            <p:cNvPr id="21" name="TextBox 20"/>
            <p:cNvSpPr txBox="1"/>
            <p:nvPr/>
          </p:nvSpPr>
          <p:spPr>
            <a:xfrm>
              <a:off x="-9677400" y="5562600"/>
              <a:ext cx="2895600" cy="769441"/>
            </a:xfrm>
            <a:prstGeom prst="rect">
              <a:avLst/>
            </a:prstGeom>
            <a:noFill/>
          </p:spPr>
          <p:txBody>
            <a:bodyPr wrap="square" rtlCol="0">
              <a:spAutoFit/>
            </a:bodyPr>
            <a:lstStyle/>
            <a:p>
              <a:pPr algn="r"/>
              <a:r>
                <a:rPr lang="en-US" sz="4400" dirty="0"/>
                <a:t>Port Royal</a:t>
              </a:r>
            </a:p>
          </p:txBody>
        </p:sp>
      </p:grpSp>
      <p:grpSp>
        <p:nvGrpSpPr>
          <p:cNvPr id="25" name="Group 24"/>
          <p:cNvGrpSpPr/>
          <p:nvPr/>
        </p:nvGrpSpPr>
        <p:grpSpPr>
          <a:xfrm>
            <a:off x="285750" y="1068050"/>
            <a:ext cx="8572500" cy="5789950"/>
            <a:chOff x="9829800" y="-1447800"/>
            <a:chExt cx="8572500" cy="5789950"/>
          </a:xfrm>
        </p:grpSpPr>
        <p:pic>
          <p:nvPicPr>
            <p:cNvPr id="208898" name="Picture 2" descr="https://lookbeforeyoulive.com/wp-content/uploads/2015/08/Day748_04.jpg"/>
            <p:cNvPicPr>
              <a:picLocks noChangeAspect="1" noChangeArrowheads="1"/>
            </p:cNvPicPr>
            <p:nvPr/>
          </p:nvPicPr>
          <p:blipFill>
            <a:blip r:embed="rId6" cstate="print"/>
            <a:srcRect/>
            <a:stretch>
              <a:fillRect/>
            </a:stretch>
          </p:blipFill>
          <p:spPr bwMode="auto">
            <a:xfrm>
              <a:off x="9829800" y="-1447800"/>
              <a:ext cx="8572500" cy="5715000"/>
            </a:xfrm>
            <a:prstGeom prst="rect">
              <a:avLst/>
            </a:prstGeom>
            <a:noFill/>
          </p:spPr>
        </p:pic>
        <p:sp>
          <p:nvSpPr>
            <p:cNvPr id="24" name="TextBox 23"/>
            <p:cNvSpPr txBox="1"/>
            <p:nvPr/>
          </p:nvSpPr>
          <p:spPr>
            <a:xfrm>
              <a:off x="9906000" y="2895600"/>
              <a:ext cx="2895600" cy="1446550"/>
            </a:xfrm>
            <a:prstGeom prst="rect">
              <a:avLst/>
            </a:prstGeom>
            <a:noFill/>
          </p:spPr>
          <p:txBody>
            <a:bodyPr wrap="square" rtlCol="0">
              <a:spAutoFit/>
            </a:bodyPr>
            <a:lstStyle/>
            <a:p>
              <a:r>
                <a:rPr lang="en-US" sz="4400" b="1" dirty="0"/>
                <a:t>Fort Beauséjour</a:t>
              </a:r>
            </a:p>
          </p:txBody>
        </p:sp>
      </p:grpSp>
      <p:pic>
        <p:nvPicPr>
          <p:cNvPr id="208902" name="Picture 6" descr="http://i.imgur.com/suFy8Vn.jpg"/>
          <p:cNvPicPr>
            <a:picLocks noChangeAspect="1" noChangeArrowheads="1"/>
          </p:cNvPicPr>
          <p:nvPr/>
        </p:nvPicPr>
        <p:blipFill>
          <a:blip r:embed="rId7" cstate="print"/>
          <a:srcRect/>
          <a:stretch>
            <a:fillRect/>
          </a:stretch>
        </p:blipFill>
        <p:spPr bwMode="auto">
          <a:xfrm>
            <a:off x="0" y="852691"/>
            <a:ext cx="9144000" cy="6005309"/>
          </a:xfrm>
          <a:prstGeom prst="rect">
            <a:avLst/>
          </a:prstGeom>
          <a:noFill/>
        </p:spPr>
      </p:pic>
      <p:sp>
        <p:nvSpPr>
          <p:cNvPr id="23" name="Freeform 22"/>
          <p:cNvSpPr/>
          <p:nvPr/>
        </p:nvSpPr>
        <p:spPr>
          <a:xfrm>
            <a:off x="1435250" y="2071890"/>
            <a:ext cx="4355950" cy="3732903"/>
          </a:xfrm>
          <a:custGeom>
            <a:avLst/>
            <a:gdLst>
              <a:gd name="connsiteX0" fmla="*/ 3291840 w 4432150"/>
              <a:gd name="connsiteY0" fmla="*/ 344244 h 3732903"/>
              <a:gd name="connsiteX1" fmla="*/ 3334870 w 4432150"/>
              <a:gd name="connsiteY1" fmla="*/ 268941 h 3732903"/>
              <a:gd name="connsiteX2" fmla="*/ 3270325 w 4432150"/>
              <a:gd name="connsiteY2" fmla="*/ 64545 h 3732903"/>
              <a:gd name="connsiteX3" fmla="*/ 2893807 w 4432150"/>
              <a:gd name="connsiteY3" fmla="*/ 53788 h 3732903"/>
              <a:gd name="connsiteX4" fmla="*/ 2883049 w 4432150"/>
              <a:gd name="connsiteY4" fmla="*/ 21515 h 3732903"/>
              <a:gd name="connsiteX5" fmla="*/ 2581835 w 4432150"/>
              <a:gd name="connsiteY5" fmla="*/ 225910 h 3732903"/>
              <a:gd name="connsiteX6" fmla="*/ 2571078 w 4432150"/>
              <a:gd name="connsiteY6" fmla="*/ 193637 h 3732903"/>
              <a:gd name="connsiteX7" fmla="*/ 2259106 w 4432150"/>
              <a:gd name="connsiteY7" fmla="*/ 570155 h 3732903"/>
              <a:gd name="connsiteX8" fmla="*/ 2248348 w 4432150"/>
              <a:gd name="connsiteY8" fmla="*/ 666974 h 3732903"/>
              <a:gd name="connsiteX9" fmla="*/ 903642 w 4432150"/>
              <a:gd name="connsiteY9" fmla="*/ 623943 h 3732903"/>
              <a:gd name="connsiteX10" fmla="*/ 903642 w 4432150"/>
              <a:gd name="connsiteY10" fmla="*/ 462578 h 3732903"/>
              <a:gd name="connsiteX11" fmla="*/ 161365 w 4432150"/>
              <a:gd name="connsiteY11" fmla="*/ 32273 h 3732903"/>
              <a:gd name="connsiteX12" fmla="*/ 64546 w 4432150"/>
              <a:gd name="connsiteY12" fmla="*/ 0 h 3732903"/>
              <a:gd name="connsiteX13" fmla="*/ 0 w 4432150"/>
              <a:gd name="connsiteY13" fmla="*/ 107576 h 3732903"/>
              <a:gd name="connsiteX14" fmla="*/ 290456 w 4432150"/>
              <a:gd name="connsiteY14" fmla="*/ 537882 h 3732903"/>
              <a:gd name="connsiteX15" fmla="*/ 527125 w 4432150"/>
              <a:gd name="connsiteY15" fmla="*/ 570155 h 3732903"/>
              <a:gd name="connsiteX16" fmla="*/ 796066 w 4432150"/>
              <a:gd name="connsiteY16" fmla="*/ 1581374 h 3732903"/>
              <a:gd name="connsiteX17" fmla="*/ 645459 w 4432150"/>
              <a:gd name="connsiteY17" fmla="*/ 1667435 h 3732903"/>
              <a:gd name="connsiteX18" fmla="*/ 710005 w 4432150"/>
              <a:gd name="connsiteY18" fmla="*/ 2086983 h 3732903"/>
              <a:gd name="connsiteX19" fmla="*/ 1043492 w 4432150"/>
              <a:gd name="connsiteY19" fmla="*/ 2280621 h 3732903"/>
              <a:gd name="connsiteX20" fmla="*/ 1258645 w 4432150"/>
              <a:gd name="connsiteY20" fmla="*/ 2194560 h 3732903"/>
              <a:gd name="connsiteX21" fmla="*/ 1807285 w 4432150"/>
              <a:gd name="connsiteY21" fmla="*/ 2667896 h 3732903"/>
              <a:gd name="connsiteX22" fmla="*/ 1742739 w 4432150"/>
              <a:gd name="connsiteY22" fmla="*/ 2915322 h 3732903"/>
              <a:gd name="connsiteX23" fmla="*/ 2000922 w 4432150"/>
              <a:gd name="connsiteY23" fmla="*/ 3291840 h 3732903"/>
              <a:gd name="connsiteX24" fmla="*/ 2431228 w 4432150"/>
              <a:gd name="connsiteY24" fmla="*/ 3302597 h 3732903"/>
              <a:gd name="connsiteX25" fmla="*/ 2614108 w 4432150"/>
              <a:gd name="connsiteY25" fmla="*/ 3108960 h 3732903"/>
              <a:gd name="connsiteX26" fmla="*/ 3345628 w 4432150"/>
              <a:gd name="connsiteY26" fmla="*/ 3302597 h 3732903"/>
              <a:gd name="connsiteX27" fmla="*/ 3399416 w 4432150"/>
              <a:gd name="connsiteY27" fmla="*/ 3528508 h 3732903"/>
              <a:gd name="connsiteX28" fmla="*/ 3668358 w 4432150"/>
              <a:gd name="connsiteY28" fmla="*/ 3732903 h 3732903"/>
              <a:gd name="connsiteX29" fmla="*/ 3679115 w 4432150"/>
              <a:gd name="connsiteY29" fmla="*/ 3463962 h 3732903"/>
              <a:gd name="connsiteX30" fmla="*/ 3775934 w 4432150"/>
              <a:gd name="connsiteY30" fmla="*/ 3474720 h 3732903"/>
              <a:gd name="connsiteX31" fmla="*/ 3765176 w 4432150"/>
              <a:gd name="connsiteY31" fmla="*/ 3345628 h 3732903"/>
              <a:gd name="connsiteX32" fmla="*/ 3603812 w 4432150"/>
              <a:gd name="connsiteY32" fmla="*/ 3151990 h 3732903"/>
              <a:gd name="connsiteX33" fmla="*/ 3883510 w 4432150"/>
              <a:gd name="connsiteY33" fmla="*/ 2259105 h 3732903"/>
              <a:gd name="connsiteX34" fmla="*/ 4141694 w 4432150"/>
              <a:gd name="connsiteY34" fmla="*/ 2259105 h 3732903"/>
              <a:gd name="connsiteX35" fmla="*/ 4378362 w 4432150"/>
              <a:gd name="connsiteY35" fmla="*/ 2151529 h 3732903"/>
              <a:gd name="connsiteX36" fmla="*/ 4292301 w 4432150"/>
              <a:gd name="connsiteY36" fmla="*/ 1893345 h 3732903"/>
              <a:gd name="connsiteX37" fmla="*/ 4109421 w 4432150"/>
              <a:gd name="connsiteY37" fmla="*/ 1882588 h 3732903"/>
              <a:gd name="connsiteX38" fmla="*/ 4098663 w 4432150"/>
              <a:gd name="connsiteY38" fmla="*/ 1376978 h 3732903"/>
              <a:gd name="connsiteX39" fmla="*/ 4303059 w 4432150"/>
              <a:gd name="connsiteY39" fmla="*/ 1441524 h 3732903"/>
              <a:gd name="connsiteX40" fmla="*/ 4432150 w 4432150"/>
              <a:gd name="connsiteY40" fmla="*/ 1086522 h 3732903"/>
              <a:gd name="connsiteX41" fmla="*/ 4055633 w 4432150"/>
              <a:gd name="connsiteY41" fmla="*/ 968188 h 3732903"/>
              <a:gd name="connsiteX42" fmla="*/ 3937299 w 4432150"/>
              <a:gd name="connsiteY42" fmla="*/ 1043491 h 3732903"/>
              <a:gd name="connsiteX0" fmla="*/ 3291840 w 4432150"/>
              <a:gd name="connsiteY0" fmla="*/ 344244 h 3732903"/>
              <a:gd name="connsiteX1" fmla="*/ 3270325 w 4432150"/>
              <a:gd name="connsiteY1" fmla="*/ 64545 h 3732903"/>
              <a:gd name="connsiteX2" fmla="*/ 2893807 w 4432150"/>
              <a:gd name="connsiteY2" fmla="*/ 53788 h 3732903"/>
              <a:gd name="connsiteX3" fmla="*/ 2883049 w 4432150"/>
              <a:gd name="connsiteY3" fmla="*/ 21515 h 3732903"/>
              <a:gd name="connsiteX4" fmla="*/ 2581835 w 4432150"/>
              <a:gd name="connsiteY4" fmla="*/ 225910 h 3732903"/>
              <a:gd name="connsiteX5" fmla="*/ 2571078 w 4432150"/>
              <a:gd name="connsiteY5" fmla="*/ 193637 h 3732903"/>
              <a:gd name="connsiteX6" fmla="*/ 2259106 w 4432150"/>
              <a:gd name="connsiteY6" fmla="*/ 570155 h 3732903"/>
              <a:gd name="connsiteX7" fmla="*/ 2248348 w 4432150"/>
              <a:gd name="connsiteY7" fmla="*/ 666974 h 3732903"/>
              <a:gd name="connsiteX8" fmla="*/ 903642 w 4432150"/>
              <a:gd name="connsiteY8" fmla="*/ 623943 h 3732903"/>
              <a:gd name="connsiteX9" fmla="*/ 903642 w 4432150"/>
              <a:gd name="connsiteY9" fmla="*/ 462578 h 3732903"/>
              <a:gd name="connsiteX10" fmla="*/ 161365 w 4432150"/>
              <a:gd name="connsiteY10" fmla="*/ 32273 h 3732903"/>
              <a:gd name="connsiteX11" fmla="*/ 64546 w 4432150"/>
              <a:gd name="connsiteY11" fmla="*/ 0 h 3732903"/>
              <a:gd name="connsiteX12" fmla="*/ 0 w 4432150"/>
              <a:gd name="connsiteY12" fmla="*/ 107576 h 3732903"/>
              <a:gd name="connsiteX13" fmla="*/ 290456 w 4432150"/>
              <a:gd name="connsiteY13" fmla="*/ 537882 h 3732903"/>
              <a:gd name="connsiteX14" fmla="*/ 527125 w 4432150"/>
              <a:gd name="connsiteY14" fmla="*/ 570155 h 3732903"/>
              <a:gd name="connsiteX15" fmla="*/ 796066 w 4432150"/>
              <a:gd name="connsiteY15" fmla="*/ 1581374 h 3732903"/>
              <a:gd name="connsiteX16" fmla="*/ 645459 w 4432150"/>
              <a:gd name="connsiteY16" fmla="*/ 1667435 h 3732903"/>
              <a:gd name="connsiteX17" fmla="*/ 710005 w 4432150"/>
              <a:gd name="connsiteY17" fmla="*/ 2086983 h 3732903"/>
              <a:gd name="connsiteX18" fmla="*/ 1043492 w 4432150"/>
              <a:gd name="connsiteY18" fmla="*/ 2280621 h 3732903"/>
              <a:gd name="connsiteX19" fmla="*/ 1258645 w 4432150"/>
              <a:gd name="connsiteY19" fmla="*/ 2194560 h 3732903"/>
              <a:gd name="connsiteX20" fmla="*/ 1807285 w 4432150"/>
              <a:gd name="connsiteY20" fmla="*/ 2667896 h 3732903"/>
              <a:gd name="connsiteX21" fmla="*/ 1742739 w 4432150"/>
              <a:gd name="connsiteY21" fmla="*/ 2915322 h 3732903"/>
              <a:gd name="connsiteX22" fmla="*/ 2000922 w 4432150"/>
              <a:gd name="connsiteY22" fmla="*/ 3291840 h 3732903"/>
              <a:gd name="connsiteX23" fmla="*/ 2431228 w 4432150"/>
              <a:gd name="connsiteY23" fmla="*/ 3302597 h 3732903"/>
              <a:gd name="connsiteX24" fmla="*/ 2614108 w 4432150"/>
              <a:gd name="connsiteY24" fmla="*/ 3108960 h 3732903"/>
              <a:gd name="connsiteX25" fmla="*/ 3345628 w 4432150"/>
              <a:gd name="connsiteY25" fmla="*/ 3302597 h 3732903"/>
              <a:gd name="connsiteX26" fmla="*/ 3399416 w 4432150"/>
              <a:gd name="connsiteY26" fmla="*/ 3528508 h 3732903"/>
              <a:gd name="connsiteX27" fmla="*/ 3668358 w 4432150"/>
              <a:gd name="connsiteY27" fmla="*/ 3732903 h 3732903"/>
              <a:gd name="connsiteX28" fmla="*/ 3679115 w 4432150"/>
              <a:gd name="connsiteY28" fmla="*/ 3463962 h 3732903"/>
              <a:gd name="connsiteX29" fmla="*/ 3775934 w 4432150"/>
              <a:gd name="connsiteY29" fmla="*/ 3474720 h 3732903"/>
              <a:gd name="connsiteX30" fmla="*/ 3765176 w 4432150"/>
              <a:gd name="connsiteY30" fmla="*/ 3345628 h 3732903"/>
              <a:gd name="connsiteX31" fmla="*/ 3603812 w 4432150"/>
              <a:gd name="connsiteY31" fmla="*/ 3151990 h 3732903"/>
              <a:gd name="connsiteX32" fmla="*/ 3883510 w 4432150"/>
              <a:gd name="connsiteY32" fmla="*/ 2259105 h 3732903"/>
              <a:gd name="connsiteX33" fmla="*/ 4141694 w 4432150"/>
              <a:gd name="connsiteY33" fmla="*/ 2259105 h 3732903"/>
              <a:gd name="connsiteX34" fmla="*/ 4378362 w 4432150"/>
              <a:gd name="connsiteY34" fmla="*/ 2151529 h 3732903"/>
              <a:gd name="connsiteX35" fmla="*/ 4292301 w 4432150"/>
              <a:gd name="connsiteY35" fmla="*/ 1893345 h 3732903"/>
              <a:gd name="connsiteX36" fmla="*/ 4109421 w 4432150"/>
              <a:gd name="connsiteY36" fmla="*/ 1882588 h 3732903"/>
              <a:gd name="connsiteX37" fmla="*/ 4098663 w 4432150"/>
              <a:gd name="connsiteY37" fmla="*/ 1376978 h 3732903"/>
              <a:gd name="connsiteX38" fmla="*/ 4303059 w 4432150"/>
              <a:gd name="connsiteY38" fmla="*/ 1441524 h 3732903"/>
              <a:gd name="connsiteX39" fmla="*/ 4432150 w 4432150"/>
              <a:gd name="connsiteY39" fmla="*/ 1086522 h 3732903"/>
              <a:gd name="connsiteX40" fmla="*/ 4055633 w 4432150"/>
              <a:gd name="connsiteY40" fmla="*/ 968188 h 3732903"/>
              <a:gd name="connsiteX41" fmla="*/ 3937299 w 4432150"/>
              <a:gd name="connsiteY41" fmla="*/ 1043491 h 3732903"/>
              <a:gd name="connsiteX0" fmla="*/ 3270325 w 4432150"/>
              <a:gd name="connsiteY0" fmla="*/ 64545 h 3732903"/>
              <a:gd name="connsiteX1" fmla="*/ 2893807 w 4432150"/>
              <a:gd name="connsiteY1" fmla="*/ 53788 h 3732903"/>
              <a:gd name="connsiteX2" fmla="*/ 2883049 w 4432150"/>
              <a:gd name="connsiteY2" fmla="*/ 21515 h 3732903"/>
              <a:gd name="connsiteX3" fmla="*/ 2581835 w 4432150"/>
              <a:gd name="connsiteY3" fmla="*/ 225910 h 3732903"/>
              <a:gd name="connsiteX4" fmla="*/ 2571078 w 4432150"/>
              <a:gd name="connsiteY4" fmla="*/ 193637 h 3732903"/>
              <a:gd name="connsiteX5" fmla="*/ 2259106 w 4432150"/>
              <a:gd name="connsiteY5" fmla="*/ 570155 h 3732903"/>
              <a:gd name="connsiteX6" fmla="*/ 2248348 w 4432150"/>
              <a:gd name="connsiteY6" fmla="*/ 666974 h 3732903"/>
              <a:gd name="connsiteX7" fmla="*/ 903642 w 4432150"/>
              <a:gd name="connsiteY7" fmla="*/ 623943 h 3732903"/>
              <a:gd name="connsiteX8" fmla="*/ 903642 w 4432150"/>
              <a:gd name="connsiteY8" fmla="*/ 462578 h 3732903"/>
              <a:gd name="connsiteX9" fmla="*/ 161365 w 4432150"/>
              <a:gd name="connsiteY9" fmla="*/ 32273 h 3732903"/>
              <a:gd name="connsiteX10" fmla="*/ 64546 w 4432150"/>
              <a:gd name="connsiteY10" fmla="*/ 0 h 3732903"/>
              <a:gd name="connsiteX11" fmla="*/ 0 w 4432150"/>
              <a:gd name="connsiteY11" fmla="*/ 107576 h 3732903"/>
              <a:gd name="connsiteX12" fmla="*/ 290456 w 4432150"/>
              <a:gd name="connsiteY12" fmla="*/ 537882 h 3732903"/>
              <a:gd name="connsiteX13" fmla="*/ 527125 w 4432150"/>
              <a:gd name="connsiteY13" fmla="*/ 570155 h 3732903"/>
              <a:gd name="connsiteX14" fmla="*/ 796066 w 4432150"/>
              <a:gd name="connsiteY14" fmla="*/ 1581374 h 3732903"/>
              <a:gd name="connsiteX15" fmla="*/ 645459 w 4432150"/>
              <a:gd name="connsiteY15" fmla="*/ 1667435 h 3732903"/>
              <a:gd name="connsiteX16" fmla="*/ 710005 w 4432150"/>
              <a:gd name="connsiteY16" fmla="*/ 2086983 h 3732903"/>
              <a:gd name="connsiteX17" fmla="*/ 1043492 w 4432150"/>
              <a:gd name="connsiteY17" fmla="*/ 2280621 h 3732903"/>
              <a:gd name="connsiteX18" fmla="*/ 1258645 w 4432150"/>
              <a:gd name="connsiteY18" fmla="*/ 2194560 h 3732903"/>
              <a:gd name="connsiteX19" fmla="*/ 1807285 w 4432150"/>
              <a:gd name="connsiteY19" fmla="*/ 2667896 h 3732903"/>
              <a:gd name="connsiteX20" fmla="*/ 1742739 w 4432150"/>
              <a:gd name="connsiteY20" fmla="*/ 2915322 h 3732903"/>
              <a:gd name="connsiteX21" fmla="*/ 2000922 w 4432150"/>
              <a:gd name="connsiteY21" fmla="*/ 3291840 h 3732903"/>
              <a:gd name="connsiteX22" fmla="*/ 2431228 w 4432150"/>
              <a:gd name="connsiteY22" fmla="*/ 3302597 h 3732903"/>
              <a:gd name="connsiteX23" fmla="*/ 2614108 w 4432150"/>
              <a:gd name="connsiteY23" fmla="*/ 3108960 h 3732903"/>
              <a:gd name="connsiteX24" fmla="*/ 3345628 w 4432150"/>
              <a:gd name="connsiteY24" fmla="*/ 3302597 h 3732903"/>
              <a:gd name="connsiteX25" fmla="*/ 3399416 w 4432150"/>
              <a:gd name="connsiteY25" fmla="*/ 3528508 h 3732903"/>
              <a:gd name="connsiteX26" fmla="*/ 3668358 w 4432150"/>
              <a:gd name="connsiteY26" fmla="*/ 3732903 h 3732903"/>
              <a:gd name="connsiteX27" fmla="*/ 3679115 w 4432150"/>
              <a:gd name="connsiteY27" fmla="*/ 3463962 h 3732903"/>
              <a:gd name="connsiteX28" fmla="*/ 3775934 w 4432150"/>
              <a:gd name="connsiteY28" fmla="*/ 3474720 h 3732903"/>
              <a:gd name="connsiteX29" fmla="*/ 3765176 w 4432150"/>
              <a:gd name="connsiteY29" fmla="*/ 3345628 h 3732903"/>
              <a:gd name="connsiteX30" fmla="*/ 3603812 w 4432150"/>
              <a:gd name="connsiteY30" fmla="*/ 3151990 h 3732903"/>
              <a:gd name="connsiteX31" fmla="*/ 3883510 w 4432150"/>
              <a:gd name="connsiteY31" fmla="*/ 2259105 h 3732903"/>
              <a:gd name="connsiteX32" fmla="*/ 4141694 w 4432150"/>
              <a:gd name="connsiteY32" fmla="*/ 2259105 h 3732903"/>
              <a:gd name="connsiteX33" fmla="*/ 4378362 w 4432150"/>
              <a:gd name="connsiteY33" fmla="*/ 2151529 h 3732903"/>
              <a:gd name="connsiteX34" fmla="*/ 4292301 w 4432150"/>
              <a:gd name="connsiteY34" fmla="*/ 1893345 h 3732903"/>
              <a:gd name="connsiteX35" fmla="*/ 4109421 w 4432150"/>
              <a:gd name="connsiteY35" fmla="*/ 1882588 h 3732903"/>
              <a:gd name="connsiteX36" fmla="*/ 4098663 w 4432150"/>
              <a:gd name="connsiteY36" fmla="*/ 1376978 h 3732903"/>
              <a:gd name="connsiteX37" fmla="*/ 4303059 w 4432150"/>
              <a:gd name="connsiteY37" fmla="*/ 1441524 h 3732903"/>
              <a:gd name="connsiteX38" fmla="*/ 4432150 w 4432150"/>
              <a:gd name="connsiteY38" fmla="*/ 1086522 h 3732903"/>
              <a:gd name="connsiteX39" fmla="*/ 4055633 w 4432150"/>
              <a:gd name="connsiteY39" fmla="*/ 968188 h 3732903"/>
              <a:gd name="connsiteX40" fmla="*/ 3937299 w 4432150"/>
              <a:gd name="connsiteY40" fmla="*/ 1043491 h 3732903"/>
              <a:gd name="connsiteX0" fmla="*/ 3270325 w 4432150"/>
              <a:gd name="connsiteY0" fmla="*/ 64545 h 3732903"/>
              <a:gd name="connsiteX1" fmla="*/ 2893807 w 4432150"/>
              <a:gd name="connsiteY1" fmla="*/ 53788 h 3732903"/>
              <a:gd name="connsiteX2" fmla="*/ 2883049 w 4432150"/>
              <a:gd name="connsiteY2" fmla="*/ 21515 h 3732903"/>
              <a:gd name="connsiteX3" fmla="*/ 2581835 w 4432150"/>
              <a:gd name="connsiteY3" fmla="*/ 225910 h 3732903"/>
              <a:gd name="connsiteX4" fmla="*/ 2259106 w 4432150"/>
              <a:gd name="connsiteY4" fmla="*/ 570155 h 3732903"/>
              <a:gd name="connsiteX5" fmla="*/ 2248348 w 4432150"/>
              <a:gd name="connsiteY5" fmla="*/ 666974 h 3732903"/>
              <a:gd name="connsiteX6" fmla="*/ 903642 w 4432150"/>
              <a:gd name="connsiteY6" fmla="*/ 623943 h 3732903"/>
              <a:gd name="connsiteX7" fmla="*/ 903642 w 4432150"/>
              <a:gd name="connsiteY7" fmla="*/ 462578 h 3732903"/>
              <a:gd name="connsiteX8" fmla="*/ 161365 w 4432150"/>
              <a:gd name="connsiteY8" fmla="*/ 32273 h 3732903"/>
              <a:gd name="connsiteX9" fmla="*/ 64546 w 4432150"/>
              <a:gd name="connsiteY9" fmla="*/ 0 h 3732903"/>
              <a:gd name="connsiteX10" fmla="*/ 0 w 4432150"/>
              <a:gd name="connsiteY10" fmla="*/ 107576 h 3732903"/>
              <a:gd name="connsiteX11" fmla="*/ 290456 w 4432150"/>
              <a:gd name="connsiteY11" fmla="*/ 537882 h 3732903"/>
              <a:gd name="connsiteX12" fmla="*/ 527125 w 4432150"/>
              <a:gd name="connsiteY12" fmla="*/ 570155 h 3732903"/>
              <a:gd name="connsiteX13" fmla="*/ 796066 w 4432150"/>
              <a:gd name="connsiteY13" fmla="*/ 1581374 h 3732903"/>
              <a:gd name="connsiteX14" fmla="*/ 645459 w 4432150"/>
              <a:gd name="connsiteY14" fmla="*/ 1667435 h 3732903"/>
              <a:gd name="connsiteX15" fmla="*/ 710005 w 4432150"/>
              <a:gd name="connsiteY15" fmla="*/ 2086983 h 3732903"/>
              <a:gd name="connsiteX16" fmla="*/ 1043492 w 4432150"/>
              <a:gd name="connsiteY16" fmla="*/ 2280621 h 3732903"/>
              <a:gd name="connsiteX17" fmla="*/ 1258645 w 4432150"/>
              <a:gd name="connsiteY17" fmla="*/ 2194560 h 3732903"/>
              <a:gd name="connsiteX18" fmla="*/ 1807285 w 4432150"/>
              <a:gd name="connsiteY18" fmla="*/ 2667896 h 3732903"/>
              <a:gd name="connsiteX19" fmla="*/ 1742739 w 4432150"/>
              <a:gd name="connsiteY19" fmla="*/ 2915322 h 3732903"/>
              <a:gd name="connsiteX20" fmla="*/ 2000922 w 4432150"/>
              <a:gd name="connsiteY20" fmla="*/ 3291840 h 3732903"/>
              <a:gd name="connsiteX21" fmla="*/ 2431228 w 4432150"/>
              <a:gd name="connsiteY21" fmla="*/ 3302597 h 3732903"/>
              <a:gd name="connsiteX22" fmla="*/ 2614108 w 4432150"/>
              <a:gd name="connsiteY22" fmla="*/ 3108960 h 3732903"/>
              <a:gd name="connsiteX23" fmla="*/ 3345628 w 4432150"/>
              <a:gd name="connsiteY23" fmla="*/ 3302597 h 3732903"/>
              <a:gd name="connsiteX24" fmla="*/ 3399416 w 4432150"/>
              <a:gd name="connsiteY24" fmla="*/ 3528508 h 3732903"/>
              <a:gd name="connsiteX25" fmla="*/ 3668358 w 4432150"/>
              <a:gd name="connsiteY25" fmla="*/ 3732903 h 3732903"/>
              <a:gd name="connsiteX26" fmla="*/ 3679115 w 4432150"/>
              <a:gd name="connsiteY26" fmla="*/ 3463962 h 3732903"/>
              <a:gd name="connsiteX27" fmla="*/ 3775934 w 4432150"/>
              <a:gd name="connsiteY27" fmla="*/ 3474720 h 3732903"/>
              <a:gd name="connsiteX28" fmla="*/ 3765176 w 4432150"/>
              <a:gd name="connsiteY28" fmla="*/ 3345628 h 3732903"/>
              <a:gd name="connsiteX29" fmla="*/ 3603812 w 4432150"/>
              <a:gd name="connsiteY29" fmla="*/ 3151990 h 3732903"/>
              <a:gd name="connsiteX30" fmla="*/ 3883510 w 4432150"/>
              <a:gd name="connsiteY30" fmla="*/ 2259105 h 3732903"/>
              <a:gd name="connsiteX31" fmla="*/ 4141694 w 4432150"/>
              <a:gd name="connsiteY31" fmla="*/ 2259105 h 3732903"/>
              <a:gd name="connsiteX32" fmla="*/ 4378362 w 4432150"/>
              <a:gd name="connsiteY32" fmla="*/ 2151529 h 3732903"/>
              <a:gd name="connsiteX33" fmla="*/ 4292301 w 4432150"/>
              <a:gd name="connsiteY33" fmla="*/ 1893345 h 3732903"/>
              <a:gd name="connsiteX34" fmla="*/ 4109421 w 4432150"/>
              <a:gd name="connsiteY34" fmla="*/ 1882588 h 3732903"/>
              <a:gd name="connsiteX35" fmla="*/ 4098663 w 4432150"/>
              <a:gd name="connsiteY35" fmla="*/ 1376978 h 3732903"/>
              <a:gd name="connsiteX36" fmla="*/ 4303059 w 4432150"/>
              <a:gd name="connsiteY36" fmla="*/ 1441524 h 3732903"/>
              <a:gd name="connsiteX37" fmla="*/ 4432150 w 4432150"/>
              <a:gd name="connsiteY37" fmla="*/ 1086522 h 3732903"/>
              <a:gd name="connsiteX38" fmla="*/ 4055633 w 4432150"/>
              <a:gd name="connsiteY38" fmla="*/ 968188 h 3732903"/>
              <a:gd name="connsiteX39" fmla="*/ 3937299 w 4432150"/>
              <a:gd name="connsiteY39" fmla="*/ 1043491 h 3732903"/>
              <a:gd name="connsiteX0" fmla="*/ 3270325 w 4432150"/>
              <a:gd name="connsiteY0" fmla="*/ 64545 h 3732903"/>
              <a:gd name="connsiteX1" fmla="*/ 2893807 w 4432150"/>
              <a:gd name="connsiteY1" fmla="*/ 53788 h 3732903"/>
              <a:gd name="connsiteX2" fmla="*/ 2883049 w 4432150"/>
              <a:gd name="connsiteY2" fmla="*/ 21515 h 3732903"/>
              <a:gd name="connsiteX3" fmla="*/ 2259106 w 4432150"/>
              <a:gd name="connsiteY3" fmla="*/ 570155 h 3732903"/>
              <a:gd name="connsiteX4" fmla="*/ 2248348 w 4432150"/>
              <a:gd name="connsiteY4" fmla="*/ 666974 h 3732903"/>
              <a:gd name="connsiteX5" fmla="*/ 903642 w 4432150"/>
              <a:gd name="connsiteY5" fmla="*/ 623943 h 3732903"/>
              <a:gd name="connsiteX6" fmla="*/ 903642 w 4432150"/>
              <a:gd name="connsiteY6" fmla="*/ 462578 h 3732903"/>
              <a:gd name="connsiteX7" fmla="*/ 161365 w 4432150"/>
              <a:gd name="connsiteY7" fmla="*/ 32273 h 3732903"/>
              <a:gd name="connsiteX8" fmla="*/ 64546 w 4432150"/>
              <a:gd name="connsiteY8" fmla="*/ 0 h 3732903"/>
              <a:gd name="connsiteX9" fmla="*/ 0 w 4432150"/>
              <a:gd name="connsiteY9" fmla="*/ 107576 h 3732903"/>
              <a:gd name="connsiteX10" fmla="*/ 290456 w 4432150"/>
              <a:gd name="connsiteY10" fmla="*/ 537882 h 3732903"/>
              <a:gd name="connsiteX11" fmla="*/ 527125 w 4432150"/>
              <a:gd name="connsiteY11" fmla="*/ 570155 h 3732903"/>
              <a:gd name="connsiteX12" fmla="*/ 796066 w 4432150"/>
              <a:gd name="connsiteY12" fmla="*/ 1581374 h 3732903"/>
              <a:gd name="connsiteX13" fmla="*/ 645459 w 4432150"/>
              <a:gd name="connsiteY13" fmla="*/ 1667435 h 3732903"/>
              <a:gd name="connsiteX14" fmla="*/ 710005 w 4432150"/>
              <a:gd name="connsiteY14" fmla="*/ 2086983 h 3732903"/>
              <a:gd name="connsiteX15" fmla="*/ 1043492 w 4432150"/>
              <a:gd name="connsiteY15" fmla="*/ 2280621 h 3732903"/>
              <a:gd name="connsiteX16" fmla="*/ 1258645 w 4432150"/>
              <a:gd name="connsiteY16" fmla="*/ 2194560 h 3732903"/>
              <a:gd name="connsiteX17" fmla="*/ 1807285 w 4432150"/>
              <a:gd name="connsiteY17" fmla="*/ 2667896 h 3732903"/>
              <a:gd name="connsiteX18" fmla="*/ 1742739 w 4432150"/>
              <a:gd name="connsiteY18" fmla="*/ 2915322 h 3732903"/>
              <a:gd name="connsiteX19" fmla="*/ 2000922 w 4432150"/>
              <a:gd name="connsiteY19" fmla="*/ 3291840 h 3732903"/>
              <a:gd name="connsiteX20" fmla="*/ 2431228 w 4432150"/>
              <a:gd name="connsiteY20" fmla="*/ 3302597 h 3732903"/>
              <a:gd name="connsiteX21" fmla="*/ 2614108 w 4432150"/>
              <a:gd name="connsiteY21" fmla="*/ 3108960 h 3732903"/>
              <a:gd name="connsiteX22" fmla="*/ 3345628 w 4432150"/>
              <a:gd name="connsiteY22" fmla="*/ 3302597 h 3732903"/>
              <a:gd name="connsiteX23" fmla="*/ 3399416 w 4432150"/>
              <a:gd name="connsiteY23" fmla="*/ 3528508 h 3732903"/>
              <a:gd name="connsiteX24" fmla="*/ 3668358 w 4432150"/>
              <a:gd name="connsiteY24" fmla="*/ 3732903 h 3732903"/>
              <a:gd name="connsiteX25" fmla="*/ 3679115 w 4432150"/>
              <a:gd name="connsiteY25" fmla="*/ 3463962 h 3732903"/>
              <a:gd name="connsiteX26" fmla="*/ 3775934 w 4432150"/>
              <a:gd name="connsiteY26" fmla="*/ 3474720 h 3732903"/>
              <a:gd name="connsiteX27" fmla="*/ 3765176 w 4432150"/>
              <a:gd name="connsiteY27" fmla="*/ 3345628 h 3732903"/>
              <a:gd name="connsiteX28" fmla="*/ 3603812 w 4432150"/>
              <a:gd name="connsiteY28" fmla="*/ 3151990 h 3732903"/>
              <a:gd name="connsiteX29" fmla="*/ 3883510 w 4432150"/>
              <a:gd name="connsiteY29" fmla="*/ 2259105 h 3732903"/>
              <a:gd name="connsiteX30" fmla="*/ 4141694 w 4432150"/>
              <a:gd name="connsiteY30" fmla="*/ 2259105 h 3732903"/>
              <a:gd name="connsiteX31" fmla="*/ 4378362 w 4432150"/>
              <a:gd name="connsiteY31" fmla="*/ 2151529 h 3732903"/>
              <a:gd name="connsiteX32" fmla="*/ 4292301 w 4432150"/>
              <a:gd name="connsiteY32" fmla="*/ 1893345 h 3732903"/>
              <a:gd name="connsiteX33" fmla="*/ 4109421 w 4432150"/>
              <a:gd name="connsiteY33" fmla="*/ 1882588 h 3732903"/>
              <a:gd name="connsiteX34" fmla="*/ 4098663 w 4432150"/>
              <a:gd name="connsiteY34" fmla="*/ 1376978 h 3732903"/>
              <a:gd name="connsiteX35" fmla="*/ 4303059 w 4432150"/>
              <a:gd name="connsiteY35" fmla="*/ 1441524 h 3732903"/>
              <a:gd name="connsiteX36" fmla="*/ 4432150 w 4432150"/>
              <a:gd name="connsiteY36" fmla="*/ 1086522 h 3732903"/>
              <a:gd name="connsiteX37" fmla="*/ 4055633 w 4432150"/>
              <a:gd name="connsiteY37" fmla="*/ 968188 h 3732903"/>
              <a:gd name="connsiteX38" fmla="*/ 3937299 w 4432150"/>
              <a:gd name="connsiteY38" fmla="*/ 1043491 h 3732903"/>
              <a:gd name="connsiteX0" fmla="*/ 3270325 w 4432150"/>
              <a:gd name="connsiteY0" fmla="*/ 64545 h 3732903"/>
              <a:gd name="connsiteX1" fmla="*/ 2893807 w 4432150"/>
              <a:gd name="connsiteY1" fmla="*/ 53788 h 3732903"/>
              <a:gd name="connsiteX2" fmla="*/ 2259106 w 4432150"/>
              <a:gd name="connsiteY2" fmla="*/ 570155 h 3732903"/>
              <a:gd name="connsiteX3" fmla="*/ 2248348 w 4432150"/>
              <a:gd name="connsiteY3" fmla="*/ 666974 h 3732903"/>
              <a:gd name="connsiteX4" fmla="*/ 903642 w 4432150"/>
              <a:gd name="connsiteY4" fmla="*/ 623943 h 3732903"/>
              <a:gd name="connsiteX5" fmla="*/ 903642 w 4432150"/>
              <a:gd name="connsiteY5" fmla="*/ 462578 h 3732903"/>
              <a:gd name="connsiteX6" fmla="*/ 161365 w 4432150"/>
              <a:gd name="connsiteY6" fmla="*/ 32273 h 3732903"/>
              <a:gd name="connsiteX7" fmla="*/ 64546 w 4432150"/>
              <a:gd name="connsiteY7" fmla="*/ 0 h 3732903"/>
              <a:gd name="connsiteX8" fmla="*/ 0 w 4432150"/>
              <a:gd name="connsiteY8" fmla="*/ 107576 h 3732903"/>
              <a:gd name="connsiteX9" fmla="*/ 290456 w 4432150"/>
              <a:gd name="connsiteY9" fmla="*/ 537882 h 3732903"/>
              <a:gd name="connsiteX10" fmla="*/ 527125 w 4432150"/>
              <a:gd name="connsiteY10" fmla="*/ 570155 h 3732903"/>
              <a:gd name="connsiteX11" fmla="*/ 796066 w 4432150"/>
              <a:gd name="connsiteY11" fmla="*/ 1581374 h 3732903"/>
              <a:gd name="connsiteX12" fmla="*/ 645459 w 4432150"/>
              <a:gd name="connsiteY12" fmla="*/ 1667435 h 3732903"/>
              <a:gd name="connsiteX13" fmla="*/ 710005 w 4432150"/>
              <a:gd name="connsiteY13" fmla="*/ 2086983 h 3732903"/>
              <a:gd name="connsiteX14" fmla="*/ 1043492 w 4432150"/>
              <a:gd name="connsiteY14" fmla="*/ 2280621 h 3732903"/>
              <a:gd name="connsiteX15" fmla="*/ 1258645 w 4432150"/>
              <a:gd name="connsiteY15" fmla="*/ 2194560 h 3732903"/>
              <a:gd name="connsiteX16" fmla="*/ 1807285 w 4432150"/>
              <a:gd name="connsiteY16" fmla="*/ 2667896 h 3732903"/>
              <a:gd name="connsiteX17" fmla="*/ 1742739 w 4432150"/>
              <a:gd name="connsiteY17" fmla="*/ 2915322 h 3732903"/>
              <a:gd name="connsiteX18" fmla="*/ 2000922 w 4432150"/>
              <a:gd name="connsiteY18" fmla="*/ 3291840 h 3732903"/>
              <a:gd name="connsiteX19" fmla="*/ 2431228 w 4432150"/>
              <a:gd name="connsiteY19" fmla="*/ 3302597 h 3732903"/>
              <a:gd name="connsiteX20" fmla="*/ 2614108 w 4432150"/>
              <a:gd name="connsiteY20" fmla="*/ 3108960 h 3732903"/>
              <a:gd name="connsiteX21" fmla="*/ 3345628 w 4432150"/>
              <a:gd name="connsiteY21" fmla="*/ 3302597 h 3732903"/>
              <a:gd name="connsiteX22" fmla="*/ 3399416 w 4432150"/>
              <a:gd name="connsiteY22" fmla="*/ 3528508 h 3732903"/>
              <a:gd name="connsiteX23" fmla="*/ 3668358 w 4432150"/>
              <a:gd name="connsiteY23" fmla="*/ 3732903 h 3732903"/>
              <a:gd name="connsiteX24" fmla="*/ 3679115 w 4432150"/>
              <a:gd name="connsiteY24" fmla="*/ 3463962 h 3732903"/>
              <a:gd name="connsiteX25" fmla="*/ 3775934 w 4432150"/>
              <a:gd name="connsiteY25" fmla="*/ 3474720 h 3732903"/>
              <a:gd name="connsiteX26" fmla="*/ 3765176 w 4432150"/>
              <a:gd name="connsiteY26" fmla="*/ 3345628 h 3732903"/>
              <a:gd name="connsiteX27" fmla="*/ 3603812 w 4432150"/>
              <a:gd name="connsiteY27" fmla="*/ 3151990 h 3732903"/>
              <a:gd name="connsiteX28" fmla="*/ 3883510 w 4432150"/>
              <a:gd name="connsiteY28" fmla="*/ 2259105 h 3732903"/>
              <a:gd name="connsiteX29" fmla="*/ 4141694 w 4432150"/>
              <a:gd name="connsiteY29" fmla="*/ 2259105 h 3732903"/>
              <a:gd name="connsiteX30" fmla="*/ 4378362 w 4432150"/>
              <a:gd name="connsiteY30" fmla="*/ 2151529 h 3732903"/>
              <a:gd name="connsiteX31" fmla="*/ 4292301 w 4432150"/>
              <a:gd name="connsiteY31" fmla="*/ 1893345 h 3732903"/>
              <a:gd name="connsiteX32" fmla="*/ 4109421 w 4432150"/>
              <a:gd name="connsiteY32" fmla="*/ 1882588 h 3732903"/>
              <a:gd name="connsiteX33" fmla="*/ 4098663 w 4432150"/>
              <a:gd name="connsiteY33" fmla="*/ 1376978 h 3732903"/>
              <a:gd name="connsiteX34" fmla="*/ 4303059 w 4432150"/>
              <a:gd name="connsiteY34" fmla="*/ 1441524 h 3732903"/>
              <a:gd name="connsiteX35" fmla="*/ 4432150 w 4432150"/>
              <a:gd name="connsiteY35" fmla="*/ 1086522 h 3732903"/>
              <a:gd name="connsiteX36" fmla="*/ 4055633 w 4432150"/>
              <a:gd name="connsiteY36" fmla="*/ 968188 h 3732903"/>
              <a:gd name="connsiteX37" fmla="*/ 3937299 w 4432150"/>
              <a:gd name="connsiteY37" fmla="*/ 1043491 h 3732903"/>
              <a:gd name="connsiteX0" fmla="*/ 3270325 w 4432150"/>
              <a:gd name="connsiteY0" fmla="*/ 64545 h 3732903"/>
              <a:gd name="connsiteX1" fmla="*/ 2259106 w 4432150"/>
              <a:gd name="connsiteY1" fmla="*/ 570155 h 3732903"/>
              <a:gd name="connsiteX2" fmla="*/ 2248348 w 4432150"/>
              <a:gd name="connsiteY2" fmla="*/ 666974 h 3732903"/>
              <a:gd name="connsiteX3" fmla="*/ 903642 w 4432150"/>
              <a:gd name="connsiteY3" fmla="*/ 623943 h 3732903"/>
              <a:gd name="connsiteX4" fmla="*/ 903642 w 4432150"/>
              <a:gd name="connsiteY4" fmla="*/ 462578 h 3732903"/>
              <a:gd name="connsiteX5" fmla="*/ 161365 w 4432150"/>
              <a:gd name="connsiteY5" fmla="*/ 32273 h 3732903"/>
              <a:gd name="connsiteX6" fmla="*/ 64546 w 4432150"/>
              <a:gd name="connsiteY6" fmla="*/ 0 h 3732903"/>
              <a:gd name="connsiteX7" fmla="*/ 0 w 4432150"/>
              <a:gd name="connsiteY7" fmla="*/ 107576 h 3732903"/>
              <a:gd name="connsiteX8" fmla="*/ 290456 w 4432150"/>
              <a:gd name="connsiteY8" fmla="*/ 537882 h 3732903"/>
              <a:gd name="connsiteX9" fmla="*/ 527125 w 4432150"/>
              <a:gd name="connsiteY9" fmla="*/ 570155 h 3732903"/>
              <a:gd name="connsiteX10" fmla="*/ 796066 w 4432150"/>
              <a:gd name="connsiteY10" fmla="*/ 1581374 h 3732903"/>
              <a:gd name="connsiteX11" fmla="*/ 645459 w 4432150"/>
              <a:gd name="connsiteY11" fmla="*/ 1667435 h 3732903"/>
              <a:gd name="connsiteX12" fmla="*/ 710005 w 4432150"/>
              <a:gd name="connsiteY12" fmla="*/ 2086983 h 3732903"/>
              <a:gd name="connsiteX13" fmla="*/ 1043492 w 4432150"/>
              <a:gd name="connsiteY13" fmla="*/ 2280621 h 3732903"/>
              <a:gd name="connsiteX14" fmla="*/ 1258645 w 4432150"/>
              <a:gd name="connsiteY14" fmla="*/ 2194560 h 3732903"/>
              <a:gd name="connsiteX15" fmla="*/ 1807285 w 4432150"/>
              <a:gd name="connsiteY15" fmla="*/ 2667896 h 3732903"/>
              <a:gd name="connsiteX16" fmla="*/ 1742739 w 4432150"/>
              <a:gd name="connsiteY16" fmla="*/ 2915322 h 3732903"/>
              <a:gd name="connsiteX17" fmla="*/ 2000922 w 4432150"/>
              <a:gd name="connsiteY17" fmla="*/ 3291840 h 3732903"/>
              <a:gd name="connsiteX18" fmla="*/ 2431228 w 4432150"/>
              <a:gd name="connsiteY18" fmla="*/ 3302597 h 3732903"/>
              <a:gd name="connsiteX19" fmla="*/ 2614108 w 4432150"/>
              <a:gd name="connsiteY19" fmla="*/ 3108960 h 3732903"/>
              <a:gd name="connsiteX20" fmla="*/ 3345628 w 4432150"/>
              <a:gd name="connsiteY20" fmla="*/ 3302597 h 3732903"/>
              <a:gd name="connsiteX21" fmla="*/ 3399416 w 4432150"/>
              <a:gd name="connsiteY21" fmla="*/ 3528508 h 3732903"/>
              <a:gd name="connsiteX22" fmla="*/ 3668358 w 4432150"/>
              <a:gd name="connsiteY22" fmla="*/ 3732903 h 3732903"/>
              <a:gd name="connsiteX23" fmla="*/ 3679115 w 4432150"/>
              <a:gd name="connsiteY23" fmla="*/ 3463962 h 3732903"/>
              <a:gd name="connsiteX24" fmla="*/ 3775934 w 4432150"/>
              <a:gd name="connsiteY24" fmla="*/ 3474720 h 3732903"/>
              <a:gd name="connsiteX25" fmla="*/ 3765176 w 4432150"/>
              <a:gd name="connsiteY25" fmla="*/ 3345628 h 3732903"/>
              <a:gd name="connsiteX26" fmla="*/ 3603812 w 4432150"/>
              <a:gd name="connsiteY26" fmla="*/ 3151990 h 3732903"/>
              <a:gd name="connsiteX27" fmla="*/ 3883510 w 4432150"/>
              <a:gd name="connsiteY27" fmla="*/ 2259105 h 3732903"/>
              <a:gd name="connsiteX28" fmla="*/ 4141694 w 4432150"/>
              <a:gd name="connsiteY28" fmla="*/ 2259105 h 3732903"/>
              <a:gd name="connsiteX29" fmla="*/ 4378362 w 4432150"/>
              <a:gd name="connsiteY29" fmla="*/ 2151529 h 3732903"/>
              <a:gd name="connsiteX30" fmla="*/ 4292301 w 4432150"/>
              <a:gd name="connsiteY30" fmla="*/ 1893345 h 3732903"/>
              <a:gd name="connsiteX31" fmla="*/ 4109421 w 4432150"/>
              <a:gd name="connsiteY31" fmla="*/ 1882588 h 3732903"/>
              <a:gd name="connsiteX32" fmla="*/ 4098663 w 4432150"/>
              <a:gd name="connsiteY32" fmla="*/ 1376978 h 3732903"/>
              <a:gd name="connsiteX33" fmla="*/ 4303059 w 4432150"/>
              <a:gd name="connsiteY33" fmla="*/ 1441524 h 3732903"/>
              <a:gd name="connsiteX34" fmla="*/ 4432150 w 4432150"/>
              <a:gd name="connsiteY34" fmla="*/ 1086522 h 3732903"/>
              <a:gd name="connsiteX35" fmla="*/ 4055633 w 4432150"/>
              <a:gd name="connsiteY35" fmla="*/ 968188 h 3732903"/>
              <a:gd name="connsiteX36" fmla="*/ 3937299 w 4432150"/>
              <a:gd name="connsiteY36" fmla="*/ 1043491 h 3732903"/>
              <a:gd name="connsiteX0" fmla="*/ 3270325 w 4432150"/>
              <a:gd name="connsiteY0" fmla="*/ 64545 h 3732903"/>
              <a:gd name="connsiteX1" fmla="*/ 2248348 w 4432150"/>
              <a:gd name="connsiteY1" fmla="*/ 666974 h 3732903"/>
              <a:gd name="connsiteX2" fmla="*/ 903642 w 4432150"/>
              <a:gd name="connsiteY2" fmla="*/ 623943 h 3732903"/>
              <a:gd name="connsiteX3" fmla="*/ 903642 w 4432150"/>
              <a:gd name="connsiteY3" fmla="*/ 462578 h 3732903"/>
              <a:gd name="connsiteX4" fmla="*/ 161365 w 4432150"/>
              <a:gd name="connsiteY4" fmla="*/ 32273 h 3732903"/>
              <a:gd name="connsiteX5" fmla="*/ 64546 w 4432150"/>
              <a:gd name="connsiteY5" fmla="*/ 0 h 3732903"/>
              <a:gd name="connsiteX6" fmla="*/ 0 w 4432150"/>
              <a:gd name="connsiteY6" fmla="*/ 107576 h 3732903"/>
              <a:gd name="connsiteX7" fmla="*/ 290456 w 4432150"/>
              <a:gd name="connsiteY7" fmla="*/ 537882 h 3732903"/>
              <a:gd name="connsiteX8" fmla="*/ 527125 w 4432150"/>
              <a:gd name="connsiteY8" fmla="*/ 570155 h 3732903"/>
              <a:gd name="connsiteX9" fmla="*/ 796066 w 4432150"/>
              <a:gd name="connsiteY9" fmla="*/ 1581374 h 3732903"/>
              <a:gd name="connsiteX10" fmla="*/ 645459 w 4432150"/>
              <a:gd name="connsiteY10" fmla="*/ 1667435 h 3732903"/>
              <a:gd name="connsiteX11" fmla="*/ 710005 w 4432150"/>
              <a:gd name="connsiteY11" fmla="*/ 2086983 h 3732903"/>
              <a:gd name="connsiteX12" fmla="*/ 1043492 w 4432150"/>
              <a:gd name="connsiteY12" fmla="*/ 2280621 h 3732903"/>
              <a:gd name="connsiteX13" fmla="*/ 1258645 w 4432150"/>
              <a:gd name="connsiteY13" fmla="*/ 2194560 h 3732903"/>
              <a:gd name="connsiteX14" fmla="*/ 1807285 w 4432150"/>
              <a:gd name="connsiteY14" fmla="*/ 2667896 h 3732903"/>
              <a:gd name="connsiteX15" fmla="*/ 1742739 w 4432150"/>
              <a:gd name="connsiteY15" fmla="*/ 2915322 h 3732903"/>
              <a:gd name="connsiteX16" fmla="*/ 2000922 w 4432150"/>
              <a:gd name="connsiteY16" fmla="*/ 3291840 h 3732903"/>
              <a:gd name="connsiteX17" fmla="*/ 2431228 w 4432150"/>
              <a:gd name="connsiteY17" fmla="*/ 3302597 h 3732903"/>
              <a:gd name="connsiteX18" fmla="*/ 2614108 w 4432150"/>
              <a:gd name="connsiteY18" fmla="*/ 3108960 h 3732903"/>
              <a:gd name="connsiteX19" fmla="*/ 3345628 w 4432150"/>
              <a:gd name="connsiteY19" fmla="*/ 3302597 h 3732903"/>
              <a:gd name="connsiteX20" fmla="*/ 3399416 w 4432150"/>
              <a:gd name="connsiteY20" fmla="*/ 3528508 h 3732903"/>
              <a:gd name="connsiteX21" fmla="*/ 3668358 w 4432150"/>
              <a:gd name="connsiteY21" fmla="*/ 3732903 h 3732903"/>
              <a:gd name="connsiteX22" fmla="*/ 3679115 w 4432150"/>
              <a:gd name="connsiteY22" fmla="*/ 3463962 h 3732903"/>
              <a:gd name="connsiteX23" fmla="*/ 3775934 w 4432150"/>
              <a:gd name="connsiteY23" fmla="*/ 3474720 h 3732903"/>
              <a:gd name="connsiteX24" fmla="*/ 3765176 w 4432150"/>
              <a:gd name="connsiteY24" fmla="*/ 3345628 h 3732903"/>
              <a:gd name="connsiteX25" fmla="*/ 3603812 w 4432150"/>
              <a:gd name="connsiteY25" fmla="*/ 3151990 h 3732903"/>
              <a:gd name="connsiteX26" fmla="*/ 3883510 w 4432150"/>
              <a:gd name="connsiteY26" fmla="*/ 2259105 h 3732903"/>
              <a:gd name="connsiteX27" fmla="*/ 4141694 w 4432150"/>
              <a:gd name="connsiteY27" fmla="*/ 2259105 h 3732903"/>
              <a:gd name="connsiteX28" fmla="*/ 4378362 w 4432150"/>
              <a:gd name="connsiteY28" fmla="*/ 2151529 h 3732903"/>
              <a:gd name="connsiteX29" fmla="*/ 4292301 w 4432150"/>
              <a:gd name="connsiteY29" fmla="*/ 1893345 h 3732903"/>
              <a:gd name="connsiteX30" fmla="*/ 4109421 w 4432150"/>
              <a:gd name="connsiteY30" fmla="*/ 1882588 h 3732903"/>
              <a:gd name="connsiteX31" fmla="*/ 4098663 w 4432150"/>
              <a:gd name="connsiteY31" fmla="*/ 1376978 h 3732903"/>
              <a:gd name="connsiteX32" fmla="*/ 4303059 w 4432150"/>
              <a:gd name="connsiteY32" fmla="*/ 1441524 h 3732903"/>
              <a:gd name="connsiteX33" fmla="*/ 4432150 w 4432150"/>
              <a:gd name="connsiteY33" fmla="*/ 1086522 h 3732903"/>
              <a:gd name="connsiteX34" fmla="*/ 4055633 w 4432150"/>
              <a:gd name="connsiteY34" fmla="*/ 968188 h 3732903"/>
              <a:gd name="connsiteX35" fmla="*/ 3937299 w 4432150"/>
              <a:gd name="connsiteY35" fmla="*/ 1043491 h 3732903"/>
              <a:gd name="connsiteX0" fmla="*/ 3270325 w 4432150"/>
              <a:gd name="connsiteY0" fmla="*/ 64545 h 3732903"/>
              <a:gd name="connsiteX1" fmla="*/ 903642 w 4432150"/>
              <a:gd name="connsiteY1" fmla="*/ 623943 h 3732903"/>
              <a:gd name="connsiteX2" fmla="*/ 903642 w 4432150"/>
              <a:gd name="connsiteY2" fmla="*/ 462578 h 3732903"/>
              <a:gd name="connsiteX3" fmla="*/ 161365 w 4432150"/>
              <a:gd name="connsiteY3" fmla="*/ 32273 h 3732903"/>
              <a:gd name="connsiteX4" fmla="*/ 64546 w 4432150"/>
              <a:gd name="connsiteY4" fmla="*/ 0 h 3732903"/>
              <a:gd name="connsiteX5" fmla="*/ 0 w 4432150"/>
              <a:gd name="connsiteY5" fmla="*/ 107576 h 3732903"/>
              <a:gd name="connsiteX6" fmla="*/ 290456 w 4432150"/>
              <a:gd name="connsiteY6" fmla="*/ 537882 h 3732903"/>
              <a:gd name="connsiteX7" fmla="*/ 527125 w 4432150"/>
              <a:gd name="connsiteY7" fmla="*/ 570155 h 3732903"/>
              <a:gd name="connsiteX8" fmla="*/ 796066 w 4432150"/>
              <a:gd name="connsiteY8" fmla="*/ 1581374 h 3732903"/>
              <a:gd name="connsiteX9" fmla="*/ 645459 w 4432150"/>
              <a:gd name="connsiteY9" fmla="*/ 1667435 h 3732903"/>
              <a:gd name="connsiteX10" fmla="*/ 710005 w 4432150"/>
              <a:gd name="connsiteY10" fmla="*/ 2086983 h 3732903"/>
              <a:gd name="connsiteX11" fmla="*/ 1043492 w 4432150"/>
              <a:gd name="connsiteY11" fmla="*/ 2280621 h 3732903"/>
              <a:gd name="connsiteX12" fmla="*/ 1258645 w 4432150"/>
              <a:gd name="connsiteY12" fmla="*/ 2194560 h 3732903"/>
              <a:gd name="connsiteX13" fmla="*/ 1807285 w 4432150"/>
              <a:gd name="connsiteY13" fmla="*/ 2667896 h 3732903"/>
              <a:gd name="connsiteX14" fmla="*/ 1742739 w 4432150"/>
              <a:gd name="connsiteY14" fmla="*/ 2915322 h 3732903"/>
              <a:gd name="connsiteX15" fmla="*/ 2000922 w 4432150"/>
              <a:gd name="connsiteY15" fmla="*/ 3291840 h 3732903"/>
              <a:gd name="connsiteX16" fmla="*/ 2431228 w 4432150"/>
              <a:gd name="connsiteY16" fmla="*/ 3302597 h 3732903"/>
              <a:gd name="connsiteX17" fmla="*/ 2614108 w 4432150"/>
              <a:gd name="connsiteY17" fmla="*/ 3108960 h 3732903"/>
              <a:gd name="connsiteX18" fmla="*/ 3345628 w 4432150"/>
              <a:gd name="connsiteY18" fmla="*/ 3302597 h 3732903"/>
              <a:gd name="connsiteX19" fmla="*/ 3399416 w 4432150"/>
              <a:gd name="connsiteY19" fmla="*/ 3528508 h 3732903"/>
              <a:gd name="connsiteX20" fmla="*/ 3668358 w 4432150"/>
              <a:gd name="connsiteY20" fmla="*/ 3732903 h 3732903"/>
              <a:gd name="connsiteX21" fmla="*/ 3679115 w 4432150"/>
              <a:gd name="connsiteY21" fmla="*/ 3463962 h 3732903"/>
              <a:gd name="connsiteX22" fmla="*/ 3775934 w 4432150"/>
              <a:gd name="connsiteY22" fmla="*/ 3474720 h 3732903"/>
              <a:gd name="connsiteX23" fmla="*/ 3765176 w 4432150"/>
              <a:gd name="connsiteY23" fmla="*/ 3345628 h 3732903"/>
              <a:gd name="connsiteX24" fmla="*/ 3603812 w 4432150"/>
              <a:gd name="connsiteY24" fmla="*/ 3151990 h 3732903"/>
              <a:gd name="connsiteX25" fmla="*/ 3883510 w 4432150"/>
              <a:gd name="connsiteY25" fmla="*/ 2259105 h 3732903"/>
              <a:gd name="connsiteX26" fmla="*/ 4141694 w 4432150"/>
              <a:gd name="connsiteY26" fmla="*/ 2259105 h 3732903"/>
              <a:gd name="connsiteX27" fmla="*/ 4378362 w 4432150"/>
              <a:gd name="connsiteY27" fmla="*/ 2151529 h 3732903"/>
              <a:gd name="connsiteX28" fmla="*/ 4292301 w 4432150"/>
              <a:gd name="connsiteY28" fmla="*/ 1893345 h 3732903"/>
              <a:gd name="connsiteX29" fmla="*/ 4109421 w 4432150"/>
              <a:gd name="connsiteY29" fmla="*/ 1882588 h 3732903"/>
              <a:gd name="connsiteX30" fmla="*/ 4098663 w 4432150"/>
              <a:gd name="connsiteY30" fmla="*/ 1376978 h 3732903"/>
              <a:gd name="connsiteX31" fmla="*/ 4303059 w 4432150"/>
              <a:gd name="connsiteY31" fmla="*/ 1441524 h 3732903"/>
              <a:gd name="connsiteX32" fmla="*/ 4432150 w 4432150"/>
              <a:gd name="connsiteY32" fmla="*/ 1086522 h 3732903"/>
              <a:gd name="connsiteX33" fmla="*/ 4055633 w 4432150"/>
              <a:gd name="connsiteY33" fmla="*/ 968188 h 3732903"/>
              <a:gd name="connsiteX34" fmla="*/ 3937299 w 4432150"/>
              <a:gd name="connsiteY34" fmla="*/ 1043491 h 3732903"/>
              <a:gd name="connsiteX0" fmla="*/ 3270325 w 4432150"/>
              <a:gd name="connsiteY0" fmla="*/ 64545 h 3732903"/>
              <a:gd name="connsiteX1" fmla="*/ 2222350 w 4432150"/>
              <a:gd name="connsiteY1" fmla="*/ 671310 h 3732903"/>
              <a:gd name="connsiteX2" fmla="*/ 903642 w 4432150"/>
              <a:gd name="connsiteY2" fmla="*/ 623943 h 3732903"/>
              <a:gd name="connsiteX3" fmla="*/ 903642 w 4432150"/>
              <a:gd name="connsiteY3" fmla="*/ 462578 h 3732903"/>
              <a:gd name="connsiteX4" fmla="*/ 161365 w 4432150"/>
              <a:gd name="connsiteY4" fmla="*/ 32273 h 3732903"/>
              <a:gd name="connsiteX5" fmla="*/ 64546 w 4432150"/>
              <a:gd name="connsiteY5" fmla="*/ 0 h 3732903"/>
              <a:gd name="connsiteX6" fmla="*/ 0 w 4432150"/>
              <a:gd name="connsiteY6" fmla="*/ 107576 h 3732903"/>
              <a:gd name="connsiteX7" fmla="*/ 290456 w 4432150"/>
              <a:gd name="connsiteY7" fmla="*/ 537882 h 3732903"/>
              <a:gd name="connsiteX8" fmla="*/ 527125 w 4432150"/>
              <a:gd name="connsiteY8" fmla="*/ 570155 h 3732903"/>
              <a:gd name="connsiteX9" fmla="*/ 796066 w 4432150"/>
              <a:gd name="connsiteY9" fmla="*/ 1581374 h 3732903"/>
              <a:gd name="connsiteX10" fmla="*/ 645459 w 4432150"/>
              <a:gd name="connsiteY10" fmla="*/ 1667435 h 3732903"/>
              <a:gd name="connsiteX11" fmla="*/ 710005 w 4432150"/>
              <a:gd name="connsiteY11" fmla="*/ 2086983 h 3732903"/>
              <a:gd name="connsiteX12" fmla="*/ 1043492 w 4432150"/>
              <a:gd name="connsiteY12" fmla="*/ 2280621 h 3732903"/>
              <a:gd name="connsiteX13" fmla="*/ 1258645 w 4432150"/>
              <a:gd name="connsiteY13" fmla="*/ 2194560 h 3732903"/>
              <a:gd name="connsiteX14" fmla="*/ 1807285 w 4432150"/>
              <a:gd name="connsiteY14" fmla="*/ 2667896 h 3732903"/>
              <a:gd name="connsiteX15" fmla="*/ 1742739 w 4432150"/>
              <a:gd name="connsiteY15" fmla="*/ 2915322 h 3732903"/>
              <a:gd name="connsiteX16" fmla="*/ 2000922 w 4432150"/>
              <a:gd name="connsiteY16" fmla="*/ 3291840 h 3732903"/>
              <a:gd name="connsiteX17" fmla="*/ 2431228 w 4432150"/>
              <a:gd name="connsiteY17" fmla="*/ 3302597 h 3732903"/>
              <a:gd name="connsiteX18" fmla="*/ 2614108 w 4432150"/>
              <a:gd name="connsiteY18" fmla="*/ 3108960 h 3732903"/>
              <a:gd name="connsiteX19" fmla="*/ 3345628 w 4432150"/>
              <a:gd name="connsiteY19" fmla="*/ 3302597 h 3732903"/>
              <a:gd name="connsiteX20" fmla="*/ 3399416 w 4432150"/>
              <a:gd name="connsiteY20" fmla="*/ 3528508 h 3732903"/>
              <a:gd name="connsiteX21" fmla="*/ 3668358 w 4432150"/>
              <a:gd name="connsiteY21" fmla="*/ 3732903 h 3732903"/>
              <a:gd name="connsiteX22" fmla="*/ 3679115 w 4432150"/>
              <a:gd name="connsiteY22" fmla="*/ 3463962 h 3732903"/>
              <a:gd name="connsiteX23" fmla="*/ 3775934 w 4432150"/>
              <a:gd name="connsiteY23" fmla="*/ 3474720 h 3732903"/>
              <a:gd name="connsiteX24" fmla="*/ 3765176 w 4432150"/>
              <a:gd name="connsiteY24" fmla="*/ 3345628 h 3732903"/>
              <a:gd name="connsiteX25" fmla="*/ 3603812 w 4432150"/>
              <a:gd name="connsiteY25" fmla="*/ 3151990 h 3732903"/>
              <a:gd name="connsiteX26" fmla="*/ 3883510 w 4432150"/>
              <a:gd name="connsiteY26" fmla="*/ 2259105 h 3732903"/>
              <a:gd name="connsiteX27" fmla="*/ 4141694 w 4432150"/>
              <a:gd name="connsiteY27" fmla="*/ 2259105 h 3732903"/>
              <a:gd name="connsiteX28" fmla="*/ 4378362 w 4432150"/>
              <a:gd name="connsiteY28" fmla="*/ 2151529 h 3732903"/>
              <a:gd name="connsiteX29" fmla="*/ 4292301 w 4432150"/>
              <a:gd name="connsiteY29" fmla="*/ 1893345 h 3732903"/>
              <a:gd name="connsiteX30" fmla="*/ 4109421 w 4432150"/>
              <a:gd name="connsiteY30" fmla="*/ 1882588 h 3732903"/>
              <a:gd name="connsiteX31" fmla="*/ 4098663 w 4432150"/>
              <a:gd name="connsiteY31" fmla="*/ 1376978 h 3732903"/>
              <a:gd name="connsiteX32" fmla="*/ 4303059 w 4432150"/>
              <a:gd name="connsiteY32" fmla="*/ 1441524 h 3732903"/>
              <a:gd name="connsiteX33" fmla="*/ 4432150 w 4432150"/>
              <a:gd name="connsiteY33" fmla="*/ 1086522 h 3732903"/>
              <a:gd name="connsiteX34" fmla="*/ 4055633 w 4432150"/>
              <a:gd name="connsiteY34" fmla="*/ 968188 h 3732903"/>
              <a:gd name="connsiteX35" fmla="*/ 3937299 w 4432150"/>
              <a:gd name="connsiteY35" fmla="*/ 1043491 h 3732903"/>
              <a:gd name="connsiteX0" fmla="*/ 2222350 w 4432150"/>
              <a:gd name="connsiteY0" fmla="*/ 671310 h 3732903"/>
              <a:gd name="connsiteX1" fmla="*/ 2222350 w 4432150"/>
              <a:gd name="connsiteY1" fmla="*/ 671310 h 3732903"/>
              <a:gd name="connsiteX2" fmla="*/ 903642 w 4432150"/>
              <a:gd name="connsiteY2" fmla="*/ 623943 h 3732903"/>
              <a:gd name="connsiteX3" fmla="*/ 903642 w 4432150"/>
              <a:gd name="connsiteY3" fmla="*/ 462578 h 3732903"/>
              <a:gd name="connsiteX4" fmla="*/ 161365 w 4432150"/>
              <a:gd name="connsiteY4" fmla="*/ 32273 h 3732903"/>
              <a:gd name="connsiteX5" fmla="*/ 64546 w 4432150"/>
              <a:gd name="connsiteY5" fmla="*/ 0 h 3732903"/>
              <a:gd name="connsiteX6" fmla="*/ 0 w 4432150"/>
              <a:gd name="connsiteY6" fmla="*/ 107576 h 3732903"/>
              <a:gd name="connsiteX7" fmla="*/ 290456 w 4432150"/>
              <a:gd name="connsiteY7" fmla="*/ 537882 h 3732903"/>
              <a:gd name="connsiteX8" fmla="*/ 527125 w 4432150"/>
              <a:gd name="connsiteY8" fmla="*/ 570155 h 3732903"/>
              <a:gd name="connsiteX9" fmla="*/ 796066 w 4432150"/>
              <a:gd name="connsiteY9" fmla="*/ 1581374 h 3732903"/>
              <a:gd name="connsiteX10" fmla="*/ 645459 w 4432150"/>
              <a:gd name="connsiteY10" fmla="*/ 1667435 h 3732903"/>
              <a:gd name="connsiteX11" fmla="*/ 710005 w 4432150"/>
              <a:gd name="connsiteY11" fmla="*/ 2086983 h 3732903"/>
              <a:gd name="connsiteX12" fmla="*/ 1043492 w 4432150"/>
              <a:gd name="connsiteY12" fmla="*/ 2280621 h 3732903"/>
              <a:gd name="connsiteX13" fmla="*/ 1258645 w 4432150"/>
              <a:gd name="connsiteY13" fmla="*/ 2194560 h 3732903"/>
              <a:gd name="connsiteX14" fmla="*/ 1807285 w 4432150"/>
              <a:gd name="connsiteY14" fmla="*/ 2667896 h 3732903"/>
              <a:gd name="connsiteX15" fmla="*/ 1742739 w 4432150"/>
              <a:gd name="connsiteY15" fmla="*/ 2915322 h 3732903"/>
              <a:gd name="connsiteX16" fmla="*/ 2000922 w 4432150"/>
              <a:gd name="connsiteY16" fmla="*/ 3291840 h 3732903"/>
              <a:gd name="connsiteX17" fmla="*/ 2431228 w 4432150"/>
              <a:gd name="connsiteY17" fmla="*/ 3302597 h 3732903"/>
              <a:gd name="connsiteX18" fmla="*/ 2614108 w 4432150"/>
              <a:gd name="connsiteY18" fmla="*/ 3108960 h 3732903"/>
              <a:gd name="connsiteX19" fmla="*/ 3345628 w 4432150"/>
              <a:gd name="connsiteY19" fmla="*/ 3302597 h 3732903"/>
              <a:gd name="connsiteX20" fmla="*/ 3399416 w 4432150"/>
              <a:gd name="connsiteY20" fmla="*/ 3528508 h 3732903"/>
              <a:gd name="connsiteX21" fmla="*/ 3668358 w 4432150"/>
              <a:gd name="connsiteY21" fmla="*/ 3732903 h 3732903"/>
              <a:gd name="connsiteX22" fmla="*/ 3679115 w 4432150"/>
              <a:gd name="connsiteY22" fmla="*/ 3463962 h 3732903"/>
              <a:gd name="connsiteX23" fmla="*/ 3775934 w 4432150"/>
              <a:gd name="connsiteY23" fmla="*/ 3474720 h 3732903"/>
              <a:gd name="connsiteX24" fmla="*/ 3765176 w 4432150"/>
              <a:gd name="connsiteY24" fmla="*/ 3345628 h 3732903"/>
              <a:gd name="connsiteX25" fmla="*/ 3603812 w 4432150"/>
              <a:gd name="connsiteY25" fmla="*/ 3151990 h 3732903"/>
              <a:gd name="connsiteX26" fmla="*/ 3883510 w 4432150"/>
              <a:gd name="connsiteY26" fmla="*/ 2259105 h 3732903"/>
              <a:gd name="connsiteX27" fmla="*/ 4141694 w 4432150"/>
              <a:gd name="connsiteY27" fmla="*/ 2259105 h 3732903"/>
              <a:gd name="connsiteX28" fmla="*/ 4378362 w 4432150"/>
              <a:gd name="connsiteY28" fmla="*/ 2151529 h 3732903"/>
              <a:gd name="connsiteX29" fmla="*/ 4292301 w 4432150"/>
              <a:gd name="connsiteY29" fmla="*/ 1893345 h 3732903"/>
              <a:gd name="connsiteX30" fmla="*/ 4109421 w 4432150"/>
              <a:gd name="connsiteY30" fmla="*/ 1882588 h 3732903"/>
              <a:gd name="connsiteX31" fmla="*/ 4098663 w 4432150"/>
              <a:gd name="connsiteY31" fmla="*/ 1376978 h 3732903"/>
              <a:gd name="connsiteX32" fmla="*/ 4303059 w 4432150"/>
              <a:gd name="connsiteY32" fmla="*/ 1441524 h 3732903"/>
              <a:gd name="connsiteX33" fmla="*/ 4432150 w 4432150"/>
              <a:gd name="connsiteY33" fmla="*/ 1086522 h 3732903"/>
              <a:gd name="connsiteX34" fmla="*/ 4055633 w 4432150"/>
              <a:gd name="connsiteY34" fmla="*/ 968188 h 3732903"/>
              <a:gd name="connsiteX35" fmla="*/ 3937299 w 4432150"/>
              <a:gd name="connsiteY35" fmla="*/ 1043491 h 3732903"/>
              <a:gd name="connsiteX0" fmla="*/ 2222350 w 4432150"/>
              <a:gd name="connsiteY0" fmla="*/ 671310 h 3732903"/>
              <a:gd name="connsiteX1" fmla="*/ 2222350 w 4432150"/>
              <a:gd name="connsiteY1" fmla="*/ 671310 h 3732903"/>
              <a:gd name="connsiteX2" fmla="*/ 903642 w 4432150"/>
              <a:gd name="connsiteY2" fmla="*/ 623943 h 3732903"/>
              <a:gd name="connsiteX3" fmla="*/ 903642 w 4432150"/>
              <a:gd name="connsiteY3" fmla="*/ 462578 h 3732903"/>
              <a:gd name="connsiteX4" fmla="*/ 161365 w 4432150"/>
              <a:gd name="connsiteY4" fmla="*/ 32273 h 3732903"/>
              <a:gd name="connsiteX5" fmla="*/ 64546 w 4432150"/>
              <a:gd name="connsiteY5" fmla="*/ 0 h 3732903"/>
              <a:gd name="connsiteX6" fmla="*/ 0 w 4432150"/>
              <a:gd name="connsiteY6" fmla="*/ 107576 h 3732903"/>
              <a:gd name="connsiteX7" fmla="*/ 290456 w 4432150"/>
              <a:gd name="connsiteY7" fmla="*/ 537882 h 3732903"/>
              <a:gd name="connsiteX8" fmla="*/ 527125 w 4432150"/>
              <a:gd name="connsiteY8" fmla="*/ 570155 h 3732903"/>
              <a:gd name="connsiteX9" fmla="*/ 796066 w 4432150"/>
              <a:gd name="connsiteY9" fmla="*/ 1581374 h 3732903"/>
              <a:gd name="connsiteX10" fmla="*/ 645459 w 4432150"/>
              <a:gd name="connsiteY10" fmla="*/ 1667435 h 3732903"/>
              <a:gd name="connsiteX11" fmla="*/ 710005 w 4432150"/>
              <a:gd name="connsiteY11" fmla="*/ 2086983 h 3732903"/>
              <a:gd name="connsiteX12" fmla="*/ 1043492 w 4432150"/>
              <a:gd name="connsiteY12" fmla="*/ 2280621 h 3732903"/>
              <a:gd name="connsiteX13" fmla="*/ 1258645 w 4432150"/>
              <a:gd name="connsiteY13" fmla="*/ 2194560 h 3732903"/>
              <a:gd name="connsiteX14" fmla="*/ 1807285 w 4432150"/>
              <a:gd name="connsiteY14" fmla="*/ 2667896 h 3732903"/>
              <a:gd name="connsiteX15" fmla="*/ 1688950 w 4432150"/>
              <a:gd name="connsiteY15" fmla="*/ 2881110 h 3732903"/>
              <a:gd name="connsiteX16" fmla="*/ 2000922 w 4432150"/>
              <a:gd name="connsiteY16" fmla="*/ 3291840 h 3732903"/>
              <a:gd name="connsiteX17" fmla="*/ 2431228 w 4432150"/>
              <a:gd name="connsiteY17" fmla="*/ 3302597 h 3732903"/>
              <a:gd name="connsiteX18" fmla="*/ 2614108 w 4432150"/>
              <a:gd name="connsiteY18" fmla="*/ 3108960 h 3732903"/>
              <a:gd name="connsiteX19" fmla="*/ 3345628 w 4432150"/>
              <a:gd name="connsiteY19" fmla="*/ 3302597 h 3732903"/>
              <a:gd name="connsiteX20" fmla="*/ 3399416 w 4432150"/>
              <a:gd name="connsiteY20" fmla="*/ 3528508 h 3732903"/>
              <a:gd name="connsiteX21" fmla="*/ 3668358 w 4432150"/>
              <a:gd name="connsiteY21" fmla="*/ 3732903 h 3732903"/>
              <a:gd name="connsiteX22" fmla="*/ 3679115 w 4432150"/>
              <a:gd name="connsiteY22" fmla="*/ 3463962 h 3732903"/>
              <a:gd name="connsiteX23" fmla="*/ 3775934 w 4432150"/>
              <a:gd name="connsiteY23" fmla="*/ 3474720 h 3732903"/>
              <a:gd name="connsiteX24" fmla="*/ 3765176 w 4432150"/>
              <a:gd name="connsiteY24" fmla="*/ 3345628 h 3732903"/>
              <a:gd name="connsiteX25" fmla="*/ 3603812 w 4432150"/>
              <a:gd name="connsiteY25" fmla="*/ 3151990 h 3732903"/>
              <a:gd name="connsiteX26" fmla="*/ 3883510 w 4432150"/>
              <a:gd name="connsiteY26" fmla="*/ 2259105 h 3732903"/>
              <a:gd name="connsiteX27" fmla="*/ 4141694 w 4432150"/>
              <a:gd name="connsiteY27" fmla="*/ 2259105 h 3732903"/>
              <a:gd name="connsiteX28" fmla="*/ 4378362 w 4432150"/>
              <a:gd name="connsiteY28" fmla="*/ 2151529 h 3732903"/>
              <a:gd name="connsiteX29" fmla="*/ 4292301 w 4432150"/>
              <a:gd name="connsiteY29" fmla="*/ 1893345 h 3732903"/>
              <a:gd name="connsiteX30" fmla="*/ 4109421 w 4432150"/>
              <a:gd name="connsiteY30" fmla="*/ 1882588 h 3732903"/>
              <a:gd name="connsiteX31" fmla="*/ 4098663 w 4432150"/>
              <a:gd name="connsiteY31" fmla="*/ 1376978 h 3732903"/>
              <a:gd name="connsiteX32" fmla="*/ 4303059 w 4432150"/>
              <a:gd name="connsiteY32" fmla="*/ 1441524 h 3732903"/>
              <a:gd name="connsiteX33" fmla="*/ 4432150 w 4432150"/>
              <a:gd name="connsiteY33" fmla="*/ 1086522 h 3732903"/>
              <a:gd name="connsiteX34" fmla="*/ 4055633 w 4432150"/>
              <a:gd name="connsiteY34" fmla="*/ 968188 h 3732903"/>
              <a:gd name="connsiteX35" fmla="*/ 3937299 w 4432150"/>
              <a:gd name="connsiteY35" fmla="*/ 1043491 h 3732903"/>
              <a:gd name="connsiteX0" fmla="*/ 2222350 w 4432150"/>
              <a:gd name="connsiteY0" fmla="*/ 671310 h 3732903"/>
              <a:gd name="connsiteX1" fmla="*/ 2222350 w 4432150"/>
              <a:gd name="connsiteY1" fmla="*/ 671310 h 3732903"/>
              <a:gd name="connsiteX2" fmla="*/ 903642 w 4432150"/>
              <a:gd name="connsiteY2" fmla="*/ 623943 h 3732903"/>
              <a:gd name="connsiteX3" fmla="*/ 903642 w 4432150"/>
              <a:gd name="connsiteY3" fmla="*/ 462578 h 3732903"/>
              <a:gd name="connsiteX4" fmla="*/ 161365 w 4432150"/>
              <a:gd name="connsiteY4" fmla="*/ 32273 h 3732903"/>
              <a:gd name="connsiteX5" fmla="*/ 64546 w 4432150"/>
              <a:gd name="connsiteY5" fmla="*/ 0 h 3732903"/>
              <a:gd name="connsiteX6" fmla="*/ 0 w 4432150"/>
              <a:gd name="connsiteY6" fmla="*/ 107576 h 3732903"/>
              <a:gd name="connsiteX7" fmla="*/ 290456 w 4432150"/>
              <a:gd name="connsiteY7" fmla="*/ 537882 h 3732903"/>
              <a:gd name="connsiteX8" fmla="*/ 527125 w 4432150"/>
              <a:gd name="connsiteY8" fmla="*/ 570155 h 3732903"/>
              <a:gd name="connsiteX9" fmla="*/ 796066 w 4432150"/>
              <a:gd name="connsiteY9" fmla="*/ 1581374 h 3732903"/>
              <a:gd name="connsiteX10" fmla="*/ 645459 w 4432150"/>
              <a:gd name="connsiteY10" fmla="*/ 1667435 h 3732903"/>
              <a:gd name="connsiteX11" fmla="*/ 710005 w 4432150"/>
              <a:gd name="connsiteY11" fmla="*/ 2086983 h 3732903"/>
              <a:gd name="connsiteX12" fmla="*/ 1043492 w 4432150"/>
              <a:gd name="connsiteY12" fmla="*/ 2280621 h 3732903"/>
              <a:gd name="connsiteX13" fmla="*/ 1258645 w 4432150"/>
              <a:gd name="connsiteY13" fmla="*/ 2194560 h 3732903"/>
              <a:gd name="connsiteX14" fmla="*/ 1807285 w 4432150"/>
              <a:gd name="connsiteY14" fmla="*/ 2667896 h 3732903"/>
              <a:gd name="connsiteX15" fmla="*/ 1688950 w 4432150"/>
              <a:gd name="connsiteY15" fmla="*/ 2881110 h 3732903"/>
              <a:gd name="connsiteX16" fmla="*/ 2000922 w 4432150"/>
              <a:gd name="connsiteY16" fmla="*/ 3291840 h 3732903"/>
              <a:gd name="connsiteX17" fmla="*/ 2374750 w 4432150"/>
              <a:gd name="connsiteY17" fmla="*/ 3262110 h 3732903"/>
              <a:gd name="connsiteX18" fmla="*/ 2614108 w 4432150"/>
              <a:gd name="connsiteY18" fmla="*/ 3108960 h 3732903"/>
              <a:gd name="connsiteX19" fmla="*/ 3345628 w 4432150"/>
              <a:gd name="connsiteY19" fmla="*/ 3302597 h 3732903"/>
              <a:gd name="connsiteX20" fmla="*/ 3399416 w 4432150"/>
              <a:gd name="connsiteY20" fmla="*/ 3528508 h 3732903"/>
              <a:gd name="connsiteX21" fmla="*/ 3668358 w 4432150"/>
              <a:gd name="connsiteY21" fmla="*/ 3732903 h 3732903"/>
              <a:gd name="connsiteX22" fmla="*/ 3679115 w 4432150"/>
              <a:gd name="connsiteY22" fmla="*/ 3463962 h 3732903"/>
              <a:gd name="connsiteX23" fmla="*/ 3775934 w 4432150"/>
              <a:gd name="connsiteY23" fmla="*/ 3474720 h 3732903"/>
              <a:gd name="connsiteX24" fmla="*/ 3765176 w 4432150"/>
              <a:gd name="connsiteY24" fmla="*/ 3345628 h 3732903"/>
              <a:gd name="connsiteX25" fmla="*/ 3603812 w 4432150"/>
              <a:gd name="connsiteY25" fmla="*/ 3151990 h 3732903"/>
              <a:gd name="connsiteX26" fmla="*/ 3883510 w 4432150"/>
              <a:gd name="connsiteY26" fmla="*/ 2259105 h 3732903"/>
              <a:gd name="connsiteX27" fmla="*/ 4141694 w 4432150"/>
              <a:gd name="connsiteY27" fmla="*/ 2259105 h 3732903"/>
              <a:gd name="connsiteX28" fmla="*/ 4378362 w 4432150"/>
              <a:gd name="connsiteY28" fmla="*/ 2151529 h 3732903"/>
              <a:gd name="connsiteX29" fmla="*/ 4292301 w 4432150"/>
              <a:gd name="connsiteY29" fmla="*/ 1893345 h 3732903"/>
              <a:gd name="connsiteX30" fmla="*/ 4109421 w 4432150"/>
              <a:gd name="connsiteY30" fmla="*/ 1882588 h 3732903"/>
              <a:gd name="connsiteX31" fmla="*/ 4098663 w 4432150"/>
              <a:gd name="connsiteY31" fmla="*/ 1376978 h 3732903"/>
              <a:gd name="connsiteX32" fmla="*/ 4303059 w 4432150"/>
              <a:gd name="connsiteY32" fmla="*/ 1441524 h 3732903"/>
              <a:gd name="connsiteX33" fmla="*/ 4432150 w 4432150"/>
              <a:gd name="connsiteY33" fmla="*/ 1086522 h 3732903"/>
              <a:gd name="connsiteX34" fmla="*/ 4055633 w 4432150"/>
              <a:gd name="connsiteY34" fmla="*/ 968188 h 3732903"/>
              <a:gd name="connsiteX35" fmla="*/ 3937299 w 4432150"/>
              <a:gd name="connsiteY35" fmla="*/ 1043491 h 3732903"/>
              <a:gd name="connsiteX0" fmla="*/ 2222350 w 4432150"/>
              <a:gd name="connsiteY0" fmla="*/ 671310 h 3732903"/>
              <a:gd name="connsiteX1" fmla="*/ 2222350 w 4432150"/>
              <a:gd name="connsiteY1" fmla="*/ 671310 h 3732903"/>
              <a:gd name="connsiteX2" fmla="*/ 903642 w 4432150"/>
              <a:gd name="connsiteY2" fmla="*/ 623943 h 3732903"/>
              <a:gd name="connsiteX3" fmla="*/ 903642 w 4432150"/>
              <a:gd name="connsiteY3" fmla="*/ 462578 h 3732903"/>
              <a:gd name="connsiteX4" fmla="*/ 161365 w 4432150"/>
              <a:gd name="connsiteY4" fmla="*/ 32273 h 3732903"/>
              <a:gd name="connsiteX5" fmla="*/ 64546 w 4432150"/>
              <a:gd name="connsiteY5" fmla="*/ 0 h 3732903"/>
              <a:gd name="connsiteX6" fmla="*/ 0 w 4432150"/>
              <a:gd name="connsiteY6" fmla="*/ 107576 h 3732903"/>
              <a:gd name="connsiteX7" fmla="*/ 290456 w 4432150"/>
              <a:gd name="connsiteY7" fmla="*/ 537882 h 3732903"/>
              <a:gd name="connsiteX8" fmla="*/ 527125 w 4432150"/>
              <a:gd name="connsiteY8" fmla="*/ 570155 h 3732903"/>
              <a:gd name="connsiteX9" fmla="*/ 796066 w 4432150"/>
              <a:gd name="connsiteY9" fmla="*/ 1581374 h 3732903"/>
              <a:gd name="connsiteX10" fmla="*/ 645459 w 4432150"/>
              <a:gd name="connsiteY10" fmla="*/ 1667435 h 3732903"/>
              <a:gd name="connsiteX11" fmla="*/ 710005 w 4432150"/>
              <a:gd name="connsiteY11" fmla="*/ 2086983 h 3732903"/>
              <a:gd name="connsiteX12" fmla="*/ 1043492 w 4432150"/>
              <a:gd name="connsiteY12" fmla="*/ 2280621 h 3732903"/>
              <a:gd name="connsiteX13" fmla="*/ 1258645 w 4432150"/>
              <a:gd name="connsiteY13" fmla="*/ 2194560 h 3732903"/>
              <a:gd name="connsiteX14" fmla="*/ 1807285 w 4432150"/>
              <a:gd name="connsiteY14" fmla="*/ 2667896 h 3732903"/>
              <a:gd name="connsiteX15" fmla="*/ 1688950 w 4432150"/>
              <a:gd name="connsiteY15" fmla="*/ 2881110 h 3732903"/>
              <a:gd name="connsiteX16" fmla="*/ 1993750 w 4432150"/>
              <a:gd name="connsiteY16" fmla="*/ 3262110 h 3732903"/>
              <a:gd name="connsiteX17" fmla="*/ 2374750 w 4432150"/>
              <a:gd name="connsiteY17" fmla="*/ 3262110 h 3732903"/>
              <a:gd name="connsiteX18" fmla="*/ 2614108 w 4432150"/>
              <a:gd name="connsiteY18" fmla="*/ 3108960 h 3732903"/>
              <a:gd name="connsiteX19" fmla="*/ 3345628 w 4432150"/>
              <a:gd name="connsiteY19" fmla="*/ 3302597 h 3732903"/>
              <a:gd name="connsiteX20" fmla="*/ 3399416 w 4432150"/>
              <a:gd name="connsiteY20" fmla="*/ 3528508 h 3732903"/>
              <a:gd name="connsiteX21" fmla="*/ 3668358 w 4432150"/>
              <a:gd name="connsiteY21" fmla="*/ 3732903 h 3732903"/>
              <a:gd name="connsiteX22" fmla="*/ 3679115 w 4432150"/>
              <a:gd name="connsiteY22" fmla="*/ 3463962 h 3732903"/>
              <a:gd name="connsiteX23" fmla="*/ 3775934 w 4432150"/>
              <a:gd name="connsiteY23" fmla="*/ 3474720 h 3732903"/>
              <a:gd name="connsiteX24" fmla="*/ 3765176 w 4432150"/>
              <a:gd name="connsiteY24" fmla="*/ 3345628 h 3732903"/>
              <a:gd name="connsiteX25" fmla="*/ 3603812 w 4432150"/>
              <a:gd name="connsiteY25" fmla="*/ 3151990 h 3732903"/>
              <a:gd name="connsiteX26" fmla="*/ 3883510 w 4432150"/>
              <a:gd name="connsiteY26" fmla="*/ 2259105 h 3732903"/>
              <a:gd name="connsiteX27" fmla="*/ 4141694 w 4432150"/>
              <a:gd name="connsiteY27" fmla="*/ 2259105 h 3732903"/>
              <a:gd name="connsiteX28" fmla="*/ 4378362 w 4432150"/>
              <a:gd name="connsiteY28" fmla="*/ 2151529 h 3732903"/>
              <a:gd name="connsiteX29" fmla="*/ 4292301 w 4432150"/>
              <a:gd name="connsiteY29" fmla="*/ 1893345 h 3732903"/>
              <a:gd name="connsiteX30" fmla="*/ 4109421 w 4432150"/>
              <a:gd name="connsiteY30" fmla="*/ 1882588 h 3732903"/>
              <a:gd name="connsiteX31" fmla="*/ 4098663 w 4432150"/>
              <a:gd name="connsiteY31" fmla="*/ 1376978 h 3732903"/>
              <a:gd name="connsiteX32" fmla="*/ 4303059 w 4432150"/>
              <a:gd name="connsiteY32" fmla="*/ 1441524 h 3732903"/>
              <a:gd name="connsiteX33" fmla="*/ 4432150 w 4432150"/>
              <a:gd name="connsiteY33" fmla="*/ 1086522 h 3732903"/>
              <a:gd name="connsiteX34" fmla="*/ 4055633 w 4432150"/>
              <a:gd name="connsiteY34" fmla="*/ 968188 h 3732903"/>
              <a:gd name="connsiteX35" fmla="*/ 3937299 w 4432150"/>
              <a:gd name="connsiteY35" fmla="*/ 1043491 h 3732903"/>
              <a:gd name="connsiteX0" fmla="*/ 2222350 w 4432150"/>
              <a:gd name="connsiteY0" fmla="*/ 671310 h 3732903"/>
              <a:gd name="connsiteX1" fmla="*/ 2222350 w 4432150"/>
              <a:gd name="connsiteY1" fmla="*/ 671310 h 3732903"/>
              <a:gd name="connsiteX2" fmla="*/ 903642 w 4432150"/>
              <a:gd name="connsiteY2" fmla="*/ 623943 h 3732903"/>
              <a:gd name="connsiteX3" fmla="*/ 903642 w 4432150"/>
              <a:gd name="connsiteY3" fmla="*/ 462578 h 3732903"/>
              <a:gd name="connsiteX4" fmla="*/ 161365 w 4432150"/>
              <a:gd name="connsiteY4" fmla="*/ 32273 h 3732903"/>
              <a:gd name="connsiteX5" fmla="*/ 64546 w 4432150"/>
              <a:gd name="connsiteY5" fmla="*/ 0 h 3732903"/>
              <a:gd name="connsiteX6" fmla="*/ 0 w 4432150"/>
              <a:gd name="connsiteY6" fmla="*/ 107576 h 3732903"/>
              <a:gd name="connsiteX7" fmla="*/ 290456 w 4432150"/>
              <a:gd name="connsiteY7" fmla="*/ 537882 h 3732903"/>
              <a:gd name="connsiteX8" fmla="*/ 527125 w 4432150"/>
              <a:gd name="connsiteY8" fmla="*/ 570155 h 3732903"/>
              <a:gd name="connsiteX9" fmla="*/ 796066 w 4432150"/>
              <a:gd name="connsiteY9" fmla="*/ 1581374 h 3732903"/>
              <a:gd name="connsiteX10" fmla="*/ 645459 w 4432150"/>
              <a:gd name="connsiteY10" fmla="*/ 1667435 h 3732903"/>
              <a:gd name="connsiteX11" fmla="*/ 710005 w 4432150"/>
              <a:gd name="connsiteY11" fmla="*/ 2086983 h 3732903"/>
              <a:gd name="connsiteX12" fmla="*/ 1043492 w 4432150"/>
              <a:gd name="connsiteY12" fmla="*/ 2280621 h 3732903"/>
              <a:gd name="connsiteX13" fmla="*/ 1258645 w 4432150"/>
              <a:gd name="connsiteY13" fmla="*/ 2194560 h 3732903"/>
              <a:gd name="connsiteX14" fmla="*/ 1807285 w 4432150"/>
              <a:gd name="connsiteY14" fmla="*/ 2667896 h 3732903"/>
              <a:gd name="connsiteX15" fmla="*/ 1688950 w 4432150"/>
              <a:gd name="connsiteY15" fmla="*/ 2881110 h 3732903"/>
              <a:gd name="connsiteX16" fmla="*/ 1993750 w 4432150"/>
              <a:gd name="connsiteY16" fmla="*/ 3262110 h 3732903"/>
              <a:gd name="connsiteX17" fmla="*/ 2374750 w 4432150"/>
              <a:gd name="connsiteY17" fmla="*/ 3262110 h 3732903"/>
              <a:gd name="connsiteX18" fmla="*/ 2603350 w 4432150"/>
              <a:gd name="connsiteY18" fmla="*/ 3109710 h 3732903"/>
              <a:gd name="connsiteX19" fmla="*/ 3345628 w 4432150"/>
              <a:gd name="connsiteY19" fmla="*/ 3302597 h 3732903"/>
              <a:gd name="connsiteX20" fmla="*/ 3399416 w 4432150"/>
              <a:gd name="connsiteY20" fmla="*/ 3528508 h 3732903"/>
              <a:gd name="connsiteX21" fmla="*/ 3668358 w 4432150"/>
              <a:gd name="connsiteY21" fmla="*/ 3732903 h 3732903"/>
              <a:gd name="connsiteX22" fmla="*/ 3679115 w 4432150"/>
              <a:gd name="connsiteY22" fmla="*/ 3463962 h 3732903"/>
              <a:gd name="connsiteX23" fmla="*/ 3775934 w 4432150"/>
              <a:gd name="connsiteY23" fmla="*/ 3474720 h 3732903"/>
              <a:gd name="connsiteX24" fmla="*/ 3765176 w 4432150"/>
              <a:gd name="connsiteY24" fmla="*/ 3345628 h 3732903"/>
              <a:gd name="connsiteX25" fmla="*/ 3603812 w 4432150"/>
              <a:gd name="connsiteY25" fmla="*/ 3151990 h 3732903"/>
              <a:gd name="connsiteX26" fmla="*/ 3883510 w 4432150"/>
              <a:gd name="connsiteY26" fmla="*/ 2259105 h 3732903"/>
              <a:gd name="connsiteX27" fmla="*/ 4141694 w 4432150"/>
              <a:gd name="connsiteY27" fmla="*/ 2259105 h 3732903"/>
              <a:gd name="connsiteX28" fmla="*/ 4378362 w 4432150"/>
              <a:gd name="connsiteY28" fmla="*/ 2151529 h 3732903"/>
              <a:gd name="connsiteX29" fmla="*/ 4292301 w 4432150"/>
              <a:gd name="connsiteY29" fmla="*/ 1893345 h 3732903"/>
              <a:gd name="connsiteX30" fmla="*/ 4109421 w 4432150"/>
              <a:gd name="connsiteY30" fmla="*/ 1882588 h 3732903"/>
              <a:gd name="connsiteX31" fmla="*/ 4098663 w 4432150"/>
              <a:gd name="connsiteY31" fmla="*/ 1376978 h 3732903"/>
              <a:gd name="connsiteX32" fmla="*/ 4303059 w 4432150"/>
              <a:gd name="connsiteY32" fmla="*/ 1441524 h 3732903"/>
              <a:gd name="connsiteX33" fmla="*/ 4432150 w 4432150"/>
              <a:gd name="connsiteY33" fmla="*/ 1086522 h 3732903"/>
              <a:gd name="connsiteX34" fmla="*/ 4055633 w 4432150"/>
              <a:gd name="connsiteY34" fmla="*/ 968188 h 3732903"/>
              <a:gd name="connsiteX35" fmla="*/ 3937299 w 4432150"/>
              <a:gd name="connsiteY35" fmla="*/ 1043491 h 3732903"/>
              <a:gd name="connsiteX0" fmla="*/ 2222350 w 4432150"/>
              <a:gd name="connsiteY0" fmla="*/ 671310 h 3732903"/>
              <a:gd name="connsiteX1" fmla="*/ 2222350 w 4432150"/>
              <a:gd name="connsiteY1" fmla="*/ 671310 h 3732903"/>
              <a:gd name="connsiteX2" fmla="*/ 903642 w 4432150"/>
              <a:gd name="connsiteY2" fmla="*/ 623943 h 3732903"/>
              <a:gd name="connsiteX3" fmla="*/ 903642 w 4432150"/>
              <a:gd name="connsiteY3" fmla="*/ 462578 h 3732903"/>
              <a:gd name="connsiteX4" fmla="*/ 161365 w 4432150"/>
              <a:gd name="connsiteY4" fmla="*/ 32273 h 3732903"/>
              <a:gd name="connsiteX5" fmla="*/ 64546 w 4432150"/>
              <a:gd name="connsiteY5" fmla="*/ 0 h 3732903"/>
              <a:gd name="connsiteX6" fmla="*/ 0 w 4432150"/>
              <a:gd name="connsiteY6" fmla="*/ 107576 h 3732903"/>
              <a:gd name="connsiteX7" fmla="*/ 290456 w 4432150"/>
              <a:gd name="connsiteY7" fmla="*/ 537882 h 3732903"/>
              <a:gd name="connsiteX8" fmla="*/ 527125 w 4432150"/>
              <a:gd name="connsiteY8" fmla="*/ 570155 h 3732903"/>
              <a:gd name="connsiteX9" fmla="*/ 796066 w 4432150"/>
              <a:gd name="connsiteY9" fmla="*/ 1581374 h 3732903"/>
              <a:gd name="connsiteX10" fmla="*/ 645459 w 4432150"/>
              <a:gd name="connsiteY10" fmla="*/ 1667435 h 3732903"/>
              <a:gd name="connsiteX11" fmla="*/ 710005 w 4432150"/>
              <a:gd name="connsiteY11" fmla="*/ 2086983 h 3732903"/>
              <a:gd name="connsiteX12" fmla="*/ 1043492 w 4432150"/>
              <a:gd name="connsiteY12" fmla="*/ 2280621 h 3732903"/>
              <a:gd name="connsiteX13" fmla="*/ 1258645 w 4432150"/>
              <a:gd name="connsiteY13" fmla="*/ 2194560 h 3732903"/>
              <a:gd name="connsiteX14" fmla="*/ 1807285 w 4432150"/>
              <a:gd name="connsiteY14" fmla="*/ 2667896 h 3732903"/>
              <a:gd name="connsiteX15" fmla="*/ 1688950 w 4432150"/>
              <a:gd name="connsiteY15" fmla="*/ 2881110 h 3732903"/>
              <a:gd name="connsiteX16" fmla="*/ 1993750 w 4432150"/>
              <a:gd name="connsiteY16" fmla="*/ 3262110 h 3732903"/>
              <a:gd name="connsiteX17" fmla="*/ 2374750 w 4432150"/>
              <a:gd name="connsiteY17" fmla="*/ 3262110 h 3732903"/>
              <a:gd name="connsiteX18" fmla="*/ 2603350 w 4432150"/>
              <a:gd name="connsiteY18" fmla="*/ 3109710 h 3732903"/>
              <a:gd name="connsiteX19" fmla="*/ 3289150 w 4432150"/>
              <a:gd name="connsiteY19" fmla="*/ 3338310 h 3732903"/>
              <a:gd name="connsiteX20" fmla="*/ 3399416 w 4432150"/>
              <a:gd name="connsiteY20" fmla="*/ 3528508 h 3732903"/>
              <a:gd name="connsiteX21" fmla="*/ 3668358 w 4432150"/>
              <a:gd name="connsiteY21" fmla="*/ 3732903 h 3732903"/>
              <a:gd name="connsiteX22" fmla="*/ 3679115 w 4432150"/>
              <a:gd name="connsiteY22" fmla="*/ 3463962 h 3732903"/>
              <a:gd name="connsiteX23" fmla="*/ 3775934 w 4432150"/>
              <a:gd name="connsiteY23" fmla="*/ 3474720 h 3732903"/>
              <a:gd name="connsiteX24" fmla="*/ 3765176 w 4432150"/>
              <a:gd name="connsiteY24" fmla="*/ 3345628 h 3732903"/>
              <a:gd name="connsiteX25" fmla="*/ 3603812 w 4432150"/>
              <a:gd name="connsiteY25" fmla="*/ 3151990 h 3732903"/>
              <a:gd name="connsiteX26" fmla="*/ 3883510 w 4432150"/>
              <a:gd name="connsiteY26" fmla="*/ 2259105 h 3732903"/>
              <a:gd name="connsiteX27" fmla="*/ 4141694 w 4432150"/>
              <a:gd name="connsiteY27" fmla="*/ 2259105 h 3732903"/>
              <a:gd name="connsiteX28" fmla="*/ 4378362 w 4432150"/>
              <a:gd name="connsiteY28" fmla="*/ 2151529 h 3732903"/>
              <a:gd name="connsiteX29" fmla="*/ 4292301 w 4432150"/>
              <a:gd name="connsiteY29" fmla="*/ 1893345 h 3732903"/>
              <a:gd name="connsiteX30" fmla="*/ 4109421 w 4432150"/>
              <a:gd name="connsiteY30" fmla="*/ 1882588 h 3732903"/>
              <a:gd name="connsiteX31" fmla="*/ 4098663 w 4432150"/>
              <a:gd name="connsiteY31" fmla="*/ 1376978 h 3732903"/>
              <a:gd name="connsiteX32" fmla="*/ 4303059 w 4432150"/>
              <a:gd name="connsiteY32" fmla="*/ 1441524 h 3732903"/>
              <a:gd name="connsiteX33" fmla="*/ 4432150 w 4432150"/>
              <a:gd name="connsiteY33" fmla="*/ 1086522 h 3732903"/>
              <a:gd name="connsiteX34" fmla="*/ 4055633 w 4432150"/>
              <a:gd name="connsiteY34" fmla="*/ 968188 h 3732903"/>
              <a:gd name="connsiteX35" fmla="*/ 3937299 w 4432150"/>
              <a:gd name="connsiteY35" fmla="*/ 1043491 h 3732903"/>
              <a:gd name="connsiteX0" fmla="*/ 2222350 w 4432150"/>
              <a:gd name="connsiteY0" fmla="*/ 671310 h 3732903"/>
              <a:gd name="connsiteX1" fmla="*/ 2222350 w 4432150"/>
              <a:gd name="connsiteY1" fmla="*/ 671310 h 3732903"/>
              <a:gd name="connsiteX2" fmla="*/ 903642 w 4432150"/>
              <a:gd name="connsiteY2" fmla="*/ 623943 h 3732903"/>
              <a:gd name="connsiteX3" fmla="*/ 903642 w 4432150"/>
              <a:gd name="connsiteY3" fmla="*/ 462578 h 3732903"/>
              <a:gd name="connsiteX4" fmla="*/ 161365 w 4432150"/>
              <a:gd name="connsiteY4" fmla="*/ 32273 h 3732903"/>
              <a:gd name="connsiteX5" fmla="*/ 64546 w 4432150"/>
              <a:gd name="connsiteY5" fmla="*/ 0 h 3732903"/>
              <a:gd name="connsiteX6" fmla="*/ 0 w 4432150"/>
              <a:gd name="connsiteY6" fmla="*/ 107576 h 3732903"/>
              <a:gd name="connsiteX7" fmla="*/ 290456 w 4432150"/>
              <a:gd name="connsiteY7" fmla="*/ 537882 h 3732903"/>
              <a:gd name="connsiteX8" fmla="*/ 527125 w 4432150"/>
              <a:gd name="connsiteY8" fmla="*/ 570155 h 3732903"/>
              <a:gd name="connsiteX9" fmla="*/ 796066 w 4432150"/>
              <a:gd name="connsiteY9" fmla="*/ 1581374 h 3732903"/>
              <a:gd name="connsiteX10" fmla="*/ 645459 w 4432150"/>
              <a:gd name="connsiteY10" fmla="*/ 1667435 h 3732903"/>
              <a:gd name="connsiteX11" fmla="*/ 710005 w 4432150"/>
              <a:gd name="connsiteY11" fmla="*/ 2086983 h 3732903"/>
              <a:gd name="connsiteX12" fmla="*/ 1043492 w 4432150"/>
              <a:gd name="connsiteY12" fmla="*/ 2280621 h 3732903"/>
              <a:gd name="connsiteX13" fmla="*/ 1258645 w 4432150"/>
              <a:gd name="connsiteY13" fmla="*/ 2194560 h 3732903"/>
              <a:gd name="connsiteX14" fmla="*/ 1807285 w 4432150"/>
              <a:gd name="connsiteY14" fmla="*/ 2667896 h 3732903"/>
              <a:gd name="connsiteX15" fmla="*/ 1688950 w 4432150"/>
              <a:gd name="connsiteY15" fmla="*/ 2881110 h 3732903"/>
              <a:gd name="connsiteX16" fmla="*/ 1993750 w 4432150"/>
              <a:gd name="connsiteY16" fmla="*/ 3262110 h 3732903"/>
              <a:gd name="connsiteX17" fmla="*/ 2374750 w 4432150"/>
              <a:gd name="connsiteY17" fmla="*/ 3262110 h 3732903"/>
              <a:gd name="connsiteX18" fmla="*/ 2603350 w 4432150"/>
              <a:gd name="connsiteY18" fmla="*/ 3109710 h 3732903"/>
              <a:gd name="connsiteX19" fmla="*/ 3289150 w 4432150"/>
              <a:gd name="connsiteY19" fmla="*/ 3262110 h 3732903"/>
              <a:gd name="connsiteX20" fmla="*/ 3399416 w 4432150"/>
              <a:gd name="connsiteY20" fmla="*/ 3528508 h 3732903"/>
              <a:gd name="connsiteX21" fmla="*/ 3668358 w 4432150"/>
              <a:gd name="connsiteY21" fmla="*/ 3732903 h 3732903"/>
              <a:gd name="connsiteX22" fmla="*/ 3679115 w 4432150"/>
              <a:gd name="connsiteY22" fmla="*/ 3463962 h 3732903"/>
              <a:gd name="connsiteX23" fmla="*/ 3775934 w 4432150"/>
              <a:gd name="connsiteY23" fmla="*/ 3474720 h 3732903"/>
              <a:gd name="connsiteX24" fmla="*/ 3765176 w 4432150"/>
              <a:gd name="connsiteY24" fmla="*/ 3345628 h 3732903"/>
              <a:gd name="connsiteX25" fmla="*/ 3603812 w 4432150"/>
              <a:gd name="connsiteY25" fmla="*/ 3151990 h 3732903"/>
              <a:gd name="connsiteX26" fmla="*/ 3883510 w 4432150"/>
              <a:gd name="connsiteY26" fmla="*/ 2259105 h 3732903"/>
              <a:gd name="connsiteX27" fmla="*/ 4141694 w 4432150"/>
              <a:gd name="connsiteY27" fmla="*/ 2259105 h 3732903"/>
              <a:gd name="connsiteX28" fmla="*/ 4378362 w 4432150"/>
              <a:gd name="connsiteY28" fmla="*/ 2151529 h 3732903"/>
              <a:gd name="connsiteX29" fmla="*/ 4292301 w 4432150"/>
              <a:gd name="connsiteY29" fmla="*/ 1893345 h 3732903"/>
              <a:gd name="connsiteX30" fmla="*/ 4109421 w 4432150"/>
              <a:gd name="connsiteY30" fmla="*/ 1882588 h 3732903"/>
              <a:gd name="connsiteX31" fmla="*/ 4098663 w 4432150"/>
              <a:gd name="connsiteY31" fmla="*/ 1376978 h 3732903"/>
              <a:gd name="connsiteX32" fmla="*/ 4303059 w 4432150"/>
              <a:gd name="connsiteY32" fmla="*/ 1441524 h 3732903"/>
              <a:gd name="connsiteX33" fmla="*/ 4432150 w 4432150"/>
              <a:gd name="connsiteY33" fmla="*/ 1086522 h 3732903"/>
              <a:gd name="connsiteX34" fmla="*/ 4055633 w 4432150"/>
              <a:gd name="connsiteY34" fmla="*/ 968188 h 3732903"/>
              <a:gd name="connsiteX35" fmla="*/ 3937299 w 4432150"/>
              <a:gd name="connsiteY35" fmla="*/ 1043491 h 3732903"/>
              <a:gd name="connsiteX0" fmla="*/ 2222350 w 4432150"/>
              <a:gd name="connsiteY0" fmla="*/ 671310 h 3732903"/>
              <a:gd name="connsiteX1" fmla="*/ 2222350 w 4432150"/>
              <a:gd name="connsiteY1" fmla="*/ 671310 h 3732903"/>
              <a:gd name="connsiteX2" fmla="*/ 903642 w 4432150"/>
              <a:gd name="connsiteY2" fmla="*/ 623943 h 3732903"/>
              <a:gd name="connsiteX3" fmla="*/ 903642 w 4432150"/>
              <a:gd name="connsiteY3" fmla="*/ 462578 h 3732903"/>
              <a:gd name="connsiteX4" fmla="*/ 161365 w 4432150"/>
              <a:gd name="connsiteY4" fmla="*/ 32273 h 3732903"/>
              <a:gd name="connsiteX5" fmla="*/ 64546 w 4432150"/>
              <a:gd name="connsiteY5" fmla="*/ 0 h 3732903"/>
              <a:gd name="connsiteX6" fmla="*/ 0 w 4432150"/>
              <a:gd name="connsiteY6" fmla="*/ 107576 h 3732903"/>
              <a:gd name="connsiteX7" fmla="*/ 290456 w 4432150"/>
              <a:gd name="connsiteY7" fmla="*/ 537882 h 3732903"/>
              <a:gd name="connsiteX8" fmla="*/ 527125 w 4432150"/>
              <a:gd name="connsiteY8" fmla="*/ 570155 h 3732903"/>
              <a:gd name="connsiteX9" fmla="*/ 796066 w 4432150"/>
              <a:gd name="connsiteY9" fmla="*/ 1581374 h 3732903"/>
              <a:gd name="connsiteX10" fmla="*/ 645459 w 4432150"/>
              <a:gd name="connsiteY10" fmla="*/ 1667435 h 3732903"/>
              <a:gd name="connsiteX11" fmla="*/ 710005 w 4432150"/>
              <a:gd name="connsiteY11" fmla="*/ 2086983 h 3732903"/>
              <a:gd name="connsiteX12" fmla="*/ 1043492 w 4432150"/>
              <a:gd name="connsiteY12" fmla="*/ 2280621 h 3732903"/>
              <a:gd name="connsiteX13" fmla="*/ 1258645 w 4432150"/>
              <a:gd name="connsiteY13" fmla="*/ 2194560 h 3732903"/>
              <a:gd name="connsiteX14" fmla="*/ 1807285 w 4432150"/>
              <a:gd name="connsiteY14" fmla="*/ 2667896 h 3732903"/>
              <a:gd name="connsiteX15" fmla="*/ 1688950 w 4432150"/>
              <a:gd name="connsiteY15" fmla="*/ 2881110 h 3732903"/>
              <a:gd name="connsiteX16" fmla="*/ 1993750 w 4432150"/>
              <a:gd name="connsiteY16" fmla="*/ 3262110 h 3732903"/>
              <a:gd name="connsiteX17" fmla="*/ 2374750 w 4432150"/>
              <a:gd name="connsiteY17" fmla="*/ 3262110 h 3732903"/>
              <a:gd name="connsiteX18" fmla="*/ 2603350 w 4432150"/>
              <a:gd name="connsiteY18" fmla="*/ 3109710 h 3732903"/>
              <a:gd name="connsiteX19" fmla="*/ 3289150 w 4432150"/>
              <a:gd name="connsiteY19" fmla="*/ 3262110 h 3732903"/>
              <a:gd name="connsiteX20" fmla="*/ 3289150 w 4432150"/>
              <a:gd name="connsiteY20" fmla="*/ 3490710 h 3732903"/>
              <a:gd name="connsiteX21" fmla="*/ 3668358 w 4432150"/>
              <a:gd name="connsiteY21" fmla="*/ 3732903 h 3732903"/>
              <a:gd name="connsiteX22" fmla="*/ 3679115 w 4432150"/>
              <a:gd name="connsiteY22" fmla="*/ 3463962 h 3732903"/>
              <a:gd name="connsiteX23" fmla="*/ 3775934 w 4432150"/>
              <a:gd name="connsiteY23" fmla="*/ 3474720 h 3732903"/>
              <a:gd name="connsiteX24" fmla="*/ 3765176 w 4432150"/>
              <a:gd name="connsiteY24" fmla="*/ 3345628 h 3732903"/>
              <a:gd name="connsiteX25" fmla="*/ 3603812 w 4432150"/>
              <a:gd name="connsiteY25" fmla="*/ 3151990 h 3732903"/>
              <a:gd name="connsiteX26" fmla="*/ 3883510 w 4432150"/>
              <a:gd name="connsiteY26" fmla="*/ 2259105 h 3732903"/>
              <a:gd name="connsiteX27" fmla="*/ 4141694 w 4432150"/>
              <a:gd name="connsiteY27" fmla="*/ 2259105 h 3732903"/>
              <a:gd name="connsiteX28" fmla="*/ 4378362 w 4432150"/>
              <a:gd name="connsiteY28" fmla="*/ 2151529 h 3732903"/>
              <a:gd name="connsiteX29" fmla="*/ 4292301 w 4432150"/>
              <a:gd name="connsiteY29" fmla="*/ 1893345 h 3732903"/>
              <a:gd name="connsiteX30" fmla="*/ 4109421 w 4432150"/>
              <a:gd name="connsiteY30" fmla="*/ 1882588 h 3732903"/>
              <a:gd name="connsiteX31" fmla="*/ 4098663 w 4432150"/>
              <a:gd name="connsiteY31" fmla="*/ 1376978 h 3732903"/>
              <a:gd name="connsiteX32" fmla="*/ 4303059 w 4432150"/>
              <a:gd name="connsiteY32" fmla="*/ 1441524 h 3732903"/>
              <a:gd name="connsiteX33" fmla="*/ 4432150 w 4432150"/>
              <a:gd name="connsiteY33" fmla="*/ 1086522 h 3732903"/>
              <a:gd name="connsiteX34" fmla="*/ 4055633 w 4432150"/>
              <a:gd name="connsiteY34" fmla="*/ 968188 h 3732903"/>
              <a:gd name="connsiteX35" fmla="*/ 3937299 w 4432150"/>
              <a:gd name="connsiteY35" fmla="*/ 1043491 h 3732903"/>
              <a:gd name="connsiteX0" fmla="*/ 2222350 w 4432150"/>
              <a:gd name="connsiteY0" fmla="*/ 671310 h 3732903"/>
              <a:gd name="connsiteX1" fmla="*/ 2222350 w 4432150"/>
              <a:gd name="connsiteY1" fmla="*/ 671310 h 3732903"/>
              <a:gd name="connsiteX2" fmla="*/ 903642 w 4432150"/>
              <a:gd name="connsiteY2" fmla="*/ 623943 h 3732903"/>
              <a:gd name="connsiteX3" fmla="*/ 903642 w 4432150"/>
              <a:gd name="connsiteY3" fmla="*/ 462578 h 3732903"/>
              <a:gd name="connsiteX4" fmla="*/ 161365 w 4432150"/>
              <a:gd name="connsiteY4" fmla="*/ 32273 h 3732903"/>
              <a:gd name="connsiteX5" fmla="*/ 64546 w 4432150"/>
              <a:gd name="connsiteY5" fmla="*/ 0 h 3732903"/>
              <a:gd name="connsiteX6" fmla="*/ 0 w 4432150"/>
              <a:gd name="connsiteY6" fmla="*/ 107576 h 3732903"/>
              <a:gd name="connsiteX7" fmla="*/ 290456 w 4432150"/>
              <a:gd name="connsiteY7" fmla="*/ 537882 h 3732903"/>
              <a:gd name="connsiteX8" fmla="*/ 527125 w 4432150"/>
              <a:gd name="connsiteY8" fmla="*/ 570155 h 3732903"/>
              <a:gd name="connsiteX9" fmla="*/ 796066 w 4432150"/>
              <a:gd name="connsiteY9" fmla="*/ 1581374 h 3732903"/>
              <a:gd name="connsiteX10" fmla="*/ 645459 w 4432150"/>
              <a:gd name="connsiteY10" fmla="*/ 1667435 h 3732903"/>
              <a:gd name="connsiteX11" fmla="*/ 710005 w 4432150"/>
              <a:gd name="connsiteY11" fmla="*/ 2086983 h 3732903"/>
              <a:gd name="connsiteX12" fmla="*/ 1043492 w 4432150"/>
              <a:gd name="connsiteY12" fmla="*/ 2280621 h 3732903"/>
              <a:gd name="connsiteX13" fmla="*/ 1258645 w 4432150"/>
              <a:gd name="connsiteY13" fmla="*/ 2194560 h 3732903"/>
              <a:gd name="connsiteX14" fmla="*/ 1807285 w 4432150"/>
              <a:gd name="connsiteY14" fmla="*/ 2667896 h 3732903"/>
              <a:gd name="connsiteX15" fmla="*/ 1688950 w 4432150"/>
              <a:gd name="connsiteY15" fmla="*/ 2881110 h 3732903"/>
              <a:gd name="connsiteX16" fmla="*/ 1993750 w 4432150"/>
              <a:gd name="connsiteY16" fmla="*/ 3262110 h 3732903"/>
              <a:gd name="connsiteX17" fmla="*/ 2374750 w 4432150"/>
              <a:gd name="connsiteY17" fmla="*/ 3262110 h 3732903"/>
              <a:gd name="connsiteX18" fmla="*/ 2603350 w 4432150"/>
              <a:gd name="connsiteY18" fmla="*/ 3109710 h 3732903"/>
              <a:gd name="connsiteX19" fmla="*/ 3289150 w 4432150"/>
              <a:gd name="connsiteY19" fmla="*/ 3262110 h 3732903"/>
              <a:gd name="connsiteX20" fmla="*/ 3289150 w 4432150"/>
              <a:gd name="connsiteY20" fmla="*/ 3490710 h 3732903"/>
              <a:gd name="connsiteX21" fmla="*/ 3668358 w 4432150"/>
              <a:gd name="connsiteY21" fmla="*/ 3732903 h 3732903"/>
              <a:gd name="connsiteX22" fmla="*/ 3679115 w 4432150"/>
              <a:gd name="connsiteY22" fmla="*/ 3463962 h 3732903"/>
              <a:gd name="connsiteX23" fmla="*/ 3775934 w 4432150"/>
              <a:gd name="connsiteY23" fmla="*/ 3474720 h 3732903"/>
              <a:gd name="connsiteX24" fmla="*/ 3765176 w 4432150"/>
              <a:gd name="connsiteY24" fmla="*/ 3345628 h 3732903"/>
              <a:gd name="connsiteX25" fmla="*/ 3517750 w 4432150"/>
              <a:gd name="connsiteY25" fmla="*/ 3033510 h 3732903"/>
              <a:gd name="connsiteX26" fmla="*/ 3883510 w 4432150"/>
              <a:gd name="connsiteY26" fmla="*/ 2259105 h 3732903"/>
              <a:gd name="connsiteX27" fmla="*/ 4141694 w 4432150"/>
              <a:gd name="connsiteY27" fmla="*/ 2259105 h 3732903"/>
              <a:gd name="connsiteX28" fmla="*/ 4378362 w 4432150"/>
              <a:gd name="connsiteY28" fmla="*/ 2151529 h 3732903"/>
              <a:gd name="connsiteX29" fmla="*/ 4292301 w 4432150"/>
              <a:gd name="connsiteY29" fmla="*/ 1893345 h 3732903"/>
              <a:gd name="connsiteX30" fmla="*/ 4109421 w 4432150"/>
              <a:gd name="connsiteY30" fmla="*/ 1882588 h 3732903"/>
              <a:gd name="connsiteX31" fmla="*/ 4098663 w 4432150"/>
              <a:gd name="connsiteY31" fmla="*/ 1376978 h 3732903"/>
              <a:gd name="connsiteX32" fmla="*/ 4303059 w 4432150"/>
              <a:gd name="connsiteY32" fmla="*/ 1441524 h 3732903"/>
              <a:gd name="connsiteX33" fmla="*/ 4432150 w 4432150"/>
              <a:gd name="connsiteY33" fmla="*/ 1086522 h 3732903"/>
              <a:gd name="connsiteX34" fmla="*/ 4055633 w 4432150"/>
              <a:gd name="connsiteY34" fmla="*/ 968188 h 3732903"/>
              <a:gd name="connsiteX35" fmla="*/ 3937299 w 4432150"/>
              <a:gd name="connsiteY35" fmla="*/ 1043491 h 3732903"/>
              <a:gd name="connsiteX0" fmla="*/ 2222350 w 4432150"/>
              <a:gd name="connsiteY0" fmla="*/ 671310 h 3732903"/>
              <a:gd name="connsiteX1" fmla="*/ 2222350 w 4432150"/>
              <a:gd name="connsiteY1" fmla="*/ 671310 h 3732903"/>
              <a:gd name="connsiteX2" fmla="*/ 903642 w 4432150"/>
              <a:gd name="connsiteY2" fmla="*/ 623943 h 3732903"/>
              <a:gd name="connsiteX3" fmla="*/ 903642 w 4432150"/>
              <a:gd name="connsiteY3" fmla="*/ 462578 h 3732903"/>
              <a:gd name="connsiteX4" fmla="*/ 161365 w 4432150"/>
              <a:gd name="connsiteY4" fmla="*/ 32273 h 3732903"/>
              <a:gd name="connsiteX5" fmla="*/ 64546 w 4432150"/>
              <a:gd name="connsiteY5" fmla="*/ 0 h 3732903"/>
              <a:gd name="connsiteX6" fmla="*/ 0 w 4432150"/>
              <a:gd name="connsiteY6" fmla="*/ 107576 h 3732903"/>
              <a:gd name="connsiteX7" fmla="*/ 290456 w 4432150"/>
              <a:gd name="connsiteY7" fmla="*/ 537882 h 3732903"/>
              <a:gd name="connsiteX8" fmla="*/ 527125 w 4432150"/>
              <a:gd name="connsiteY8" fmla="*/ 570155 h 3732903"/>
              <a:gd name="connsiteX9" fmla="*/ 796066 w 4432150"/>
              <a:gd name="connsiteY9" fmla="*/ 1581374 h 3732903"/>
              <a:gd name="connsiteX10" fmla="*/ 645459 w 4432150"/>
              <a:gd name="connsiteY10" fmla="*/ 1667435 h 3732903"/>
              <a:gd name="connsiteX11" fmla="*/ 710005 w 4432150"/>
              <a:gd name="connsiteY11" fmla="*/ 2086983 h 3732903"/>
              <a:gd name="connsiteX12" fmla="*/ 1043492 w 4432150"/>
              <a:gd name="connsiteY12" fmla="*/ 2280621 h 3732903"/>
              <a:gd name="connsiteX13" fmla="*/ 1258645 w 4432150"/>
              <a:gd name="connsiteY13" fmla="*/ 2194560 h 3732903"/>
              <a:gd name="connsiteX14" fmla="*/ 1807285 w 4432150"/>
              <a:gd name="connsiteY14" fmla="*/ 2667896 h 3732903"/>
              <a:gd name="connsiteX15" fmla="*/ 1688950 w 4432150"/>
              <a:gd name="connsiteY15" fmla="*/ 2881110 h 3732903"/>
              <a:gd name="connsiteX16" fmla="*/ 1993750 w 4432150"/>
              <a:gd name="connsiteY16" fmla="*/ 3262110 h 3732903"/>
              <a:gd name="connsiteX17" fmla="*/ 2374750 w 4432150"/>
              <a:gd name="connsiteY17" fmla="*/ 3262110 h 3732903"/>
              <a:gd name="connsiteX18" fmla="*/ 2603350 w 4432150"/>
              <a:gd name="connsiteY18" fmla="*/ 3109710 h 3732903"/>
              <a:gd name="connsiteX19" fmla="*/ 3289150 w 4432150"/>
              <a:gd name="connsiteY19" fmla="*/ 3262110 h 3732903"/>
              <a:gd name="connsiteX20" fmla="*/ 3289150 w 4432150"/>
              <a:gd name="connsiteY20" fmla="*/ 3490710 h 3732903"/>
              <a:gd name="connsiteX21" fmla="*/ 3668358 w 4432150"/>
              <a:gd name="connsiteY21" fmla="*/ 3732903 h 3732903"/>
              <a:gd name="connsiteX22" fmla="*/ 3679115 w 4432150"/>
              <a:gd name="connsiteY22" fmla="*/ 3463962 h 3732903"/>
              <a:gd name="connsiteX23" fmla="*/ 3775934 w 4432150"/>
              <a:gd name="connsiteY23" fmla="*/ 3474720 h 3732903"/>
              <a:gd name="connsiteX24" fmla="*/ 3765176 w 4432150"/>
              <a:gd name="connsiteY24" fmla="*/ 3345628 h 3732903"/>
              <a:gd name="connsiteX25" fmla="*/ 3517750 w 4432150"/>
              <a:gd name="connsiteY25" fmla="*/ 3033510 h 3732903"/>
              <a:gd name="connsiteX26" fmla="*/ 3822550 w 4432150"/>
              <a:gd name="connsiteY26" fmla="*/ 2271510 h 3732903"/>
              <a:gd name="connsiteX27" fmla="*/ 4141694 w 4432150"/>
              <a:gd name="connsiteY27" fmla="*/ 2259105 h 3732903"/>
              <a:gd name="connsiteX28" fmla="*/ 4378362 w 4432150"/>
              <a:gd name="connsiteY28" fmla="*/ 2151529 h 3732903"/>
              <a:gd name="connsiteX29" fmla="*/ 4292301 w 4432150"/>
              <a:gd name="connsiteY29" fmla="*/ 1893345 h 3732903"/>
              <a:gd name="connsiteX30" fmla="*/ 4109421 w 4432150"/>
              <a:gd name="connsiteY30" fmla="*/ 1882588 h 3732903"/>
              <a:gd name="connsiteX31" fmla="*/ 4098663 w 4432150"/>
              <a:gd name="connsiteY31" fmla="*/ 1376978 h 3732903"/>
              <a:gd name="connsiteX32" fmla="*/ 4303059 w 4432150"/>
              <a:gd name="connsiteY32" fmla="*/ 1441524 h 3732903"/>
              <a:gd name="connsiteX33" fmla="*/ 4432150 w 4432150"/>
              <a:gd name="connsiteY33" fmla="*/ 1086522 h 3732903"/>
              <a:gd name="connsiteX34" fmla="*/ 4055633 w 4432150"/>
              <a:gd name="connsiteY34" fmla="*/ 968188 h 3732903"/>
              <a:gd name="connsiteX35" fmla="*/ 3937299 w 4432150"/>
              <a:gd name="connsiteY35" fmla="*/ 1043491 h 3732903"/>
              <a:gd name="connsiteX0" fmla="*/ 2222350 w 4432150"/>
              <a:gd name="connsiteY0" fmla="*/ 671310 h 3732903"/>
              <a:gd name="connsiteX1" fmla="*/ 2222350 w 4432150"/>
              <a:gd name="connsiteY1" fmla="*/ 671310 h 3732903"/>
              <a:gd name="connsiteX2" fmla="*/ 903642 w 4432150"/>
              <a:gd name="connsiteY2" fmla="*/ 623943 h 3732903"/>
              <a:gd name="connsiteX3" fmla="*/ 903642 w 4432150"/>
              <a:gd name="connsiteY3" fmla="*/ 462578 h 3732903"/>
              <a:gd name="connsiteX4" fmla="*/ 161365 w 4432150"/>
              <a:gd name="connsiteY4" fmla="*/ 32273 h 3732903"/>
              <a:gd name="connsiteX5" fmla="*/ 64546 w 4432150"/>
              <a:gd name="connsiteY5" fmla="*/ 0 h 3732903"/>
              <a:gd name="connsiteX6" fmla="*/ 0 w 4432150"/>
              <a:gd name="connsiteY6" fmla="*/ 107576 h 3732903"/>
              <a:gd name="connsiteX7" fmla="*/ 290456 w 4432150"/>
              <a:gd name="connsiteY7" fmla="*/ 537882 h 3732903"/>
              <a:gd name="connsiteX8" fmla="*/ 527125 w 4432150"/>
              <a:gd name="connsiteY8" fmla="*/ 570155 h 3732903"/>
              <a:gd name="connsiteX9" fmla="*/ 796066 w 4432150"/>
              <a:gd name="connsiteY9" fmla="*/ 1581374 h 3732903"/>
              <a:gd name="connsiteX10" fmla="*/ 645459 w 4432150"/>
              <a:gd name="connsiteY10" fmla="*/ 1667435 h 3732903"/>
              <a:gd name="connsiteX11" fmla="*/ 710005 w 4432150"/>
              <a:gd name="connsiteY11" fmla="*/ 2086983 h 3732903"/>
              <a:gd name="connsiteX12" fmla="*/ 1043492 w 4432150"/>
              <a:gd name="connsiteY12" fmla="*/ 2280621 h 3732903"/>
              <a:gd name="connsiteX13" fmla="*/ 1258645 w 4432150"/>
              <a:gd name="connsiteY13" fmla="*/ 2194560 h 3732903"/>
              <a:gd name="connsiteX14" fmla="*/ 1807285 w 4432150"/>
              <a:gd name="connsiteY14" fmla="*/ 2667896 h 3732903"/>
              <a:gd name="connsiteX15" fmla="*/ 1688950 w 4432150"/>
              <a:gd name="connsiteY15" fmla="*/ 2881110 h 3732903"/>
              <a:gd name="connsiteX16" fmla="*/ 1993750 w 4432150"/>
              <a:gd name="connsiteY16" fmla="*/ 3262110 h 3732903"/>
              <a:gd name="connsiteX17" fmla="*/ 2374750 w 4432150"/>
              <a:gd name="connsiteY17" fmla="*/ 3262110 h 3732903"/>
              <a:gd name="connsiteX18" fmla="*/ 2603350 w 4432150"/>
              <a:gd name="connsiteY18" fmla="*/ 3109710 h 3732903"/>
              <a:gd name="connsiteX19" fmla="*/ 3289150 w 4432150"/>
              <a:gd name="connsiteY19" fmla="*/ 3262110 h 3732903"/>
              <a:gd name="connsiteX20" fmla="*/ 3289150 w 4432150"/>
              <a:gd name="connsiteY20" fmla="*/ 3490710 h 3732903"/>
              <a:gd name="connsiteX21" fmla="*/ 3668358 w 4432150"/>
              <a:gd name="connsiteY21" fmla="*/ 3732903 h 3732903"/>
              <a:gd name="connsiteX22" fmla="*/ 3679115 w 4432150"/>
              <a:gd name="connsiteY22" fmla="*/ 3463962 h 3732903"/>
              <a:gd name="connsiteX23" fmla="*/ 3775934 w 4432150"/>
              <a:gd name="connsiteY23" fmla="*/ 3474720 h 3732903"/>
              <a:gd name="connsiteX24" fmla="*/ 3765176 w 4432150"/>
              <a:gd name="connsiteY24" fmla="*/ 3345628 h 3732903"/>
              <a:gd name="connsiteX25" fmla="*/ 3517750 w 4432150"/>
              <a:gd name="connsiteY25" fmla="*/ 3033510 h 3732903"/>
              <a:gd name="connsiteX26" fmla="*/ 3822550 w 4432150"/>
              <a:gd name="connsiteY26" fmla="*/ 2271510 h 3732903"/>
              <a:gd name="connsiteX27" fmla="*/ 4051150 w 4432150"/>
              <a:gd name="connsiteY27" fmla="*/ 2271510 h 3732903"/>
              <a:gd name="connsiteX28" fmla="*/ 4378362 w 4432150"/>
              <a:gd name="connsiteY28" fmla="*/ 2151529 h 3732903"/>
              <a:gd name="connsiteX29" fmla="*/ 4292301 w 4432150"/>
              <a:gd name="connsiteY29" fmla="*/ 1893345 h 3732903"/>
              <a:gd name="connsiteX30" fmla="*/ 4109421 w 4432150"/>
              <a:gd name="connsiteY30" fmla="*/ 1882588 h 3732903"/>
              <a:gd name="connsiteX31" fmla="*/ 4098663 w 4432150"/>
              <a:gd name="connsiteY31" fmla="*/ 1376978 h 3732903"/>
              <a:gd name="connsiteX32" fmla="*/ 4303059 w 4432150"/>
              <a:gd name="connsiteY32" fmla="*/ 1441524 h 3732903"/>
              <a:gd name="connsiteX33" fmla="*/ 4432150 w 4432150"/>
              <a:gd name="connsiteY33" fmla="*/ 1086522 h 3732903"/>
              <a:gd name="connsiteX34" fmla="*/ 4055633 w 4432150"/>
              <a:gd name="connsiteY34" fmla="*/ 968188 h 3732903"/>
              <a:gd name="connsiteX35" fmla="*/ 3937299 w 4432150"/>
              <a:gd name="connsiteY35" fmla="*/ 1043491 h 3732903"/>
              <a:gd name="connsiteX0" fmla="*/ 2222350 w 4432150"/>
              <a:gd name="connsiteY0" fmla="*/ 671310 h 3732903"/>
              <a:gd name="connsiteX1" fmla="*/ 2222350 w 4432150"/>
              <a:gd name="connsiteY1" fmla="*/ 671310 h 3732903"/>
              <a:gd name="connsiteX2" fmla="*/ 903642 w 4432150"/>
              <a:gd name="connsiteY2" fmla="*/ 623943 h 3732903"/>
              <a:gd name="connsiteX3" fmla="*/ 903642 w 4432150"/>
              <a:gd name="connsiteY3" fmla="*/ 462578 h 3732903"/>
              <a:gd name="connsiteX4" fmla="*/ 161365 w 4432150"/>
              <a:gd name="connsiteY4" fmla="*/ 32273 h 3732903"/>
              <a:gd name="connsiteX5" fmla="*/ 64546 w 4432150"/>
              <a:gd name="connsiteY5" fmla="*/ 0 h 3732903"/>
              <a:gd name="connsiteX6" fmla="*/ 0 w 4432150"/>
              <a:gd name="connsiteY6" fmla="*/ 107576 h 3732903"/>
              <a:gd name="connsiteX7" fmla="*/ 290456 w 4432150"/>
              <a:gd name="connsiteY7" fmla="*/ 537882 h 3732903"/>
              <a:gd name="connsiteX8" fmla="*/ 527125 w 4432150"/>
              <a:gd name="connsiteY8" fmla="*/ 570155 h 3732903"/>
              <a:gd name="connsiteX9" fmla="*/ 796066 w 4432150"/>
              <a:gd name="connsiteY9" fmla="*/ 1581374 h 3732903"/>
              <a:gd name="connsiteX10" fmla="*/ 645459 w 4432150"/>
              <a:gd name="connsiteY10" fmla="*/ 1667435 h 3732903"/>
              <a:gd name="connsiteX11" fmla="*/ 710005 w 4432150"/>
              <a:gd name="connsiteY11" fmla="*/ 2086983 h 3732903"/>
              <a:gd name="connsiteX12" fmla="*/ 1043492 w 4432150"/>
              <a:gd name="connsiteY12" fmla="*/ 2280621 h 3732903"/>
              <a:gd name="connsiteX13" fmla="*/ 1258645 w 4432150"/>
              <a:gd name="connsiteY13" fmla="*/ 2194560 h 3732903"/>
              <a:gd name="connsiteX14" fmla="*/ 1807285 w 4432150"/>
              <a:gd name="connsiteY14" fmla="*/ 2667896 h 3732903"/>
              <a:gd name="connsiteX15" fmla="*/ 1688950 w 4432150"/>
              <a:gd name="connsiteY15" fmla="*/ 2881110 h 3732903"/>
              <a:gd name="connsiteX16" fmla="*/ 1993750 w 4432150"/>
              <a:gd name="connsiteY16" fmla="*/ 3262110 h 3732903"/>
              <a:gd name="connsiteX17" fmla="*/ 2374750 w 4432150"/>
              <a:gd name="connsiteY17" fmla="*/ 3262110 h 3732903"/>
              <a:gd name="connsiteX18" fmla="*/ 2603350 w 4432150"/>
              <a:gd name="connsiteY18" fmla="*/ 3109710 h 3732903"/>
              <a:gd name="connsiteX19" fmla="*/ 3289150 w 4432150"/>
              <a:gd name="connsiteY19" fmla="*/ 3262110 h 3732903"/>
              <a:gd name="connsiteX20" fmla="*/ 3289150 w 4432150"/>
              <a:gd name="connsiteY20" fmla="*/ 3490710 h 3732903"/>
              <a:gd name="connsiteX21" fmla="*/ 3668358 w 4432150"/>
              <a:gd name="connsiteY21" fmla="*/ 3732903 h 3732903"/>
              <a:gd name="connsiteX22" fmla="*/ 3679115 w 4432150"/>
              <a:gd name="connsiteY22" fmla="*/ 3463962 h 3732903"/>
              <a:gd name="connsiteX23" fmla="*/ 3775934 w 4432150"/>
              <a:gd name="connsiteY23" fmla="*/ 3474720 h 3732903"/>
              <a:gd name="connsiteX24" fmla="*/ 3765176 w 4432150"/>
              <a:gd name="connsiteY24" fmla="*/ 3345628 h 3732903"/>
              <a:gd name="connsiteX25" fmla="*/ 3517750 w 4432150"/>
              <a:gd name="connsiteY25" fmla="*/ 3033510 h 3732903"/>
              <a:gd name="connsiteX26" fmla="*/ 3822550 w 4432150"/>
              <a:gd name="connsiteY26" fmla="*/ 2271510 h 3732903"/>
              <a:gd name="connsiteX27" fmla="*/ 4051150 w 4432150"/>
              <a:gd name="connsiteY27" fmla="*/ 2271510 h 3732903"/>
              <a:gd name="connsiteX28" fmla="*/ 4279750 w 4432150"/>
              <a:gd name="connsiteY28" fmla="*/ 2195310 h 3732903"/>
              <a:gd name="connsiteX29" fmla="*/ 4292301 w 4432150"/>
              <a:gd name="connsiteY29" fmla="*/ 1893345 h 3732903"/>
              <a:gd name="connsiteX30" fmla="*/ 4109421 w 4432150"/>
              <a:gd name="connsiteY30" fmla="*/ 1882588 h 3732903"/>
              <a:gd name="connsiteX31" fmla="*/ 4098663 w 4432150"/>
              <a:gd name="connsiteY31" fmla="*/ 1376978 h 3732903"/>
              <a:gd name="connsiteX32" fmla="*/ 4303059 w 4432150"/>
              <a:gd name="connsiteY32" fmla="*/ 1441524 h 3732903"/>
              <a:gd name="connsiteX33" fmla="*/ 4432150 w 4432150"/>
              <a:gd name="connsiteY33" fmla="*/ 1086522 h 3732903"/>
              <a:gd name="connsiteX34" fmla="*/ 4055633 w 4432150"/>
              <a:gd name="connsiteY34" fmla="*/ 968188 h 3732903"/>
              <a:gd name="connsiteX35" fmla="*/ 3937299 w 4432150"/>
              <a:gd name="connsiteY35" fmla="*/ 1043491 h 3732903"/>
              <a:gd name="connsiteX0" fmla="*/ 2222350 w 4432150"/>
              <a:gd name="connsiteY0" fmla="*/ 671310 h 3732903"/>
              <a:gd name="connsiteX1" fmla="*/ 2222350 w 4432150"/>
              <a:gd name="connsiteY1" fmla="*/ 671310 h 3732903"/>
              <a:gd name="connsiteX2" fmla="*/ 903642 w 4432150"/>
              <a:gd name="connsiteY2" fmla="*/ 623943 h 3732903"/>
              <a:gd name="connsiteX3" fmla="*/ 903642 w 4432150"/>
              <a:gd name="connsiteY3" fmla="*/ 462578 h 3732903"/>
              <a:gd name="connsiteX4" fmla="*/ 161365 w 4432150"/>
              <a:gd name="connsiteY4" fmla="*/ 32273 h 3732903"/>
              <a:gd name="connsiteX5" fmla="*/ 64546 w 4432150"/>
              <a:gd name="connsiteY5" fmla="*/ 0 h 3732903"/>
              <a:gd name="connsiteX6" fmla="*/ 0 w 4432150"/>
              <a:gd name="connsiteY6" fmla="*/ 107576 h 3732903"/>
              <a:gd name="connsiteX7" fmla="*/ 290456 w 4432150"/>
              <a:gd name="connsiteY7" fmla="*/ 537882 h 3732903"/>
              <a:gd name="connsiteX8" fmla="*/ 527125 w 4432150"/>
              <a:gd name="connsiteY8" fmla="*/ 570155 h 3732903"/>
              <a:gd name="connsiteX9" fmla="*/ 796066 w 4432150"/>
              <a:gd name="connsiteY9" fmla="*/ 1581374 h 3732903"/>
              <a:gd name="connsiteX10" fmla="*/ 645459 w 4432150"/>
              <a:gd name="connsiteY10" fmla="*/ 1667435 h 3732903"/>
              <a:gd name="connsiteX11" fmla="*/ 710005 w 4432150"/>
              <a:gd name="connsiteY11" fmla="*/ 2086983 h 3732903"/>
              <a:gd name="connsiteX12" fmla="*/ 1043492 w 4432150"/>
              <a:gd name="connsiteY12" fmla="*/ 2280621 h 3732903"/>
              <a:gd name="connsiteX13" fmla="*/ 1258645 w 4432150"/>
              <a:gd name="connsiteY13" fmla="*/ 2194560 h 3732903"/>
              <a:gd name="connsiteX14" fmla="*/ 1807285 w 4432150"/>
              <a:gd name="connsiteY14" fmla="*/ 2667896 h 3732903"/>
              <a:gd name="connsiteX15" fmla="*/ 1688950 w 4432150"/>
              <a:gd name="connsiteY15" fmla="*/ 2881110 h 3732903"/>
              <a:gd name="connsiteX16" fmla="*/ 1993750 w 4432150"/>
              <a:gd name="connsiteY16" fmla="*/ 3262110 h 3732903"/>
              <a:gd name="connsiteX17" fmla="*/ 2374750 w 4432150"/>
              <a:gd name="connsiteY17" fmla="*/ 3262110 h 3732903"/>
              <a:gd name="connsiteX18" fmla="*/ 2603350 w 4432150"/>
              <a:gd name="connsiteY18" fmla="*/ 3109710 h 3732903"/>
              <a:gd name="connsiteX19" fmla="*/ 3289150 w 4432150"/>
              <a:gd name="connsiteY19" fmla="*/ 3262110 h 3732903"/>
              <a:gd name="connsiteX20" fmla="*/ 3289150 w 4432150"/>
              <a:gd name="connsiteY20" fmla="*/ 3490710 h 3732903"/>
              <a:gd name="connsiteX21" fmla="*/ 3668358 w 4432150"/>
              <a:gd name="connsiteY21" fmla="*/ 3732903 h 3732903"/>
              <a:gd name="connsiteX22" fmla="*/ 3679115 w 4432150"/>
              <a:gd name="connsiteY22" fmla="*/ 3463962 h 3732903"/>
              <a:gd name="connsiteX23" fmla="*/ 3775934 w 4432150"/>
              <a:gd name="connsiteY23" fmla="*/ 3474720 h 3732903"/>
              <a:gd name="connsiteX24" fmla="*/ 3765176 w 4432150"/>
              <a:gd name="connsiteY24" fmla="*/ 3345628 h 3732903"/>
              <a:gd name="connsiteX25" fmla="*/ 3517750 w 4432150"/>
              <a:gd name="connsiteY25" fmla="*/ 3033510 h 3732903"/>
              <a:gd name="connsiteX26" fmla="*/ 3822550 w 4432150"/>
              <a:gd name="connsiteY26" fmla="*/ 2271510 h 3732903"/>
              <a:gd name="connsiteX27" fmla="*/ 4051150 w 4432150"/>
              <a:gd name="connsiteY27" fmla="*/ 2271510 h 3732903"/>
              <a:gd name="connsiteX28" fmla="*/ 4279750 w 4432150"/>
              <a:gd name="connsiteY28" fmla="*/ 2195310 h 3732903"/>
              <a:gd name="connsiteX29" fmla="*/ 4203550 w 4432150"/>
              <a:gd name="connsiteY29" fmla="*/ 1890510 h 3732903"/>
              <a:gd name="connsiteX30" fmla="*/ 4109421 w 4432150"/>
              <a:gd name="connsiteY30" fmla="*/ 1882588 h 3732903"/>
              <a:gd name="connsiteX31" fmla="*/ 4098663 w 4432150"/>
              <a:gd name="connsiteY31" fmla="*/ 1376978 h 3732903"/>
              <a:gd name="connsiteX32" fmla="*/ 4303059 w 4432150"/>
              <a:gd name="connsiteY32" fmla="*/ 1441524 h 3732903"/>
              <a:gd name="connsiteX33" fmla="*/ 4432150 w 4432150"/>
              <a:gd name="connsiteY33" fmla="*/ 1086522 h 3732903"/>
              <a:gd name="connsiteX34" fmla="*/ 4055633 w 4432150"/>
              <a:gd name="connsiteY34" fmla="*/ 968188 h 3732903"/>
              <a:gd name="connsiteX35" fmla="*/ 3937299 w 4432150"/>
              <a:gd name="connsiteY35" fmla="*/ 1043491 h 3732903"/>
              <a:gd name="connsiteX0" fmla="*/ 2222350 w 4432150"/>
              <a:gd name="connsiteY0" fmla="*/ 671310 h 3732903"/>
              <a:gd name="connsiteX1" fmla="*/ 2222350 w 4432150"/>
              <a:gd name="connsiteY1" fmla="*/ 671310 h 3732903"/>
              <a:gd name="connsiteX2" fmla="*/ 903642 w 4432150"/>
              <a:gd name="connsiteY2" fmla="*/ 623943 h 3732903"/>
              <a:gd name="connsiteX3" fmla="*/ 903642 w 4432150"/>
              <a:gd name="connsiteY3" fmla="*/ 462578 h 3732903"/>
              <a:gd name="connsiteX4" fmla="*/ 161365 w 4432150"/>
              <a:gd name="connsiteY4" fmla="*/ 32273 h 3732903"/>
              <a:gd name="connsiteX5" fmla="*/ 64546 w 4432150"/>
              <a:gd name="connsiteY5" fmla="*/ 0 h 3732903"/>
              <a:gd name="connsiteX6" fmla="*/ 0 w 4432150"/>
              <a:gd name="connsiteY6" fmla="*/ 107576 h 3732903"/>
              <a:gd name="connsiteX7" fmla="*/ 290456 w 4432150"/>
              <a:gd name="connsiteY7" fmla="*/ 537882 h 3732903"/>
              <a:gd name="connsiteX8" fmla="*/ 527125 w 4432150"/>
              <a:gd name="connsiteY8" fmla="*/ 570155 h 3732903"/>
              <a:gd name="connsiteX9" fmla="*/ 796066 w 4432150"/>
              <a:gd name="connsiteY9" fmla="*/ 1581374 h 3732903"/>
              <a:gd name="connsiteX10" fmla="*/ 645459 w 4432150"/>
              <a:gd name="connsiteY10" fmla="*/ 1667435 h 3732903"/>
              <a:gd name="connsiteX11" fmla="*/ 710005 w 4432150"/>
              <a:gd name="connsiteY11" fmla="*/ 2086983 h 3732903"/>
              <a:gd name="connsiteX12" fmla="*/ 1043492 w 4432150"/>
              <a:gd name="connsiteY12" fmla="*/ 2280621 h 3732903"/>
              <a:gd name="connsiteX13" fmla="*/ 1258645 w 4432150"/>
              <a:gd name="connsiteY13" fmla="*/ 2194560 h 3732903"/>
              <a:gd name="connsiteX14" fmla="*/ 1807285 w 4432150"/>
              <a:gd name="connsiteY14" fmla="*/ 2667896 h 3732903"/>
              <a:gd name="connsiteX15" fmla="*/ 1688950 w 4432150"/>
              <a:gd name="connsiteY15" fmla="*/ 2881110 h 3732903"/>
              <a:gd name="connsiteX16" fmla="*/ 1993750 w 4432150"/>
              <a:gd name="connsiteY16" fmla="*/ 3262110 h 3732903"/>
              <a:gd name="connsiteX17" fmla="*/ 2374750 w 4432150"/>
              <a:gd name="connsiteY17" fmla="*/ 3262110 h 3732903"/>
              <a:gd name="connsiteX18" fmla="*/ 2603350 w 4432150"/>
              <a:gd name="connsiteY18" fmla="*/ 3109710 h 3732903"/>
              <a:gd name="connsiteX19" fmla="*/ 3289150 w 4432150"/>
              <a:gd name="connsiteY19" fmla="*/ 3262110 h 3732903"/>
              <a:gd name="connsiteX20" fmla="*/ 3289150 w 4432150"/>
              <a:gd name="connsiteY20" fmla="*/ 3490710 h 3732903"/>
              <a:gd name="connsiteX21" fmla="*/ 3668358 w 4432150"/>
              <a:gd name="connsiteY21" fmla="*/ 3732903 h 3732903"/>
              <a:gd name="connsiteX22" fmla="*/ 3679115 w 4432150"/>
              <a:gd name="connsiteY22" fmla="*/ 3463962 h 3732903"/>
              <a:gd name="connsiteX23" fmla="*/ 3775934 w 4432150"/>
              <a:gd name="connsiteY23" fmla="*/ 3474720 h 3732903"/>
              <a:gd name="connsiteX24" fmla="*/ 3765176 w 4432150"/>
              <a:gd name="connsiteY24" fmla="*/ 3345628 h 3732903"/>
              <a:gd name="connsiteX25" fmla="*/ 3517750 w 4432150"/>
              <a:gd name="connsiteY25" fmla="*/ 3033510 h 3732903"/>
              <a:gd name="connsiteX26" fmla="*/ 3822550 w 4432150"/>
              <a:gd name="connsiteY26" fmla="*/ 2271510 h 3732903"/>
              <a:gd name="connsiteX27" fmla="*/ 4051150 w 4432150"/>
              <a:gd name="connsiteY27" fmla="*/ 2271510 h 3732903"/>
              <a:gd name="connsiteX28" fmla="*/ 4279750 w 4432150"/>
              <a:gd name="connsiteY28" fmla="*/ 2195310 h 3732903"/>
              <a:gd name="connsiteX29" fmla="*/ 4203550 w 4432150"/>
              <a:gd name="connsiteY29" fmla="*/ 1890510 h 3732903"/>
              <a:gd name="connsiteX30" fmla="*/ 3974950 w 4432150"/>
              <a:gd name="connsiteY30" fmla="*/ 1890510 h 3732903"/>
              <a:gd name="connsiteX31" fmla="*/ 4098663 w 4432150"/>
              <a:gd name="connsiteY31" fmla="*/ 1376978 h 3732903"/>
              <a:gd name="connsiteX32" fmla="*/ 4303059 w 4432150"/>
              <a:gd name="connsiteY32" fmla="*/ 1441524 h 3732903"/>
              <a:gd name="connsiteX33" fmla="*/ 4432150 w 4432150"/>
              <a:gd name="connsiteY33" fmla="*/ 1086522 h 3732903"/>
              <a:gd name="connsiteX34" fmla="*/ 4055633 w 4432150"/>
              <a:gd name="connsiteY34" fmla="*/ 968188 h 3732903"/>
              <a:gd name="connsiteX35" fmla="*/ 3937299 w 4432150"/>
              <a:gd name="connsiteY35" fmla="*/ 1043491 h 3732903"/>
              <a:gd name="connsiteX0" fmla="*/ 2222350 w 4432150"/>
              <a:gd name="connsiteY0" fmla="*/ 671310 h 3732903"/>
              <a:gd name="connsiteX1" fmla="*/ 2222350 w 4432150"/>
              <a:gd name="connsiteY1" fmla="*/ 671310 h 3732903"/>
              <a:gd name="connsiteX2" fmla="*/ 903642 w 4432150"/>
              <a:gd name="connsiteY2" fmla="*/ 623943 h 3732903"/>
              <a:gd name="connsiteX3" fmla="*/ 903642 w 4432150"/>
              <a:gd name="connsiteY3" fmla="*/ 462578 h 3732903"/>
              <a:gd name="connsiteX4" fmla="*/ 161365 w 4432150"/>
              <a:gd name="connsiteY4" fmla="*/ 32273 h 3732903"/>
              <a:gd name="connsiteX5" fmla="*/ 64546 w 4432150"/>
              <a:gd name="connsiteY5" fmla="*/ 0 h 3732903"/>
              <a:gd name="connsiteX6" fmla="*/ 0 w 4432150"/>
              <a:gd name="connsiteY6" fmla="*/ 107576 h 3732903"/>
              <a:gd name="connsiteX7" fmla="*/ 290456 w 4432150"/>
              <a:gd name="connsiteY7" fmla="*/ 537882 h 3732903"/>
              <a:gd name="connsiteX8" fmla="*/ 527125 w 4432150"/>
              <a:gd name="connsiteY8" fmla="*/ 570155 h 3732903"/>
              <a:gd name="connsiteX9" fmla="*/ 796066 w 4432150"/>
              <a:gd name="connsiteY9" fmla="*/ 1581374 h 3732903"/>
              <a:gd name="connsiteX10" fmla="*/ 645459 w 4432150"/>
              <a:gd name="connsiteY10" fmla="*/ 1667435 h 3732903"/>
              <a:gd name="connsiteX11" fmla="*/ 710005 w 4432150"/>
              <a:gd name="connsiteY11" fmla="*/ 2086983 h 3732903"/>
              <a:gd name="connsiteX12" fmla="*/ 1043492 w 4432150"/>
              <a:gd name="connsiteY12" fmla="*/ 2280621 h 3732903"/>
              <a:gd name="connsiteX13" fmla="*/ 1258645 w 4432150"/>
              <a:gd name="connsiteY13" fmla="*/ 2194560 h 3732903"/>
              <a:gd name="connsiteX14" fmla="*/ 1807285 w 4432150"/>
              <a:gd name="connsiteY14" fmla="*/ 2667896 h 3732903"/>
              <a:gd name="connsiteX15" fmla="*/ 1688950 w 4432150"/>
              <a:gd name="connsiteY15" fmla="*/ 2881110 h 3732903"/>
              <a:gd name="connsiteX16" fmla="*/ 1993750 w 4432150"/>
              <a:gd name="connsiteY16" fmla="*/ 3262110 h 3732903"/>
              <a:gd name="connsiteX17" fmla="*/ 2374750 w 4432150"/>
              <a:gd name="connsiteY17" fmla="*/ 3262110 h 3732903"/>
              <a:gd name="connsiteX18" fmla="*/ 2603350 w 4432150"/>
              <a:gd name="connsiteY18" fmla="*/ 3109710 h 3732903"/>
              <a:gd name="connsiteX19" fmla="*/ 3289150 w 4432150"/>
              <a:gd name="connsiteY19" fmla="*/ 3262110 h 3732903"/>
              <a:gd name="connsiteX20" fmla="*/ 3289150 w 4432150"/>
              <a:gd name="connsiteY20" fmla="*/ 3490710 h 3732903"/>
              <a:gd name="connsiteX21" fmla="*/ 3668358 w 4432150"/>
              <a:gd name="connsiteY21" fmla="*/ 3732903 h 3732903"/>
              <a:gd name="connsiteX22" fmla="*/ 3679115 w 4432150"/>
              <a:gd name="connsiteY22" fmla="*/ 3463962 h 3732903"/>
              <a:gd name="connsiteX23" fmla="*/ 3775934 w 4432150"/>
              <a:gd name="connsiteY23" fmla="*/ 3474720 h 3732903"/>
              <a:gd name="connsiteX24" fmla="*/ 3765176 w 4432150"/>
              <a:gd name="connsiteY24" fmla="*/ 3345628 h 3732903"/>
              <a:gd name="connsiteX25" fmla="*/ 3517750 w 4432150"/>
              <a:gd name="connsiteY25" fmla="*/ 3033510 h 3732903"/>
              <a:gd name="connsiteX26" fmla="*/ 3822550 w 4432150"/>
              <a:gd name="connsiteY26" fmla="*/ 2271510 h 3732903"/>
              <a:gd name="connsiteX27" fmla="*/ 4051150 w 4432150"/>
              <a:gd name="connsiteY27" fmla="*/ 2271510 h 3732903"/>
              <a:gd name="connsiteX28" fmla="*/ 4279750 w 4432150"/>
              <a:gd name="connsiteY28" fmla="*/ 2195310 h 3732903"/>
              <a:gd name="connsiteX29" fmla="*/ 4203550 w 4432150"/>
              <a:gd name="connsiteY29" fmla="*/ 1890510 h 3732903"/>
              <a:gd name="connsiteX30" fmla="*/ 3974950 w 4432150"/>
              <a:gd name="connsiteY30" fmla="*/ 1890510 h 3732903"/>
              <a:gd name="connsiteX31" fmla="*/ 3974950 w 4432150"/>
              <a:gd name="connsiteY31" fmla="*/ 1433310 h 3732903"/>
              <a:gd name="connsiteX32" fmla="*/ 4303059 w 4432150"/>
              <a:gd name="connsiteY32" fmla="*/ 1441524 h 3732903"/>
              <a:gd name="connsiteX33" fmla="*/ 4432150 w 4432150"/>
              <a:gd name="connsiteY33" fmla="*/ 1086522 h 3732903"/>
              <a:gd name="connsiteX34" fmla="*/ 4055633 w 4432150"/>
              <a:gd name="connsiteY34" fmla="*/ 968188 h 3732903"/>
              <a:gd name="connsiteX35" fmla="*/ 3937299 w 4432150"/>
              <a:gd name="connsiteY35" fmla="*/ 1043491 h 3732903"/>
              <a:gd name="connsiteX0" fmla="*/ 2222350 w 4432150"/>
              <a:gd name="connsiteY0" fmla="*/ 671310 h 3732903"/>
              <a:gd name="connsiteX1" fmla="*/ 2222350 w 4432150"/>
              <a:gd name="connsiteY1" fmla="*/ 671310 h 3732903"/>
              <a:gd name="connsiteX2" fmla="*/ 903642 w 4432150"/>
              <a:gd name="connsiteY2" fmla="*/ 623943 h 3732903"/>
              <a:gd name="connsiteX3" fmla="*/ 903642 w 4432150"/>
              <a:gd name="connsiteY3" fmla="*/ 462578 h 3732903"/>
              <a:gd name="connsiteX4" fmla="*/ 161365 w 4432150"/>
              <a:gd name="connsiteY4" fmla="*/ 32273 h 3732903"/>
              <a:gd name="connsiteX5" fmla="*/ 64546 w 4432150"/>
              <a:gd name="connsiteY5" fmla="*/ 0 h 3732903"/>
              <a:gd name="connsiteX6" fmla="*/ 0 w 4432150"/>
              <a:gd name="connsiteY6" fmla="*/ 107576 h 3732903"/>
              <a:gd name="connsiteX7" fmla="*/ 290456 w 4432150"/>
              <a:gd name="connsiteY7" fmla="*/ 537882 h 3732903"/>
              <a:gd name="connsiteX8" fmla="*/ 527125 w 4432150"/>
              <a:gd name="connsiteY8" fmla="*/ 570155 h 3732903"/>
              <a:gd name="connsiteX9" fmla="*/ 796066 w 4432150"/>
              <a:gd name="connsiteY9" fmla="*/ 1581374 h 3732903"/>
              <a:gd name="connsiteX10" fmla="*/ 645459 w 4432150"/>
              <a:gd name="connsiteY10" fmla="*/ 1667435 h 3732903"/>
              <a:gd name="connsiteX11" fmla="*/ 710005 w 4432150"/>
              <a:gd name="connsiteY11" fmla="*/ 2086983 h 3732903"/>
              <a:gd name="connsiteX12" fmla="*/ 1043492 w 4432150"/>
              <a:gd name="connsiteY12" fmla="*/ 2280621 h 3732903"/>
              <a:gd name="connsiteX13" fmla="*/ 1258645 w 4432150"/>
              <a:gd name="connsiteY13" fmla="*/ 2194560 h 3732903"/>
              <a:gd name="connsiteX14" fmla="*/ 1807285 w 4432150"/>
              <a:gd name="connsiteY14" fmla="*/ 2667896 h 3732903"/>
              <a:gd name="connsiteX15" fmla="*/ 1688950 w 4432150"/>
              <a:gd name="connsiteY15" fmla="*/ 2881110 h 3732903"/>
              <a:gd name="connsiteX16" fmla="*/ 1993750 w 4432150"/>
              <a:gd name="connsiteY16" fmla="*/ 3262110 h 3732903"/>
              <a:gd name="connsiteX17" fmla="*/ 2374750 w 4432150"/>
              <a:gd name="connsiteY17" fmla="*/ 3262110 h 3732903"/>
              <a:gd name="connsiteX18" fmla="*/ 2603350 w 4432150"/>
              <a:gd name="connsiteY18" fmla="*/ 3109710 h 3732903"/>
              <a:gd name="connsiteX19" fmla="*/ 3289150 w 4432150"/>
              <a:gd name="connsiteY19" fmla="*/ 3262110 h 3732903"/>
              <a:gd name="connsiteX20" fmla="*/ 3289150 w 4432150"/>
              <a:gd name="connsiteY20" fmla="*/ 3490710 h 3732903"/>
              <a:gd name="connsiteX21" fmla="*/ 3668358 w 4432150"/>
              <a:gd name="connsiteY21" fmla="*/ 3732903 h 3732903"/>
              <a:gd name="connsiteX22" fmla="*/ 3679115 w 4432150"/>
              <a:gd name="connsiteY22" fmla="*/ 3463962 h 3732903"/>
              <a:gd name="connsiteX23" fmla="*/ 3775934 w 4432150"/>
              <a:gd name="connsiteY23" fmla="*/ 3474720 h 3732903"/>
              <a:gd name="connsiteX24" fmla="*/ 3765176 w 4432150"/>
              <a:gd name="connsiteY24" fmla="*/ 3345628 h 3732903"/>
              <a:gd name="connsiteX25" fmla="*/ 3517750 w 4432150"/>
              <a:gd name="connsiteY25" fmla="*/ 3033510 h 3732903"/>
              <a:gd name="connsiteX26" fmla="*/ 3822550 w 4432150"/>
              <a:gd name="connsiteY26" fmla="*/ 2271510 h 3732903"/>
              <a:gd name="connsiteX27" fmla="*/ 4051150 w 4432150"/>
              <a:gd name="connsiteY27" fmla="*/ 2271510 h 3732903"/>
              <a:gd name="connsiteX28" fmla="*/ 4279750 w 4432150"/>
              <a:gd name="connsiteY28" fmla="*/ 2195310 h 3732903"/>
              <a:gd name="connsiteX29" fmla="*/ 4203550 w 4432150"/>
              <a:gd name="connsiteY29" fmla="*/ 1890510 h 3732903"/>
              <a:gd name="connsiteX30" fmla="*/ 3974950 w 4432150"/>
              <a:gd name="connsiteY30" fmla="*/ 1890510 h 3732903"/>
              <a:gd name="connsiteX31" fmla="*/ 3974950 w 4432150"/>
              <a:gd name="connsiteY31" fmla="*/ 1433310 h 3732903"/>
              <a:gd name="connsiteX32" fmla="*/ 4203550 w 4432150"/>
              <a:gd name="connsiteY32" fmla="*/ 1433310 h 3732903"/>
              <a:gd name="connsiteX33" fmla="*/ 4432150 w 4432150"/>
              <a:gd name="connsiteY33" fmla="*/ 1086522 h 3732903"/>
              <a:gd name="connsiteX34" fmla="*/ 4055633 w 4432150"/>
              <a:gd name="connsiteY34" fmla="*/ 968188 h 3732903"/>
              <a:gd name="connsiteX35" fmla="*/ 3937299 w 4432150"/>
              <a:gd name="connsiteY35" fmla="*/ 1043491 h 3732903"/>
              <a:gd name="connsiteX0" fmla="*/ 2222350 w 4355950"/>
              <a:gd name="connsiteY0" fmla="*/ 671310 h 3732903"/>
              <a:gd name="connsiteX1" fmla="*/ 2222350 w 4355950"/>
              <a:gd name="connsiteY1" fmla="*/ 671310 h 3732903"/>
              <a:gd name="connsiteX2" fmla="*/ 903642 w 4355950"/>
              <a:gd name="connsiteY2" fmla="*/ 623943 h 3732903"/>
              <a:gd name="connsiteX3" fmla="*/ 903642 w 4355950"/>
              <a:gd name="connsiteY3" fmla="*/ 462578 h 3732903"/>
              <a:gd name="connsiteX4" fmla="*/ 161365 w 4355950"/>
              <a:gd name="connsiteY4" fmla="*/ 32273 h 3732903"/>
              <a:gd name="connsiteX5" fmla="*/ 64546 w 4355950"/>
              <a:gd name="connsiteY5" fmla="*/ 0 h 3732903"/>
              <a:gd name="connsiteX6" fmla="*/ 0 w 4355950"/>
              <a:gd name="connsiteY6" fmla="*/ 107576 h 3732903"/>
              <a:gd name="connsiteX7" fmla="*/ 290456 w 4355950"/>
              <a:gd name="connsiteY7" fmla="*/ 537882 h 3732903"/>
              <a:gd name="connsiteX8" fmla="*/ 527125 w 4355950"/>
              <a:gd name="connsiteY8" fmla="*/ 570155 h 3732903"/>
              <a:gd name="connsiteX9" fmla="*/ 796066 w 4355950"/>
              <a:gd name="connsiteY9" fmla="*/ 1581374 h 3732903"/>
              <a:gd name="connsiteX10" fmla="*/ 645459 w 4355950"/>
              <a:gd name="connsiteY10" fmla="*/ 1667435 h 3732903"/>
              <a:gd name="connsiteX11" fmla="*/ 710005 w 4355950"/>
              <a:gd name="connsiteY11" fmla="*/ 2086983 h 3732903"/>
              <a:gd name="connsiteX12" fmla="*/ 1043492 w 4355950"/>
              <a:gd name="connsiteY12" fmla="*/ 2280621 h 3732903"/>
              <a:gd name="connsiteX13" fmla="*/ 1258645 w 4355950"/>
              <a:gd name="connsiteY13" fmla="*/ 2194560 h 3732903"/>
              <a:gd name="connsiteX14" fmla="*/ 1807285 w 4355950"/>
              <a:gd name="connsiteY14" fmla="*/ 2667896 h 3732903"/>
              <a:gd name="connsiteX15" fmla="*/ 1688950 w 4355950"/>
              <a:gd name="connsiteY15" fmla="*/ 2881110 h 3732903"/>
              <a:gd name="connsiteX16" fmla="*/ 1993750 w 4355950"/>
              <a:gd name="connsiteY16" fmla="*/ 3262110 h 3732903"/>
              <a:gd name="connsiteX17" fmla="*/ 2374750 w 4355950"/>
              <a:gd name="connsiteY17" fmla="*/ 3262110 h 3732903"/>
              <a:gd name="connsiteX18" fmla="*/ 2603350 w 4355950"/>
              <a:gd name="connsiteY18" fmla="*/ 3109710 h 3732903"/>
              <a:gd name="connsiteX19" fmla="*/ 3289150 w 4355950"/>
              <a:gd name="connsiteY19" fmla="*/ 3262110 h 3732903"/>
              <a:gd name="connsiteX20" fmla="*/ 3289150 w 4355950"/>
              <a:gd name="connsiteY20" fmla="*/ 3490710 h 3732903"/>
              <a:gd name="connsiteX21" fmla="*/ 3668358 w 4355950"/>
              <a:gd name="connsiteY21" fmla="*/ 3732903 h 3732903"/>
              <a:gd name="connsiteX22" fmla="*/ 3679115 w 4355950"/>
              <a:gd name="connsiteY22" fmla="*/ 3463962 h 3732903"/>
              <a:gd name="connsiteX23" fmla="*/ 3775934 w 4355950"/>
              <a:gd name="connsiteY23" fmla="*/ 3474720 h 3732903"/>
              <a:gd name="connsiteX24" fmla="*/ 3765176 w 4355950"/>
              <a:gd name="connsiteY24" fmla="*/ 3345628 h 3732903"/>
              <a:gd name="connsiteX25" fmla="*/ 3517750 w 4355950"/>
              <a:gd name="connsiteY25" fmla="*/ 3033510 h 3732903"/>
              <a:gd name="connsiteX26" fmla="*/ 3822550 w 4355950"/>
              <a:gd name="connsiteY26" fmla="*/ 2271510 h 3732903"/>
              <a:gd name="connsiteX27" fmla="*/ 4051150 w 4355950"/>
              <a:gd name="connsiteY27" fmla="*/ 2271510 h 3732903"/>
              <a:gd name="connsiteX28" fmla="*/ 4279750 w 4355950"/>
              <a:gd name="connsiteY28" fmla="*/ 2195310 h 3732903"/>
              <a:gd name="connsiteX29" fmla="*/ 4203550 w 4355950"/>
              <a:gd name="connsiteY29" fmla="*/ 1890510 h 3732903"/>
              <a:gd name="connsiteX30" fmla="*/ 3974950 w 4355950"/>
              <a:gd name="connsiteY30" fmla="*/ 1890510 h 3732903"/>
              <a:gd name="connsiteX31" fmla="*/ 3974950 w 4355950"/>
              <a:gd name="connsiteY31" fmla="*/ 1433310 h 3732903"/>
              <a:gd name="connsiteX32" fmla="*/ 4203550 w 4355950"/>
              <a:gd name="connsiteY32" fmla="*/ 1433310 h 3732903"/>
              <a:gd name="connsiteX33" fmla="*/ 4355950 w 4355950"/>
              <a:gd name="connsiteY33" fmla="*/ 1052310 h 3732903"/>
              <a:gd name="connsiteX34" fmla="*/ 4055633 w 4355950"/>
              <a:gd name="connsiteY34" fmla="*/ 968188 h 3732903"/>
              <a:gd name="connsiteX35" fmla="*/ 3937299 w 4355950"/>
              <a:gd name="connsiteY35" fmla="*/ 1043491 h 3732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355950" h="3732903">
                <a:moveTo>
                  <a:pt x="2222350" y="671310"/>
                </a:moveTo>
                <a:lnTo>
                  <a:pt x="2222350" y="671310"/>
                </a:lnTo>
                <a:lnTo>
                  <a:pt x="903642" y="623943"/>
                </a:lnTo>
                <a:lnTo>
                  <a:pt x="903642" y="462578"/>
                </a:lnTo>
                <a:lnTo>
                  <a:pt x="161365" y="32273"/>
                </a:lnTo>
                <a:lnTo>
                  <a:pt x="64546" y="0"/>
                </a:lnTo>
                <a:lnTo>
                  <a:pt x="0" y="107576"/>
                </a:lnTo>
                <a:lnTo>
                  <a:pt x="290456" y="537882"/>
                </a:lnTo>
                <a:lnTo>
                  <a:pt x="527125" y="570155"/>
                </a:lnTo>
                <a:lnTo>
                  <a:pt x="796066" y="1581374"/>
                </a:lnTo>
                <a:lnTo>
                  <a:pt x="645459" y="1667435"/>
                </a:lnTo>
                <a:lnTo>
                  <a:pt x="710005" y="2086983"/>
                </a:lnTo>
                <a:lnTo>
                  <a:pt x="1043492" y="2280621"/>
                </a:lnTo>
                <a:lnTo>
                  <a:pt x="1258645" y="2194560"/>
                </a:lnTo>
                <a:lnTo>
                  <a:pt x="1807285" y="2667896"/>
                </a:lnTo>
                <a:lnTo>
                  <a:pt x="1688950" y="2881110"/>
                </a:lnTo>
                <a:lnTo>
                  <a:pt x="1993750" y="3262110"/>
                </a:lnTo>
                <a:lnTo>
                  <a:pt x="2374750" y="3262110"/>
                </a:lnTo>
                <a:lnTo>
                  <a:pt x="2603350" y="3109710"/>
                </a:lnTo>
                <a:lnTo>
                  <a:pt x="3289150" y="3262110"/>
                </a:lnTo>
                <a:lnTo>
                  <a:pt x="3289150" y="3490710"/>
                </a:lnTo>
                <a:lnTo>
                  <a:pt x="3668358" y="3732903"/>
                </a:lnTo>
                <a:lnTo>
                  <a:pt x="3679115" y="3463962"/>
                </a:lnTo>
                <a:lnTo>
                  <a:pt x="3775934" y="3474720"/>
                </a:lnTo>
                <a:lnTo>
                  <a:pt x="3765176" y="3345628"/>
                </a:lnTo>
                <a:lnTo>
                  <a:pt x="3517750" y="3033510"/>
                </a:lnTo>
                <a:lnTo>
                  <a:pt x="3822550" y="2271510"/>
                </a:lnTo>
                <a:lnTo>
                  <a:pt x="4051150" y="2271510"/>
                </a:lnTo>
                <a:lnTo>
                  <a:pt x="4279750" y="2195310"/>
                </a:lnTo>
                <a:lnTo>
                  <a:pt x="4203550" y="1890510"/>
                </a:lnTo>
                <a:lnTo>
                  <a:pt x="3974950" y="1890510"/>
                </a:lnTo>
                <a:lnTo>
                  <a:pt x="3974950" y="1433310"/>
                </a:lnTo>
                <a:lnTo>
                  <a:pt x="4203550" y="1433310"/>
                </a:lnTo>
                <a:lnTo>
                  <a:pt x="4355950" y="1052310"/>
                </a:lnTo>
                <a:lnTo>
                  <a:pt x="4055633" y="968188"/>
                </a:lnTo>
                <a:lnTo>
                  <a:pt x="3937299" y="1043491"/>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a:off x="3638550" y="2152650"/>
            <a:ext cx="1079500" cy="571500"/>
          </a:xfrm>
          <a:custGeom>
            <a:avLst/>
            <a:gdLst>
              <a:gd name="connsiteX0" fmla="*/ 0 w 1079500"/>
              <a:gd name="connsiteY0" fmla="*/ 571500 h 571500"/>
              <a:gd name="connsiteX1" fmla="*/ 317500 w 1079500"/>
              <a:gd name="connsiteY1" fmla="*/ 139700 h 571500"/>
              <a:gd name="connsiteX2" fmla="*/ 361950 w 1079500"/>
              <a:gd name="connsiteY2" fmla="*/ 184150 h 571500"/>
              <a:gd name="connsiteX3" fmla="*/ 628650 w 1079500"/>
              <a:gd name="connsiteY3" fmla="*/ 0 h 571500"/>
              <a:gd name="connsiteX4" fmla="*/ 660400 w 1079500"/>
              <a:gd name="connsiteY4" fmla="*/ 38100 h 571500"/>
              <a:gd name="connsiteX5" fmla="*/ 1022350 w 1079500"/>
              <a:gd name="connsiteY5" fmla="*/ 38100 h 571500"/>
              <a:gd name="connsiteX6" fmla="*/ 1079500 w 1079500"/>
              <a:gd name="connsiteY6" fmla="*/ 228600 h 571500"/>
              <a:gd name="connsiteX7" fmla="*/ 1028700 w 1079500"/>
              <a:gd name="connsiteY7" fmla="*/ 31115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9500" h="571500">
                <a:moveTo>
                  <a:pt x="0" y="571500"/>
                </a:moveTo>
                <a:lnTo>
                  <a:pt x="317500" y="139700"/>
                </a:lnTo>
                <a:lnTo>
                  <a:pt x="361950" y="184150"/>
                </a:lnTo>
                <a:lnTo>
                  <a:pt x="628650" y="0"/>
                </a:lnTo>
                <a:lnTo>
                  <a:pt x="660400" y="38100"/>
                </a:lnTo>
                <a:lnTo>
                  <a:pt x="1022350" y="38100"/>
                </a:lnTo>
                <a:lnTo>
                  <a:pt x="1079500" y="228600"/>
                </a:lnTo>
                <a:lnTo>
                  <a:pt x="1028700" y="311150"/>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8903" name="Picture 7"/>
          <p:cNvPicPr>
            <a:picLocks noChangeAspect="1" noChangeArrowheads="1"/>
          </p:cNvPicPr>
          <p:nvPr/>
        </p:nvPicPr>
        <p:blipFill>
          <a:blip r:embed="rId8" cstate="print"/>
          <a:srcRect/>
          <a:stretch>
            <a:fillRect/>
          </a:stretch>
        </p:blipFill>
        <p:spPr bwMode="auto">
          <a:xfrm>
            <a:off x="228600" y="839175"/>
            <a:ext cx="8686800" cy="6018825"/>
          </a:xfrm>
          <a:prstGeom prst="rect">
            <a:avLst/>
          </a:prstGeom>
          <a:noFill/>
          <a:ln w="9525">
            <a:noFill/>
            <a:miter lim="800000"/>
            <a:headEnd/>
            <a:tailEnd/>
          </a:ln>
        </p:spPr>
      </p:pic>
      <p:sp>
        <p:nvSpPr>
          <p:cNvPr id="29" name="Slide Number Placeholder 28"/>
          <p:cNvSpPr>
            <a:spLocks noGrp="1"/>
          </p:cNvSpPr>
          <p:nvPr>
            <p:ph type="sldNum" sz="quarter" idx="12"/>
          </p:nvPr>
        </p:nvSpPr>
        <p:spPr/>
        <p:txBody>
          <a:bodyPr/>
          <a:lstStyle/>
          <a:p>
            <a:pPr>
              <a:defRPr/>
            </a:pPr>
            <a:fld id="{6D98560A-1953-4F77-869E-5D1EE0598C44}" type="slidenum">
              <a:rPr lang="en-US" smtClean="0"/>
              <a:pPr>
                <a:defRPr/>
              </a:pPr>
              <a:t>62</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1000" fill="hold"/>
                                        <p:tgtEl>
                                          <p:spTgt spid="20"/>
                                        </p:tgtEl>
                                        <p:attrNameLst>
                                          <p:attrName>ppt_w</p:attrName>
                                        </p:attrNameLst>
                                      </p:cBhvr>
                                      <p:tavLst>
                                        <p:tav tm="0">
                                          <p:val>
                                            <p:fltVal val="0"/>
                                          </p:val>
                                        </p:tav>
                                        <p:tav tm="100000">
                                          <p:val>
                                            <p:strVal val="#ppt_w"/>
                                          </p:val>
                                        </p:tav>
                                      </p:tavLst>
                                    </p:anim>
                                    <p:anim calcmode="lin" valueType="num">
                                      <p:cBhvr>
                                        <p:cTn id="15" dur="1000" fill="hold"/>
                                        <p:tgtEl>
                                          <p:spTgt spid="20"/>
                                        </p:tgtEl>
                                        <p:attrNameLst>
                                          <p:attrName>ppt_h</p:attrName>
                                        </p:attrNameLst>
                                      </p:cBhvr>
                                      <p:tavLst>
                                        <p:tav tm="0">
                                          <p:val>
                                            <p:fltVal val="0"/>
                                          </p:val>
                                        </p:tav>
                                        <p:tav tm="100000">
                                          <p:val>
                                            <p:strVal val="#ppt_h"/>
                                          </p:val>
                                        </p:tav>
                                      </p:tavLst>
                                    </p:anim>
                                    <p:animEffect transition="in" filter="fade">
                                      <p:cBhvr>
                                        <p:cTn id="16" dur="1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1000" fill="hold"/>
                                        <p:tgtEl>
                                          <p:spTgt spid="22"/>
                                        </p:tgtEl>
                                        <p:attrNameLst>
                                          <p:attrName>ppt_w</p:attrName>
                                        </p:attrNameLst>
                                      </p:cBhvr>
                                      <p:tavLst>
                                        <p:tav tm="0">
                                          <p:val>
                                            <p:fltVal val="0"/>
                                          </p:val>
                                        </p:tav>
                                        <p:tav tm="100000">
                                          <p:val>
                                            <p:strVal val="#ppt_w"/>
                                          </p:val>
                                        </p:tav>
                                      </p:tavLst>
                                    </p:anim>
                                    <p:anim calcmode="lin" valueType="num">
                                      <p:cBhvr>
                                        <p:cTn id="22" dur="1000" fill="hold"/>
                                        <p:tgtEl>
                                          <p:spTgt spid="22"/>
                                        </p:tgtEl>
                                        <p:attrNameLst>
                                          <p:attrName>ppt_h</p:attrName>
                                        </p:attrNameLst>
                                      </p:cBhvr>
                                      <p:tavLst>
                                        <p:tav tm="0">
                                          <p:val>
                                            <p:fltVal val="0"/>
                                          </p:val>
                                        </p:tav>
                                        <p:tav tm="100000">
                                          <p:val>
                                            <p:strVal val="#ppt_h"/>
                                          </p:val>
                                        </p:tav>
                                      </p:tavLst>
                                    </p:anim>
                                    <p:animEffect transition="in" filter="fade">
                                      <p:cBhvr>
                                        <p:cTn id="23" dur="10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1000" fill="hold"/>
                                        <p:tgtEl>
                                          <p:spTgt spid="25"/>
                                        </p:tgtEl>
                                        <p:attrNameLst>
                                          <p:attrName>ppt_w</p:attrName>
                                        </p:attrNameLst>
                                      </p:cBhvr>
                                      <p:tavLst>
                                        <p:tav tm="0">
                                          <p:val>
                                            <p:fltVal val="0"/>
                                          </p:val>
                                        </p:tav>
                                        <p:tav tm="100000">
                                          <p:val>
                                            <p:strVal val="#ppt_w"/>
                                          </p:val>
                                        </p:tav>
                                      </p:tavLst>
                                    </p:anim>
                                    <p:anim calcmode="lin" valueType="num">
                                      <p:cBhvr>
                                        <p:cTn id="29" dur="1000" fill="hold"/>
                                        <p:tgtEl>
                                          <p:spTgt spid="25"/>
                                        </p:tgtEl>
                                        <p:attrNameLst>
                                          <p:attrName>ppt_h</p:attrName>
                                        </p:attrNameLst>
                                      </p:cBhvr>
                                      <p:tavLst>
                                        <p:tav tm="0">
                                          <p:val>
                                            <p:fltVal val="0"/>
                                          </p:val>
                                        </p:tav>
                                        <p:tav tm="100000">
                                          <p:val>
                                            <p:strVal val="#ppt_h"/>
                                          </p:val>
                                        </p:tav>
                                      </p:tavLst>
                                    </p:anim>
                                    <p:animEffect transition="in" filter="fade">
                                      <p:cBhvr>
                                        <p:cTn id="30" dur="10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208902"/>
                                        </p:tgtEl>
                                        <p:attrNameLst>
                                          <p:attrName>style.visibility</p:attrName>
                                        </p:attrNameLst>
                                      </p:cBhvr>
                                      <p:to>
                                        <p:strVal val="visible"/>
                                      </p:to>
                                    </p:set>
                                    <p:anim calcmode="lin" valueType="num">
                                      <p:cBhvr>
                                        <p:cTn id="35" dur="1000" fill="hold"/>
                                        <p:tgtEl>
                                          <p:spTgt spid="208902"/>
                                        </p:tgtEl>
                                        <p:attrNameLst>
                                          <p:attrName>ppt_w</p:attrName>
                                        </p:attrNameLst>
                                      </p:cBhvr>
                                      <p:tavLst>
                                        <p:tav tm="0">
                                          <p:val>
                                            <p:fltVal val="0"/>
                                          </p:val>
                                        </p:tav>
                                        <p:tav tm="100000">
                                          <p:val>
                                            <p:strVal val="#ppt_w"/>
                                          </p:val>
                                        </p:tav>
                                      </p:tavLst>
                                    </p:anim>
                                    <p:anim calcmode="lin" valueType="num">
                                      <p:cBhvr>
                                        <p:cTn id="36" dur="1000" fill="hold"/>
                                        <p:tgtEl>
                                          <p:spTgt spid="208902"/>
                                        </p:tgtEl>
                                        <p:attrNameLst>
                                          <p:attrName>ppt_h</p:attrName>
                                        </p:attrNameLst>
                                      </p:cBhvr>
                                      <p:tavLst>
                                        <p:tav tm="0">
                                          <p:val>
                                            <p:fltVal val="0"/>
                                          </p:val>
                                        </p:tav>
                                        <p:tav tm="100000">
                                          <p:val>
                                            <p:strVal val="#ppt_h"/>
                                          </p:val>
                                        </p:tav>
                                      </p:tavLst>
                                    </p:anim>
                                    <p:animEffect transition="in" filter="fade">
                                      <p:cBhvr>
                                        <p:cTn id="37" dur="1000"/>
                                        <p:tgtEl>
                                          <p:spTgt spid="208902"/>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heel(1)">
                                      <p:cBhvr>
                                        <p:cTn id="42" dur="5000"/>
                                        <p:tgtEl>
                                          <p:spTgt spid="23"/>
                                        </p:tgtEl>
                                      </p:cBhvr>
                                    </p:animEffect>
                                  </p:childTnLst>
                                </p:cTn>
                              </p:par>
                            </p:childTnLst>
                          </p:cTn>
                        </p:par>
                        <p:par>
                          <p:cTn id="43" fill="hold">
                            <p:stCondLst>
                              <p:cond delay="5000"/>
                            </p:stCondLst>
                            <p:childTnLst>
                              <p:par>
                                <p:cTn id="44" presetID="22" presetClass="entr" presetSubtype="8"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left)">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0" fill="hold" nodeType="clickEffect">
                                  <p:stCondLst>
                                    <p:cond delay="0"/>
                                  </p:stCondLst>
                                  <p:childTnLst>
                                    <p:set>
                                      <p:cBhvr>
                                        <p:cTn id="50" dur="1" fill="hold">
                                          <p:stCondLst>
                                            <p:cond delay="0"/>
                                          </p:stCondLst>
                                        </p:cTn>
                                        <p:tgtEl>
                                          <p:spTgt spid="208903"/>
                                        </p:tgtEl>
                                        <p:attrNameLst>
                                          <p:attrName>style.visibility</p:attrName>
                                        </p:attrNameLst>
                                      </p:cBhvr>
                                      <p:to>
                                        <p:strVal val="visible"/>
                                      </p:to>
                                    </p:set>
                                    <p:anim calcmode="lin" valueType="num">
                                      <p:cBhvr>
                                        <p:cTn id="51" dur="500" fill="hold"/>
                                        <p:tgtEl>
                                          <p:spTgt spid="208903"/>
                                        </p:tgtEl>
                                        <p:attrNameLst>
                                          <p:attrName>ppt_w</p:attrName>
                                        </p:attrNameLst>
                                      </p:cBhvr>
                                      <p:tavLst>
                                        <p:tav tm="0">
                                          <p:val>
                                            <p:fltVal val="0"/>
                                          </p:val>
                                        </p:tav>
                                        <p:tav tm="100000">
                                          <p:val>
                                            <p:strVal val="#ppt_w"/>
                                          </p:val>
                                        </p:tav>
                                      </p:tavLst>
                                    </p:anim>
                                    <p:anim calcmode="lin" valueType="num">
                                      <p:cBhvr>
                                        <p:cTn id="52" dur="500" fill="hold"/>
                                        <p:tgtEl>
                                          <p:spTgt spid="208903"/>
                                        </p:tgtEl>
                                        <p:attrNameLst>
                                          <p:attrName>ppt_h</p:attrName>
                                        </p:attrNameLst>
                                      </p:cBhvr>
                                      <p:tavLst>
                                        <p:tav tm="0">
                                          <p:val>
                                            <p:fltVal val="0"/>
                                          </p:val>
                                        </p:tav>
                                        <p:tav tm="100000">
                                          <p:val>
                                            <p:strVal val="#ppt_h"/>
                                          </p:val>
                                        </p:tav>
                                      </p:tavLst>
                                    </p:anim>
                                    <p:animEffect transition="in" filter="fade">
                                      <p:cBhvr>
                                        <p:cTn id="53" dur="500"/>
                                        <p:tgtEl>
                                          <p:spTgt spid="2089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10-ACADIA: 1748-1755 </a:t>
            </a:r>
            <a:r>
              <a:rPr lang="en-US" b="0" dirty="0"/>
              <a:t>(7)</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r>
              <a:rPr lang="en-US" sz="2800" dirty="0"/>
              <a:t>1749 - </a:t>
            </a:r>
            <a:r>
              <a:rPr lang="en-US" sz="2800" dirty="0">
                <a:solidFill>
                  <a:srgbClr val="FF0000"/>
                </a:solidFill>
                <a:effectLst>
                  <a:outerShdw blurRad="38100" dist="38100" dir="2700000" algn="tl">
                    <a:srgbClr val="000000"/>
                  </a:outerShdw>
                </a:effectLst>
              </a:rPr>
              <a:t>Fully cognizant of the strategic importance </a:t>
            </a:r>
            <a:r>
              <a:rPr lang="en-US" sz="2800" dirty="0"/>
              <a:t>of Nova Scotia &amp; </a:t>
            </a:r>
            <a:r>
              <a:rPr lang="en-US" sz="2800" dirty="0">
                <a:solidFill>
                  <a:srgbClr val="FF0000"/>
                </a:solidFill>
                <a:effectLst>
                  <a:outerShdw blurRad="38100" dist="38100" dir="2700000" algn="tl">
                    <a:srgbClr val="000000"/>
                  </a:outerShdw>
                </a:effectLst>
              </a:rPr>
              <a:t>France’s</a:t>
            </a:r>
            <a:r>
              <a:rPr lang="en-US" sz="2800" dirty="0"/>
              <a:t> continuing </a:t>
            </a:r>
            <a:r>
              <a:rPr lang="en-US" sz="2800" dirty="0">
                <a:solidFill>
                  <a:srgbClr val="FF0000"/>
                </a:solidFill>
                <a:effectLst>
                  <a:outerShdw blurRad="38100" dist="38100" dir="2700000" algn="tl">
                    <a:srgbClr val="000000"/>
                  </a:outerShdw>
                </a:effectLst>
              </a:rPr>
              <a:t>threats to the region</a:t>
            </a:r>
            <a:r>
              <a:rPr lang="en-US" sz="2800" dirty="0"/>
              <a:t>, </a:t>
            </a:r>
            <a:r>
              <a:rPr lang="en-US" sz="2800" dirty="0">
                <a:solidFill>
                  <a:srgbClr val="FF0000"/>
                </a:solidFill>
                <a:effectLst>
                  <a:outerShdw blurRad="38100" dist="38100" dir="2700000" algn="tl">
                    <a:srgbClr val="000000"/>
                  </a:outerShdw>
                </a:effectLst>
              </a:rPr>
              <a:t>British are determined to hold the colony at all costs</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ET=144YRS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grpSp>
        <p:nvGrpSpPr>
          <p:cNvPr id="21" name="Group 20"/>
          <p:cNvGrpSpPr/>
          <p:nvPr/>
        </p:nvGrpSpPr>
        <p:grpSpPr>
          <a:xfrm>
            <a:off x="1905000" y="2864427"/>
            <a:ext cx="1219200" cy="883920"/>
            <a:chOff x="1905000" y="2864427"/>
            <a:chExt cx="1219200" cy="883920"/>
          </a:xfrm>
        </p:grpSpPr>
        <p:grpSp>
          <p:nvGrpSpPr>
            <p:cNvPr id="27" name="Group 13"/>
            <p:cNvGrpSpPr/>
            <p:nvPr/>
          </p:nvGrpSpPr>
          <p:grpSpPr>
            <a:xfrm>
              <a:off x="1905000" y="2864427"/>
              <a:ext cx="1219200" cy="793173"/>
              <a:chOff x="1905000" y="2864427"/>
              <a:chExt cx="1219200" cy="793173"/>
            </a:xfrm>
          </p:grpSpPr>
          <p:sp>
            <p:nvSpPr>
              <p:cNvPr id="29" name="Rounded Rectangle 28"/>
              <p:cNvSpPr/>
              <p:nvPr/>
            </p:nvSpPr>
            <p:spPr>
              <a:xfrm>
                <a:off x="1905000" y="2864427"/>
                <a:ext cx="12192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Annapolis Royal</a:t>
                </a:r>
              </a:p>
            </p:txBody>
          </p:sp>
          <p:sp>
            <p:nvSpPr>
              <p:cNvPr id="30" name="Oval 29"/>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Oval 27"/>
            <p:cNvSpPr/>
            <p:nvPr/>
          </p:nvSpPr>
          <p:spPr>
            <a:xfrm>
              <a:off x="2240280"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5234" name="Picture 2" descr="George sitting on a throne"/>
          <p:cNvPicPr>
            <a:picLocks noChangeAspect="1" noChangeArrowheads="1"/>
          </p:cNvPicPr>
          <p:nvPr/>
        </p:nvPicPr>
        <p:blipFill>
          <a:blip r:embed="rId7" cstate="print"/>
          <a:srcRect t="14483"/>
          <a:stretch>
            <a:fillRect/>
          </a:stretch>
        </p:blipFill>
        <p:spPr bwMode="auto">
          <a:xfrm>
            <a:off x="2819400" y="609600"/>
            <a:ext cx="3505200" cy="4932318"/>
          </a:xfrm>
          <a:prstGeom prst="rect">
            <a:avLst/>
          </a:prstGeom>
          <a:noFill/>
        </p:spPr>
      </p:pic>
      <p:sp>
        <p:nvSpPr>
          <p:cNvPr id="31" name="Slide Number Placeholder 30"/>
          <p:cNvSpPr>
            <a:spLocks noGrp="1"/>
          </p:cNvSpPr>
          <p:nvPr>
            <p:ph type="sldNum" sz="quarter" idx="12"/>
          </p:nvPr>
        </p:nvSpPr>
        <p:spPr/>
        <p:txBody>
          <a:bodyPr/>
          <a:lstStyle/>
          <a:p>
            <a:pPr>
              <a:defRPr/>
            </a:pPr>
            <a:fld id="{6D98560A-1953-4F77-869E-5D1EE0598C44}" type="slidenum">
              <a:rPr lang="en-US" smtClean="0"/>
              <a:pPr>
                <a:defRPr/>
              </a:pPr>
              <a:t>63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95234"/>
                                        </p:tgtEl>
                                        <p:attrNameLst>
                                          <p:attrName>style.visibility</p:attrName>
                                        </p:attrNameLst>
                                      </p:cBhvr>
                                      <p:to>
                                        <p:strVal val="visible"/>
                                      </p:to>
                                    </p:set>
                                    <p:anim calcmode="lin" valueType="num">
                                      <p:cBhvr>
                                        <p:cTn id="12" dur="1000" fill="hold"/>
                                        <p:tgtEl>
                                          <p:spTgt spid="95234"/>
                                        </p:tgtEl>
                                        <p:attrNameLst>
                                          <p:attrName>ppt_w</p:attrName>
                                        </p:attrNameLst>
                                      </p:cBhvr>
                                      <p:tavLst>
                                        <p:tav tm="0">
                                          <p:val>
                                            <p:fltVal val="0"/>
                                          </p:val>
                                        </p:tav>
                                        <p:tav tm="100000">
                                          <p:val>
                                            <p:strVal val="#ppt_w"/>
                                          </p:val>
                                        </p:tav>
                                      </p:tavLst>
                                    </p:anim>
                                    <p:anim calcmode="lin" valueType="num">
                                      <p:cBhvr>
                                        <p:cTn id="13" dur="1000" fill="hold"/>
                                        <p:tgtEl>
                                          <p:spTgt spid="95234"/>
                                        </p:tgtEl>
                                        <p:attrNameLst>
                                          <p:attrName>ppt_h</p:attrName>
                                        </p:attrNameLst>
                                      </p:cBhvr>
                                      <p:tavLst>
                                        <p:tav tm="0">
                                          <p:val>
                                            <p:fltVal val="0"/>
                                          </p:val>
                                        </p:tav>
                                        <p:tav tm="100000">
                                          <p:val>
                                            <p:strVal val="#ppt_h"/>
                                          </p:val>
                                        </p:tav>
                                      </p:tavLst>
                                    </p:anim>
                                    <p:animEffect transition="in" filter="fade">
                                      <p:cBhvr>
                                        <p:cTn id="14" dur="1000"/>
                                        <p:tgtEl>
                                          <p:spTgt spid="95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10-ACADIA: 1748-1755 </a:t>
            </a:r>
            <a:r>
              <a:rPr lang="en-US" b="0" dirty="0"/>
              <a:t>(7)</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2" name="Group 41"/>
          <p:cNvGrpSpPr/>
          <p:nvPr/>
        </p:nvGrpSpPr>
        <p:grpSpPr>
          <a:xfrm>
            <a:off x="4648200" y="3962400"/>
            <a:ext cx="1600200" cy="1182707"/>
            <a:chOff x="2895600" y="1752600"/>
            <a:chExt cx="1600200" cy="1182707"/>
          </a:xfrm>
        </p:grpSpPr>
        <p:sp>
          <p:nvSpPr>
            <p:cNvPr id="43" name="Oval 42"/>
            <p:cNvSpPr/>
            <p:nvPr/>
          </p:nvSpPr>
          <p:spPr>
            <a:xfrm>
              <a:off x="2971800" y="1752600"/>
              <a:ext cx="228600" cy="228600"/>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2895600" y="1981200"/>
              <a:ext cx="1600200" cy="954107"/>
            </a:xfrm>
            <a:prstGeom prst="rect">
              <a:avLst/>
            </a:prstGeom>
            <a:noFill/>
          </p:spPr>
          <p:txBody>
            <a:bodyPr wrap="square" rtlCol="0">
              <a:spAutoFit/>
            </a:bodyPr>
            <a:lstStyle/>
            <a:p>
              <a:pPr algn="ctr"/>
              <a:r>
                <a:rPr lang="en-US" sz="2800" dirty="0" err="1">
                  <a:solidFill>
                    <a:srgbClr val="FFFF00"/>
                  </a:solidFill>
                  <a:effectLst>
                    <a:outerShdw blurRad="50800" dist="50800" dir="5400000" algn="ctr" rotWithShape="0">
                      <a:schemeClr val="tx1"/>
                    </a:outerShdw>
                  </a:effectLst>
                </a:rPr>
                <a:t>Chebucto</a:t>
              </a:r>
              <a:r>
                <a:rPr lang="en-US" sz="2800" dirty="0">
                  <a:solidFill>
                    <a:srgbClr val="FFFF00"/>
                  </a:solidFill>
                  <a:effectLst>
                    <a:outerShdw blurRad="50800" dist="50800" dir="5400000" algn="ctr" rotWithShape="0">
                      <a:schemeClr val="tx1"/>
                    </a:outerShdw>
                  </a:effectLst>
                </a:rPr>
                <a:t> Harbor</a:t>
              </a:r>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r>
              <a:rPr lang="en-US" sz="2800" dirty="0"/>
              <a:t>1749 – British appoints </a:t>
            </a:r>
            <a:r>
              <a:rPr lang="en-US" sz="2800" dirty="0">
                <a:solidFill>
                  <a:srgbClr val="FF0000"/>
                </a:solidFill>
                <a:effectLst>
                  <a:outerShdw blurRad="38100" dist="38100" dir="2700000" algn="tl">
                    <a:srgbClr val="000000"/>
                  </a:outerShdw>
                </a:effectLst>
              </a:rPr>
              <a:t>Edward Cornwallis as Governor </a:t>
            </a:r>
            <a:r>
              <a:rPr lang="en-US" sz="2800" dirty="0"/>
              <a:t>of Nova Scotia. He arrives in </a:t>
            </a:r>
            <a:r>
              <a:rPr lang="en-US" sz="2800" dirty="0" err="1"/>
              <a:t>Chebucto</a:t>
            </a:r>
            <a:r>
              <a:rPr lang="en-US" sz="2800" dirty="0"/>
              <a:t> Harbor with </a:t>
            </a:r>
            <a:r>
              <a:rPr lang="en-US" sz="2800" dirty="0">
                <a:solidFill>
                  <a:srgbClr val="FF0000"/>
                </a:solidFill>
                <a:effectLst>
                  <a:outerShdw blurRad="38100" dist="38100" dir="2700000" algn="tl">
                    <a:srgbClr val="000000"/>
                  </a:outerShdw>
                </a:effectLst>
              </a:rPr>
              <a:t>15 ships carrying 2,500 new settlers </a:t>
            </a:r>
            <a:r>
              <a:rPr lang="en-US" sz="2800" dirty="0"/>
              <a:t>&amp; proceeds to </a:t>
            </a:r>
            <a:r>
              <a:rPr lang="en-US" sz="2800" dirty="0">
                <a:solidFill>
                  <a:srgbClr val="FF0000"/>
                </a:solidFill>
                <a:effectLst>
                  <a:outerShdw blurRad="38100" dist="38100" dir="2700000" algn="tl">
                    <a:srgbClr val="000000"/>
                  </a:outerShdw>
                </a:effectLst>
              </a:rPr>
              <a:t>build Fort George</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ET=144YRS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grpSp>
        <p:nvGrpSpPr>
          <p:cNvPr id="27" name="Group 26"/>
          <p:cNvGrpSpPr/>
          <p:nvPr/>
        </p:nvGrpSpPr>
        <p:grpSpPr>
          <a:xfrm>
            <a:off x="2691628" y="609600"/>
            <a:ext cx="3760744" cy="4957465"/>
            <a:chOff x="2438400" y="609600"/>
            <a:chExt cx="3760744" cy="4957465"/>
          </a:xfrm>
        </p:grpSpPr>
        <p:sp>
          <p:nvSpPr>
            <p:cNvPr id="19" name="TextBox 18"/>
            <p:cNvSpPr txBox="1"/>
            <p:nvPr/>
          </p:nvSpPr>
          <p:spPr>
            <a:xfrm>
              <a:off x="2438400" y="5105400"/>
              <a:ext cx="3733800" cy="461665"/>
            </a:xfrm>
            <a:prstGeom prst="rect">
              <a:avLst/>
            </a:prstGeom>
            <a:solidFill>
              <a:schemeClr val="bg1"/>
            </a:solidFill>
          </p:spPr>
          <p:txBody>
            <a:bodyPr wrap="square" rtlCol="0">
              <a:spAutoFit/>
            </a:bodyPr>
            <a:lstStyle/>
            <a:p>
              <a:pPr algn="ctr"/>
              <a:r>
                <a:rPr lang="en-US" sz="2400" dirty="0"/>
                <a:t>Governor Edward Cornwallis</a:t>
              </a:r>
            </a:p>
          </p:txBody>
        </p:sp>
        <p:pic>
          <p:nvPicPr>
            <p:cNvPr id="220162" name="Picture 2" descr="EdwardCornwallisArtGalleryofNovaScotia1756.jpg"/>
            <p:cNvPicPr>
              <a:picLocks noChangeAspect="1" noChangeArrowheads="1"/>
            </p:cNvPicPr>
            <p:nvPr/>
          </p:nvPicPr>
          <p:blipFill>
            <a:blip r:embed="rId6" cstate="print"/>
            <a:srcRect/>
            <a:stretch>
              <a:fillRect/>
            </a:stretch>
          </p:blipFill>
          <p:spPr bwMode="auto">
            <a:xfrm>
              <a:off x="2438400" y="609600"/>
              <a:ext cx="3760744" cy="4495800"/>
            </a:xfrm>
            <a:prstGeom prst="rect">
              <a:avLst/>
            </a:prstGeom>
            <a:noFill/>
          </p:spPr>
        </p:pic>
      </p:grpSp>
      <p:grpSp>
        <p:nvGrpSpPr>
          <p:cNvPr id="30" name="Group 29"/>
          <p:cNvGrpSpPr/>
          <p:nvPr/>
        </p:nvGrpSpPr>
        <p:grpSpPr>
          <a:xfrm>
            <a:off x="2857500" y="609600"/>
            <a:ext cx="3429000" cy="4992707"/>
            <a:chOff x="2895600" y="609600"/>
            <a:chExt cx="3429000" cy="4992707"/>
          </a:xfrm>
        </p:grpSpPr>
        <p:pic>
          <p:nvPicPr>
            <p:cNvPr id="220164" name="Picture 4"/>
            <p:cNvPicPr>
              <a:picLocks noChangeAspect="1" noChangeArrowheads="1"/>
            </p:cNvPicPr>
            <p:nvPr/>
          </p:nvPicPr>
          <p:blipFill>
            <a:blip r:embed="rId7" cstate="print"/>
            <a:srcRect/>
            <a:stretch>
              <a:fillRect/>
            </a:stretch>
          </p:blipFill>
          <p:spPr bwMode="auto">
            <a:xfrm>
              <a:off x="2895600" y="609600"/>
              <a:ext cx="3361795" cy="4956048"/>
            </a:xfrm>
            <a:prstGeom prst="rect">
              <a:avLst/>
            </a:prstGeom>
            <a:noFill/>
            <a:ln w="9525">
              <a:noFill/>
              <a:miter lim="800000"/>
              <a:headEnd/>
              <a:tailEnd/>
            </a:ln>
          </p:spPr>
        </p:pic>
        <p:sp>
          <p:nvSpPr>
            <p:cNvPr id="28" name="TextBox 27"/>
            <p:cNvSpPr txBox="1"/>
            <p:nvPr/>
          </p:nvSpPr>
          <p:spPr>
            <a:xfrm>
              <a:off x="3429000" y="4648200"/>
              <a:ext cx="2895600" cy="954107"/>
            </a:xfrm>
            <a:prstGeom prst="rect">
              <a:avLst/>
            </a:prstGeom>
            <a:noFill/>
          </p:spPr>
          <p:txBody>
            <a:bodyPr wrap="square" rtlCol="0">
              <a:spAutoFit/>
            </a:bodyPr>
            <a:lstStyle/>
            <a:p>
              <a:pPr algn="ctr"/>
              <a:r>
                <a:rPr lang="en-US" sz="2800" dirty="0" err="1">
                  <a:solidFill>
                    <a:schemeClr val="bg1"/>
                  </a:solidFill>
                </a:rPr>
                <a:t>Chebucto</a:t>
              </a:r>
              <a:r>
                <a:rPr lang="en-US" sz="2800" dirty="0">
                  <a:solidFill>
                    <a:schemeClr val="bg1"/>
                  </a:solidFill>
                </a:rPr>
                <a:t> (Halifax) Harbor</a:t>
              </a:r>
            </a:p>
          </p:txBody>
        </p:sp>
        <p:sp>
          <p:nvSpPr>
            <p:cNvPr id="29" name="Freeform 28"/>
            <p:cNvSpPr/>
            <p:nvPr/>
          </p:nvSpPr>
          <p:spPr>
            <a:xfrm>
              <a:off x="3764280" y="815340"/>
              <a:ext cx="937260" cy="3520440"/>
            </a:xfrm>
            <a:custGeom>
              <a:avLst/>
              <a:gdLst>
                <a:gd name="connsiteX0" fmla="*/ 281940 w 937260"/>
                <a:gd name="connsiteY0" fmla="*/ 3276600 h 3520440"/>
                <a:gd name="connsiteX1" fmla="*/ 297180 w 937260"/>
                <a:gd name="connsiteY1" fmla="*/ 2918460 h 3520440"/>
                <a:gd name="connsiteX2" fmla="*/ 297180 w 937260"/>
                <a:gd name="connsiteY2" fmla="*/ 2842260 h 3520440"/>
                <a:gd name="connsiteX3" fmla="*/ 297180 w 937260"/>
                <a:gd name="connsiteY3" fmla="*/ 2674620 h 3520440"/>
                <a:gd name="connsiteX4" fmla="*/ 281940 w 937260"/>
                <a:gd name="connsiteY4" fmla="*/ 2560320 h 3520440"/>
                <a:gd name="connsiteX5" fmla="*/ 426720 w 937260"/>
                <a:gd name="connsiteY5" fmla="*/ 2476500 h 3520440"/>
                <a:gd name="connsiteX6" fmla="*/ 525780 w 937260"/>
                <a:gd name="connsiteY6" fmla="*/ 2369820 h 3520440"/>
                <a:gd name="connsiteX7" fmla="*/ 624840 w 937260"/>
                <a:gd name="connsiteY7" fmla="*/ 2156460 h 3520440"/>
                <a:gd name="connsiteX8" fmla="*/ 670560 w 937260"/>
                <a:gd name="connsiteY8" fmla="*/ 1859280 h 3520440"/>
                <a:gd name="connsiteX9" fmla="*/ 685800 w 937260"/>
                <a:gd name="connsiteY9" fmla="*/ 1775460 h 3520440"/>
                <a:gd name="connsiteX10" fmla="*/ 640080 w 937260"/>
                <a:gd name="connsiteY10" fmla="*/ 1691640 h 3520440"/>
                <a:gd name="connsiteX11" fmla="*/ 579120 w 937260"/>
                <a:gd name="connsiteY11" fmla="*/ 1592580 h 3520440"/>
                <a:gd name="connsiteX12" fmla="*/ 571500 w 937260"/>
                <a:gd name="connsiteY12" fmla="*/ 1417320 h 3520440"/>
                <a:gd name="connsiteX13" fmla="*/ 495300 w 937260"/>
                <a:gd name="connsiteY13" fmla="*/ 1242060 h 3520440"/>
                <a:gd name="connsiteX14" fmla="*/ 419100 w 937260"/>
                <a:gd name="connsiteY14" fmla="*/ 1188720 h 3520440"/>
                <a:gd name="connsiteX15" fmla="*/ 251460 w 937260"/>
                <a:gd name="connsiteY15" fmla="*/ 1234440 h 3520440"/>
                <a:gd name="connsiteX16" fmla="*/ 99060 w 937260"/>
                <a:gd name="connsiteY16" fmla="*/ 1272540 h 3520440"/>
                <a:gd name="connsiteX17" fmla="*/ 76200 w 937260"/>
                <a:gd name="connsiteY17" fmla="*/ 861060 h 3520440"/>
                <a:gd name="connsiteX18" fmla="*/ 0 w 937260"/>
                <a:gd name="connsiteY18" fmla="*/ 746760 h 3520440"/>
                <a:gd name="connsiteX19" fmla="*/ 83820 w 937260"/>
                <a:gd name="connsiteY19" fmla="*/ 693420 h 3520440"/>
                <a:gd name="connsiteX20" fmla="*/ 213360 w 937260"/>
                <a:gd name="connsiteY20" fmla="*/ 426720 h 3520440"/>
                <a:gd name="connsiteX21" fmla="*/ 236220 w 937260"/>
                <a:gd name="connsiteY21" fmla="*/ 243840 h 3520440"/>
                <a:gd name="connsiteX22" fmla="*/ 259080 w 937260"/>
                <a:gd name="connsiteY22" fmla="*/ 83820 h 3520440"/>
                <a:gd name="connsiteX23" fmla="*/ 396240 w 937260"/>
                <a:gd name="connsiteY23" fmla="*/ 0 h 3520440"/>
                <a:gd name="connsiteX24" fmla="*/ 495300 w 937260"/>
                <a:gd name="connsiteY24" fmla="*/ 0 h 3520440"/>
                <a:gd name="connsiteX25" fmla="*/ 487680 w 937260"/>
                <a:gd name="connsiteY25" fmla="*/ 68580 h 3520440"/>
                <a:gd name="connsiteX26" fmla="*/ 396240 w 937260"/>
                <a:gd name="connsiteY26" fmla="*/ 160020 h 3520440"/>
                <a:gd name="connsiteX27" fmla="*/ 419100 w 937260"/>
                <a:gd name="connsiteY27" fmla="*/ 312420 h 3520440"/>
                <a:gd name="connsiteX28" fmla="*/ 533400 w 937260"/>
                <a:gd name="connsiteY28" fmla="*/ 373380 h 3520440"/>
                <a:gd name="connsiteX29" fmla="*/ 579120 w 937260"/>
                <a:gd name="connsiteY29" fmla="*/ 556260 h 3520440"/>
                <a:gd name="connsiteX30" fmla="*/ 647700 w 937260"/>
                <a:gd name="connsiteY30" fmla="*/ 685800 h 3520440"/>
                <a:gd name="connsiteX31" fmla="*/ 754380 w 937260"/>
                <a:gd name="connsiteY31" fmla="*/ 800100 h 3520440"/>
                <a:gd name="connsiteX32" fmla="*/ 762000 w 937260"/>
                <a:gd name="connsiteY32" fmla="*/ 906780 h 3520440"/>
                <a:gd name="connsiteX33" fmla="*/ 647700 w 937260"/>
                <a:gd name="connsiteY33" fmla="*/ 922020 h 3520440"/>
                <a:gd name="connsiteX34" fmla="*/ 594360 w 937260"/>
                <a:gd name="connsiteY34" fmla="*/ 906780 h 3520440"/>
                <a:gd name="connsiteX35" fmla="*/ 541020 w 937260"/>
                <a:gd name="connsiteY35" fmla="*/ 1097280 h 3520440"/>
                <a:gd name="connsiteX36" fmla="*/ 579120 w 937260"/>
                <a:gd name="connsiteY36" fmla="*/ 1234440 h 3520440"/>
                <a:gd name="connsiteX37" fmla="*/ 640080 w 937260"/>
                <a:gd name="connsiteY37" fmla="*/ 1303020 h 3520440"/>
                <a:gd name="connsiteX38" fmla="*/ 678180 w 937260"/>
                <a:gd name="connsiteY38" fmla="*/ 1440180 h 3520440"/>
                <a:gd name="connsiteX39" fmla="*/ 708660 w 937260"/>
                <a:gd name="connsiteY39" fmla="*/ 1630680 h 3520440"/>
                <a:gd name="connsiteX40" fmla="*/ 815340 w 937260"/>
                <a:gd name="connsiteY40" fmla="*/ 1752600 h 3520440"/>
                <a:gd name="connsiteX41" fmla="*/ 891540 w 937260"/>
                <a:gd name="connsiteY41" fmla="*/ 1844040 h 3520440"/>
                <a:gd name="connsiteX42" fmla="*/ 937260 w 937260"/>
                <a:gd name="connsiteY42" fmla="*/ 1958340 h 3520440"/>
                <a:gd name="connsiteX43" fmla="*/ 883920 w 937260"/>
                <a:gd name="connsiteY43" fmla="*/ 2141220 h 3520440"/>
                <a:gd name="connsiteX44" fmla="*/ 883920 w 937260"/>
                <a:gd name="connsiteY44" fmla="*/ 2308860 h 3520440"/>
                <a:gd name="connsiteX45" fmla="*/ 906780 w 937260"/>
                <a:gd name="connsiteY45" fmla="*/ 2377440 h 3520440"/>
                <a:gd name="connsiteX46" fmla="*/ 868680 w 937260"/>
                <a:gd name="connsiteY46" fmla="*/ 2491740 h 3520440"/>
                <a:gd name="connsiteX47" fmla="*/ 792480 w 937260"/>
                <a:gd name="connsiteY47" fmla="*/ 2644140 h 3520440"/>
                <a:gd name="connsiteX48" fmla="*/ 640080 w 937260"/>
                <a:gd name="connsiteY48" fmla="*/ 2667000 h 3520440"/>
                <a:gd name="connsiteX49" fmla="*/ 640080 w 937260"/>
                <a:gd name="connsiteY49" fmla="*/ 2880360 h 3520440"/>
                <a:gd name="connsiteX50" fmla="*/ 693420 w 937260"/>
                <a:gd name="connsiteY50" fmla="*/ 2971800 h 3520440"/>
                <a:gd name="connsiteX51" fmla="*/ 586740 w 937260"/>
                <a:gd name="connsiteY51" fmla="*/ 3040380 h 3520440"/>
                <a:gd name="connsiteX52" fmla="*/ 678180 w 937260"/>
                <a:gd name="connsiteY52" fmla="*/ 3208020 h 3520440"/>
                <a:gd name="connsiteX53" fmla="*/ 731520 w 937260"/>
                <a:gd name="connsiteY53" fmla="*/ 3451860 h 3520440"/>
                <a:gd name="connsiteX54" fmla="*/ 739140 w 937260"/>
                <a:gd name="connsiteY54" fmla="*/ 3520440 h 352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37260" h="3520440">
                  <a:moveTo>
                    <a:pt x="281940" y="3276600"/>
                  </a:moveTo>
                  <a:lnTo>
                    <a:pt x="297180" y="2918460"/>
                  </a:lnTo>
                  <a:lnTo>
                    <a:pt x="297180" y="2842260"/>
                  </a:lnTo>
                  <a:lnTo>
                    <a:pt x="297180" y="2674620"/>
                  </a:lnTo>
                  <a:lnTo>
                    <a:pt x="281940" y="2560320"/>
                  </a:lnTo>
                  <a:lnTo>
                    <a:pt x="426720" y="2476500"/>
                  </a:lnTo>
                  <a:lnTo>
                    <a:pt x="525780" y="2369820"/>
                  </a:lnTo>
                  <a:lnTo>
                    <a:pt x="624840" y="2156460"/>
                  </a:lnTo>
                  <a:lnTo>
                    <a:pt x="670560" y="1859280"/>
                  </a:lnTo>
                  <a:cubicBezTo>
                    <a:pt x="686902" y="1785741"/>
                    <a:pt x="685800" y="1814118"/>
                    <a:pt x="685800" y="1775460"/>
                  </a:cubicBezTo>
                  <a:lnTo>
                    <a:pt x="640080" y="1691640"/>
                  </a:lnTo>
                  <a:lnTo>
                    <a:pt x="579120" y="1592580"/>
                  </a:lnTo>
                  <a:lnTo>
                    <a:pt x="571500" y="1417320"/>
                  </a:lnTo>
                  <a:lnTo>
                    <a:pt x="495300" y="1242060"/>
                  </a:lnTo>
                  <a:lnTo>
                    <a:pt x="419100" y="1188720"/>
                  </a:lnTo>
                  <a:lnTo>
                    <a:pt x="251460" y="1234440"/>
                  </a:lnTo>
                  <a:lnTo>
                    <a:pt x="99060" y="1272540"/>
                  </a:lnTo>
                  <a:lnTo>
                    <a:pt x="76200" y="861060"/>
                  </a:lnTo>
                  <a:lnTo>
                    <a:pt x="0" y="746760"/>
                  </a:lnTo>
                  <a:lnTo>
                    <a:pt x="83820" y="693420"/>
                  </a:lnTo>
                  <a:lnTo>
                    <a:pt x="213360" y="426720"/>
                  </a:lnTo>
                  <a:lnTo>
                    <a:pt x="236220" y="243840"/>
                  </a:lnTo>
                  <a:lnTo>
                    <a:pt x="259080" y="83820"/>
                  </a:lnTo>
                  <a:lnTo>
                    <a:pt x="396240" y="0"/>
                  </a:lnTo>
                  <a:lnTo>
                    <a:pt x="495300" y="0"/>
                  </a:lnTo>
                  <a:lnTo>
                    <a:pt x="487680" y="68580"/>
                  </a:lnTo>
                  <a:lnTo>
                    <a:pt x="396240" y="160020"/>
                  </a:lnTo>
                  <a:lnTo>
                    <a:pt x="419100" y="312420"/>
                  </a:lnTo>
                  <a:lnTo>
                    <a:pt x="533400" y="373380"/>
                  </a:lnTo>
                  <a:lnTo>
                    <a:pt x="579120" y="556260"/>
                  </a:lnTo>
                  <a:lnTo>
                    <a:pt x="647700" y="685800"/>
                  </a:lnTo>
                  <a:lnTo>
                    <a:pt x="754380" y="800100"/>
                  </a:lnTo>
                  <a:lnTo>
                    <a:pt x="762000" y="906780"/>
                  </a:lnTo>
                  <a:lnTo>
                    <a:pt x="647700" y="922020"/>
                  </a:lnTo>
                  <a:lnTo>
                    <a:pt x="594360" y="906780"/>
                  </a:lnTo>
                  <a:lnTo>
                    <a:pt x="541020" y="1097280"/>
                  </a:lnTo>
                  <a:lnTo>
                    <a:pt x="579120" y="1234440"/>
                  </a:lnTo>
                  <a:lnTo>
                    <a:pt x="640080" y="1303020"/>
                  </a:lnTo>
                  <a:lnTo>
                    <a:pt x="678180" y="1440180"/>
                  </a:lnTo>
                  <a:lnTo>
                    <a:pt x="708660" y="1630680"/>
                  </a:lnTo>
                  <a:lnTo>
                    <a:pt x="815340" y="1752600"/>
                  </a:lnTo>
                  <a:lnTo>
                    <a:pt x="891540" y="1844040"/>
                  </a:lnTo>
                  <a:lnTo>
                    <a:pt x="937260" y="1958340"/>
                  </a:lnTo>
                  <a:lnTo>
                    <a:pt x="883920" y="2141220"/>
                  </a:lnTo>
                  <a:lnTo>
                    <a:pt x="883920" y="2308860"/>
                  </a:lnTo>
                  <a:lnTo>
                    <a:pt x="906780" y="2377440"/>
                  </a:lnTo>
                  <a:lnTo>
                    <a:pt x="868680" y="2491740"/>
                  </a:lnTo>
                  <a:lnTo>
                    <a:pt x="792480" y="2644140"/>
                  </a:lnTo>
                  <a:lnTo>
                    <a:pt x="640080" y="2667000"/>
                  </a:lnTo>
                  <a:lnTo>
                    <a:pt x="640080" y="2880360"/>
                  </a:lnTo>
                  <a:lnTo>
                    <a:pt x="693420" y="2971800"/>
                  </a:lnTo>
                  <a:lnTo>
                    <a:pt x="586740" y="3040380"/>
                  </a:lnTo>
                  <a:lnTo>
                    <a:pt x="678180" y="3208020"/>
                  </a:lnTo>
                  <a:lnTo>
                    <a:pt x="731520" y="3451860"/>
                  </a:lnTo>
                  <a:lnTo>
                    <a:pt x="739140" y="3520440"/>
                  </a:lnTo>
                </a:path>
              </a:pathLst>
            </a:custGeom>
            <a:no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4" name="Group 33"/>
          <p:cNvGrpSpPr/>
          <p:nvPr/>
        </p:nvGrpSpPr>
        <p:grpSpPr>
          <a:xfrm>
            <a:off x="2895600" y="2133600"/>
            <a:ext cx="1524000" cy="954107"/>
            <a:chOff x="2895600" y="2133600"/>
            <a:chExt cx="1524000" cy="954107"/>
          </a:xfrm>
        </p:grpSpPr>
        <p:sp>
          <p:nvSpPr>
            <p:cNvPr id="31" name="Oval 30"/>
            <p:cNvSpPr/>
            <p:nvPr/>
          </p:nvSpPr>
          <p:spPr>
            <a:xfrm>
              <a:off x="4191000" y="2636520"/>
              <a:ext cx="228600" cy="2286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2895600" y="2133600"/>
              <a:ext cx="1295400" cy="954107"/>
            </a:xfrm>
            <a:prstGeom prst="rect">
              <a:avLst/>
            </a:prstGeom>
            <a:noFill/>
          </p:spPr>
          <p:txBody>
            <a:bodyPr wrap="square" rtlCol="0">
              <a:spAutoFit/>
            </a:bodyPr>
            <a:lstStyle/>
            <a:p>
              <a:pPr algn="r"/>
              <a:r>
                <a:rPr lang="en-US" sz="2800" dirty="0">
                  <a:solidFill>
                    <a:srgbClr val="FF0000"/>
                  </a:solidFill>
                  <a:effectLst>
                    <a:outerShdw blurRad="50800" dist="50800" dir="5400000" algn="ctr" rotWithShape="0">
                      <a:schemeClr val="tx1"/>
                    </a:outerShdw>
                  </a:effectLst>
                </a:rPr>
                <a:t>Fort George</a:t>
              </a:r>
            </a:p>
          </p:txBody>
        </p:sp>
      </p:grpSp>
      <p:grpSp>
        <p:nvGrpSpPr>
          <p:cNvPr id="45" name="Group 44"/>
          <p:cNvGrpSpPr/>
          <p:nvPr/>
        </p:nvGrpSpPr>
        <p:grpSpPr>
          <a:xfrm>
            <a:off x="1066800" y="2895600"/>
            <a:ext cx="1447800" cy="852747"/>
            <a:chOff x="1066800" y="2895600"/>
            <a:chExt cx="1447800" cy="852747"/>
          </a:xfrm>
        </p:grpSpPr>
        <p:sp>
          <p:nvSpPr>
            <p:cNvPr id="46" name="Rounded Rectangle 45"/>
            <p:cNvSpPr/>
            <p:nvPr/>
          </p:nvSpPr>
          <p:spPr>
            <a:xfrm>
              <a:off x="1066800" y="2895600"/>
              <a:ext cx="12192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Annapolis Royal</a:t>
              </a:r>
            </a:p>
          </p:txBody>
        </p:sp>
        <p:sp>
          <p:nvSpPr>
            <p:cNvPr id="47" name="Oval 46"/>
            <p:cNvSpPr/>
            <p:nvPr/>
          </p:nvSpPr>
          <p:spPr>
            <a:xfrm>
              <a:off x="2240280" y="3474027"/>
              <a:ext cx="274320" cy="274320"/>
            </a:xfrm>
            <a:prstGeom prst="ellipse">
              <a:avLst/>
            </a:prstGeom>
            <a:blipFill>
              <a:blip r:embed="rId8"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1295400" y="609600"/>
            <a:ext cx="6553200" cy="4942939"/>
            <a:chOff x="8991600" y="647700"/>
            <a:chExt cx="6553200" cy="4942939"/>
          </a:xfrm>
        </p:grpSpPr>
        <p:pic>
          <p:nvPicPr>
            <p:cNvPr id="220163" name="Picture 3"/>
            <p:cNvPicPr>
              <a:picLocks noChangeAspect="1" noChangeArrowheads="1"/>
            </p:cNvPicPr>
            <p:nvPr/>
          </p:nvPicPr>
          <p:blipFill>
            <a:blip r:embed="rId9" cstate="print"/>
            <a:srcRect l="14408" t="7398" r="19726" b="21578"/>
            <a:stretch>
              <a:fillRect/>
            </a:stretch>
          </p:blipFill>
          <p:spPr bwMode="auto">
            <a:xfrm>
              <a:off x="8991600" y="647700"/>
              <a:ext cx="6553200" cy="4914900"/>
            </a:xfrm>
            <a:prstGeom prst="rect">
              <a:avLst/>
            </a:prstGeom>
            <a:noFill/>
            <a:ln w="9525">
              <a:solidFill>
                <a:schemeClr val="tx1"/>
              </a:solidFill>
              <a:miter lim="800000"/>
              <a:headEnd/>
              <a:tailEnd/>
            </a:ln>
          </p:spPr>
        </p:pic>
        <p:sp>
          <p:nvSpPr>
            <p:cNvPr id="35" name="TextBox 34"/>
            <p:cNvSpPr txBox="1"/>
            <p:nvPr/>
          </p:nvSpPr>
          <p:spPr>
            <a:xfrm>
              <a:off x="8991600" y="4267200"/>
              <a:ext cx="2057400" cy="1323439"/>
            </a:xfrm>
            <a:prstGeom prst="rect">
              <a:avLst/>
            </a:prstGeom>
            <a:solidFill>
              <a:schemeClr val="bg1"/>
            </a:solidFill>
          </p:spPr>
          <p:txBody>
            <a:bodyPr wrap="square" rtlCol="0">
              <a:spAutoFit/>
            </a:bodyPr>
            <a:lstStyle/>
            <a:p>
              <a:pPr algn="ctr"/>
              <a:r>
                <a:rPr lang="en-US" sz="4000" dirty="0">
                  <a:solidFill>
                    <a:srgbClr val="FF0000"/>
                  </a:solidFill>
                  <a:effectLst>
                    <a:outerShdw blurRad="50800" dist="50800" dir="5400000" algn="ctr" rotWithShape="0">
                      <a:schemeClr val="tx1"/>
                    </a:outerShdw>
                  </a:effectLst>
                </a:rPr>
                <a:t>Fort George</a:t>
              </a:r>
            </a:p>
          </p:txBody>
        </p:sp>
      </p:grpSp>
      <p:pic>
        <p:nvPicPr>
          <p:cNvPr id="220166" name="Picture 6" descr="https://halifaxlawlore.files.wordpress.com/2015/08/nsarm200603450.jpg"/>
          <p:cNvPicPr>
            <a:picLocks noChangeAspect="1" noChangeArrowheads="1"/>
          </p:cNvPicPr>
          <p:nvPr/>
        </p:nvPicPr>
        <p:blipFill>
          <a:blip r:embed="rId10" cstate="print"/>
          <a:srcRect/>
          <a:stretch>
            <a:fillRect/>
          </a:stretch>
        </p:blipFill>
        <p:spPr bwMode="auto">
          <a:xfrm>
            <a:off x="9753600" y="1676400"/>
            <a:ext cx="5238750" cy="3867150"/>
          </a:xfrm>
          <a:prstGeom prst="rect">
            <a:avLst/>
          </a:prstGeom>
          <a:noFill/>
        </p:spPr>
      </p:pic>
      <p:sp>
        <p:nvSpPr>
          <p:cNvPr id="48" name="Slide Number Placeholder 47"/>
          <p:cNvSpPr>
            <a:spLocks noGrp="1"/>
          </p:cNvSpPr>
          <p:nvPr>
            <p:ph type="sldNum" sz="quarter" idx="12"/>
          </p:nvPr>
        </p:nvSpPr>
        <p:spPr/>
        <p:txBody>
          <a:bodyPr/>
          <a:lstStyle/>
          <a:p>
            <a:pPr>
              <a:defRPr/>
            </a:pPr>
            <a:fld id="{6D98560A-1953-4F77-869E-5D1EE0598C44}" type="slidenum">
              <a:rPr lang="en-US" smtClean="0"/>
              <a:pPr>
                <a:defRPr/>
              </a:pPr>
              <a:t>64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par>
                                <p:cTn id="8" presetID="53"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p:cTn id="10" dur="1000" fill="hold"/>
                                        <p:tgtEl>
                                          <p:spTgt spid="27"/>
                                        </p:tgtEl>
                                        <p:attrNameLst>
                                          <p:attrName>ppt_w</p:attrName>
                                        </p:attrNameLst>
                                      </p:cBhvr>
                                      <p:tavLst>
                                        <p:tav tm="0">
                                          <p:val>
                                            <p:fltVal val="0"/>
                                          </p:val>
                                        </p:tav>
                                        <p:tav tm="100000">
                                          <p:val>
                                            <p:strVal val="#ppt_w"/>
                                          </p:val>
                                        </p:tav>
                                      </p:tavLst>
                                    </p:anim>
                                    <p:anim calcmode="lin" valueType="num">
                                      <p:cBhvr>
                                        <p:cTn id="11" dur="1000" fill="hold"/>
                                        <p:tgtEl>
                                          <p:spTgt spid="27"/>
                                        </p:tgtEl>
                                        <p:attrNameLst>
                                          <p:attrName>ppt_h</p:attrName>
                                        </p:attrNameLst>
                                      </p:cBhvr>
                                      <p:tavLst>
                                        <p:tav tm="0">
                                          <p:val>
                                            <p:fltVal val="0"/>
                                          </p:val>
                                        </p:tav>
                                        <p:tav tm="100000">
                                          <p:val>
                                            <p:strVal val="#ppt_h"/>
                                          </p:val>
                                        </p:tav>
                                      </p:tavLst>
                                    </p:anim>
                                    <p:animEffect transition="in" filter="fade">
                                      <p:cBhvr>
                                        <p:cTn id="12" dur="1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7"/>
                                        </p:tgtEl>
                                      </p:cBhvr>
                                    </p:animEffect>
                                    <p:set>
                                      <p:cBhvr>
                                        <p:cTn id="17" dur="1" fill="hold">
                                          <p:stCondLst>
                                            <p:cond delay="499"/>
                                          </p:stCondLst>
                                        </p:cTn>
                                        <p:tgtEl>
                                          <p:spTgt spid="27"/>
                                        </p:tgtEl>
                                        <p:attrNameLst>
                                          <p:attrName>style.visibility</p:attrName>
                                        </p:attrNameLst>
                                      </p:cBhvr>
                                      <p:to>
                                        <p:strVal val="hidden"/>
                                      </p:to>
                                    </p:set>
                                  </p:childTnLst>
                                </p:cTn>
                              </p:par>
                              <p:par>
                                <p:cTn id="18" presetID="26" presetClass="entr" presetSubtype="0" fill="hold"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down)">
                                      <p:cBhvr>
                                        <p:cTn id="20" dur="580">
                                          <p:stCondLst>
                                            <p:cond delay="0"/>
                                          </p:stCondLst>
                                        </p:cTn>
                                        <p:tgtEl>
                                          <p:spTgt spid="42"/>
                                        </p:tgtEl>
                                      </p:cBhvr>
                                    </p:animEffect>
                                    <p:anim calcmode="lin" valueType="num">
                                      <p:cBhvr>
                                        <p:cTn id="21"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26" dur="26">
                                          <p:stCondLst>
                                            <p:cond delay="650"/>
                                          </p:stCondLst>
                                        </p:cTn>
                                        <p:tgtEl>
                                          <p:spTgt spid="42"/>
                                        </p:tgtEl>
                                      </p:cBhvr>
                                      <p:to x="100000" y="60000"/>
                                    </p:animScale>
                                    <p:animScale>
                                      <p:cBhvr>
                                        <p:cTn id="27" dur="166" decel="50000">
                                          <p:stCondLst>
                                            <p:cond delay="676"/>
                                          </p:stCondLst>
                                        </p:cTn>
                                        <p:tgtEl>
                                          <p:spTgt spid="42"/>
                                        </p:tgtEl>
                                      </p:cBhvr>
                                      <p:to x="100000" y="100000"/>
                                    </p:animScale>
                                    <p:animScale>
                                      <p:cBhvr>
                                        <p:cTn id="28" dur="26">
                                          <p:stCondLst>
                                            <p:cond delay="1312"/>
                                          </p:stCondLst>
                                        </p:cTn>
                                        <p:tgtEl>
                                          <p:spTgt spid="42"/>
                                        </p:tgtEl>
                                      </p:cBhvr>
                                      <p:to x="100000" y="80000"/>
                                    </p:animScale>
                                    <p:animScale>
                                      <p:cBhvr>
                                        <p:cTn id="29" dur="166" decel="50000">
                                          <p:stCondLst>
                                            <p:cond delay="1338"/>
                                          </p:stCondLst>
                                        </p:cTn>
                                        <p:tgtEl>
                                          <p:spTgt spid="42"/>
                                        </p:tgtEl>
                                      </p:cBhvr>
                                      <p:to x="100000" y="100000"/>
                                    </p:animScale>
                                    <p:animScale>
                                      <p:cBhvr>
                                        <p:cTn id="30" dur="26">
                                          <p:stCondLst>
                                            <p:cond delay="1642"/>
                                          </p:stCondLst>
                                        </p:cTn>
                                        <p:tgtEl>
                                          <p:spTgt spid="42"/>
                                        </p:tgtEl>
                                      </p:cBhvr>
                                      <p:to x="100000" y="90000"/>
                                    </p:animScale>
                                    <p:animScale>
                                      <p:cBhvr>
                                        <p:cTn id="31" dur="166" decel="50000">
                                          <p:stCondLst>
                                            <p:cond delay="1668"/>
                                          </p:stCondLst>
                                        </p:cTn>
                                        <p:tgtEl>
                                          <p:spTgt spid="42"/>
                                        </p:tgtEl>
                                      </p:cBhvr>
                                      <p:to x="100000" y="100000"/>
                                    </p:animScale>
                                    <p:animScale>
                                      <p:cBhvr>
                                        <p:cTn id="32" dur="26">
                                          <p:stCondLst>
                                            <p:cond delay="1808"/>
                                          </p:stCondLst>
                                        </p:cTn>
                                        <p:tgtEl>
                                          <p:spTgt spid="42"/>
                                        </p:tgtEl>
                                      </p:cBhvr>
                                      <p:to x="100000" y="95000"/>
                                    </p:animScale>
                                    <p:animScale>
                                      <p:cBhvr>
                                        <p:cTn id="33" dur="166" decel="50000">
                                          <p:stCondLst>
                                            <p:cond delay="1834"/>
                                          </p:stCondLst>
                                        </p:cTn>
                                        <p:tgtEl>
                                          <p:spTgt spid="42"/>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down)">
                                      <p:cBhvr>
                                        <p:cTn id="38" dur="10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wipe(down)">
                                      <p:cBhvr>
                                        <p:cTn id="43" dur="580">
                                          <p:stCondLst>
                                            <p:cond delay="0"/>
                                          </p:stCondLst>
                                        </p:cTn>
                                        <p:tgtEl>
                                          <p:spTgt spid="34"/>
                                        </p:tgtEl>
                                      </p:cBhvr>
                                    </p:animEffect>
                                    <p:anim calcmode="lin" valueType="num">
                                      <p:cBhvr>
                                        <p:cTn id="44"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49" dur="26">
                                          <p:stCondLst>
                                            <p:cond delay="650"/>
                                          </p:stCondLst>
                                        </p:cTn>
                                        <p:tgtEl>
                                          <p:spTgt spid="34"/>
                                        </p:tgtEl>
                                      </p:cBhvr>
                                      <p:to x="100000" y="60000"/>
                                    </p:animScale>
                                    <p:animScale>
                                      <p:cBhvr>
                                        <p:cTn id="50" dur="166" decel="50000">
                                          <p:stCondLst>
                                            <p:cond delay="676"/>
                                          </p:stCondLst>
                                        </p:cTn>
                                        <p:tgtEl>
                                          <p:spTgt spid="34"/>
                                        </p:tgtEl>
                                      </p:cBhvr>
                                      <p:to x="100000" y="100000"/>
                                    </p:animScale>
                                    <p:animScale>
                                      <p:cBhvr>
                                        <p:cTn id="51" dur="26">
                                          <p:stCondLst>
                                            <p:cond delay="1312"/>
                                          </p:stCondLst>
                                        </p:cTn>
                                        <p:tgtEl>
                                          <p:spTgt spid="34"/>
                                        </p:tgtEl>
                                      </p:cBhvr>
                                      <p:to x="100000" y="80000"/>
                                    </p:animScale>
                                    <p:animScale>
                                      <p:cBhvr>
                                        <p:cTn id="52" dur="166" decel="50000">
                                          <p:stCondLst>
                                            <p:cond delay="1338"/>
                                          </p:stCondLst>
                                        </p:cTn>
                                        <p:tgtEl>
                                          <p:spTgt spid="34"/>
                                        </p:tgtEl>
                                      </p:cBhvr>
                                      <p:to x="100000" y="100000"/>
                                    </p:animScale>
                                    <p:animScale>
                                      <p:cBhvr>
                                        <p:cTn id="53" dur="26">
                                          <p:stCondLst>
                                            <p:cond delay="1642"/>
                                          </p:stCondLst>
                                        </p:cTn>
                                        <p:tgtEl>
                                          <p:spTgt spid="34"/>
                                        </p:tgtEl>
                                      </p:cBhvr>
                                      <p:to x="100000" y="90000"/>
                                    </p:animScale>
                                    <p:animScale>
                                      <p:cBhvr>
                                        <p:cTn id="54" dur="166" decel="50000">
                                          <p:stCondLst>
                                            <p:cond delay="1668"/>
                                          </p:stCondLst>
                                        </p:cTn>
                                        <p:tgtEl>
                                          <p:spTgt spid="34"/>
                                        </p:tgtEl>
                                      </p:cBhvr>
                                      <p:to x="100000" y="100000"/>
                                    </p:animScale>
                                    <p:animScale>
                                      <p:cBhvr>
                                        <p:cTn id="55" dur="26">
                                          <p:stCondLst>
                                            <p:cond delay="1808"/>
                                          </p:stCondLst>
                                        </p:cTn>
                                        <p:tgtEl>
                                          <p:spTgt spid="34"/>
                                        </p:tgtEl>
                                      </p:cBhvr>
                                      <p:to x="100000" y="95000"/>
                                    </p:animScale>
                                    <p:animScale>
                                      <p:cBhvr>
                                        <p:cTn id="56" dur="166" decel="50000">
                                          <p:stCondLst>
                                            <p:cond delay="1834"/>
                                          </p:stCondLst>
                                        </p:cTn>
                                        <p:tgtEl>
                                          <p:spTgt spid="34"/>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53" presetClass="entr" presetSubtype="0" fill="hold" nodeType="clickEffect">
                                  <p:stCondLst>
                                    <p:cond delay="0"/>
                                  </p:stCondLst>
                                  <p:childTnLst>
                                    <p:set>
                                      <p:cBhvr>
                                        <p:cTn id="60" dur="1" fill="hold">
                                          <p:stCondLst>
                                            <p:cond delay="0"/>
                                          </p:stCondLst>
                                        </p:cTn>
                                        <p:tgtEl>
                                          <p:spTgt spid="36"/>
                                        </p:tgtEl>
                                        <p:attrNameLst>
                                          <p:attrName>style.visibility</p:attrName>
                                        </p:attrNameLst>
                                      </p:cBhvr>
                                      <p:to>
                                        <p:strVal val="visible"/>
                                      </p:to>
                                    </p:set>
                                    <p:anim calcmode="lin" valueType="num">
                                      <p:cBhvr>
                                        <p:cTn id="61" dur="500" fill="hold"/>
                                        <p:tgtEl>
                                          <p:spTgt spid="36"/>
                                        </p:tgtEl>
                                        <p:attrNameLst>
                                          <p:attrName>ppt_w</p:attrName>
                                        </p:attrNameLst>
                                      </p:cBhvr>
                                      <p:tavLst>
                                        <p:tav tm="0">
                                          <p:val>
                                            <p:fltVal val="0"/>
                                          </p:val>
                                        </p:tav>
                                        <p:tav tm="100000">
                                          <p:val>
                                            <p:strVal val="#ppt_w"/>
                                          </p:val>
                                        </p:tav>
                                      </p:tavLst>
                                    </p:anim>
                                    <p:anim calcmode="lin" valueType="num">
                                      <p:cBhvr>
                                        <p:cTn id="62" dur="500" fill="hold"/>
                                        <p:tgtEl>
                                          <p:spTgt spid="36"/>
                                        </p:tgtEl>
                                        <p:attrNameLst>
                                          <p:attrName>ppt_h</p:attrName>
                                        </p:attrNameLst>
                                      </p:cBhvr>
                                      <p:tavLst>
                                        <p:tav tm="0">
                                          <p:val>
                                            <p:fltVal val="0"/>
                                          </p:val>
                                        </p:tav>
                                        <p:tav tm="100000">
                                          <p:val>
                                            <p:strVal val="#ppt_h"/>
                                          </p:val>
                                        </p:tav>
                                      </p:tavLst>
                                    </p:anim>
                                    <p:animEffect transition="in" filter="fade">
                                      <p:cBhvr>
                                        <p:cTn id="6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58" name="Group 57"/>
          <p:cNvGrpSpPr/>
          <p:nvPr/>
        </p:nvGrpSpPr>
        <p:grpSpPr>
          <a:xfrm>
            <a:off x="1066800" y="2895600"/>
            <a:ext cx="1447800" cy="852747"/>
            <a:chOff x="1066800" y="2895600"/>
            <a:chExt cx="1447800" cy="852747"/>
          </a:xfrm>
        </p:grpSpPr>
        <p:sp>
          <p:nvSpPr>
            <p:cNvPr id="59" name="Rounded Rectangle 58"/>
            <p:cNvSpPr/>
            <p:nvPr/>
          </p:nvSpPr>
          <p:spPr>
            <a:xfrm>
              <a:off x="1066800" y="2895600"/>
              <a:ext cx="12192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Annapolis Royal</a:t>
              </a:r>
            </a:p>
          </p:txBody>
        </p:sp>
        <p:sp>
          <p:nvSpPr>
            <p:cNvPr id="60" name="Oval 59"/>
            <p:cNvSpPr/>
            <p:nvPr/>
          </p:nvSpPr>
          <p:spPr>
            <a:xfrm>
              <a:off x="2240280" y="3474027"/>
              <a:ext cx="274320" cy="274320"/>
            </a:xfrm>
            <a:prstGeom prst="ellipse">
              <a:avLst/>
            </a:prstGeom>
            <a:blipFill>
              <a:blip r:embed="rId4"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r>
              <a:rPr lang="en-US" dirty="0"/>
              <a:t>10-ACADIA: 1748-1755 </a:t>
            </a:r>
            <a:r>
              <a:rPr lang="en-US" b="0" dirty="0"/>
              <a:t>(7)</a:t>
            </a:r>
          </a:p>
        </p:txBody>
      </p:sp>
      <p:pic>
        <p:nvPicPr>
          <p:cNvPr id="23" name="Picture 6" descr="https://cdn.wallpapersafari.com/59/29/rPu1bn.png"/>
          <p:cNvPicPr>
            <a:picLocks noChangeAspect="1" noChangeArrowheads="1"/>
          </p:cNvPicPr>
          <p:nvPr/>
        </p:nvPicPr>
        <p:blipFill>
          <a:blip r:embed="rId5"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r>
              <a:rPr lang="en-US" sz="2800" dirty="0"/>
              <a:t>1749 - English port of </a:t>
            </a:r>
            <a:r>
              <a:rPr lang="en-US" sz="2800" dirty="0">
                <a:solidFill>
                  <a:srgbClr val="FF0000"/>
                </a:solidFill>
                <a:effectLst>
                  <a:outerShdw blurRad="38100" dist="38100" dir="2700000" algn="tl">
                    <a:srgbClr val="000000"/>
                  </a:outerShdw>
                </a:effectLst>
              </a:rPr>
              <a:t>Halifax was established &amp; fortified</a:t>
            </a:r>
            <a:r>
              <a:rPr lang="en-US" sz="2800" dirty="0"/>
              <a:t>; </a:t>
            </a:r>
            <a:r>
              <a:rPr lang="en-US" sz="2800" dirty="0">
                <a:solidFill>
                  <a:srgbClr val="FF0000"/>
                </a:solidFill>
                <a:effectLst>
                  <a:outerShdw blurRad="38100" dist="38100" dir="2700000" algn="tl">
                    <a:srgbClr val="000000"/>
                  </a:outerShdw>
                </a:effectLst>
              </a:rPr>
              <a:t>Internal</a:t>
            </a:r>
            <a:r>
              <a:rPr lang="en-US" sz="2800" dirty="0"/>
              <a:t> British </a:t>
            </a:r>
            <a:r>
              <a:rPr lang="en-US" sz="2800" dirty="0">
                <a:solidFill>
                  <a:srgbClr val="FF0000"/>
                </a:solidFill>
                <a:effectLst>
                  <a:outerShdw blurRad="38100" dist="38100" dir="2700000" algn="tl">
                    <a:srgbClr val="000000"/>
                  </a:outerShdw>
                </a:effectLst>
              </a:rPr>
              <a:t>communications</a:t>
            </a:r>
            <a:r>
              <a:rPr lang="en-US" sz="2800" dirty="0"/>
              <a:t> were </a:t>
            </a:r>
            <a:r>
              <a:rPr lang="en-US" sz="2800" dirty="0">
                <a:solidFill>
                  <a:srgbClr val="FF0000"/>
                </a:solidFill>
                <a:effectLst>
                  <a:outerShdw blurRad="38100" dist="38100" dir="2700000" algn="tl">
                    <a:srgbClr val="000000"/>
                  </a:outerShdw>
                </a:effectLst>
              </a:rPr>
              <a:t>improved</a:t>
            </a:r>
          </a:p>
          <a:p>
            <a:endParaRPr lang="en-US" sz="2800" dirty="0">
              <a:solidFill>
                <a:srgbClr val="FF0000"/>
              </a:solidFill>
              <a:effectLst>
                <a:outerShdw blurRad="38100" dist="38100" dir="2700000" algn="tl">
                  <a:srgbClr val="000000"/>
                </a:outerShdw>
              </a:effectLst>
            </a:endParaRP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ET=144YRS</a:t>
            </a:r>
          </a:p>
        </p:txBody>
      </p:sp>
      <p:pic>
        <p:nvPicPr>
          <p:cNvPr id="33" name="Picture 6" descr="https://cdn.wallpapersafari.com/59/29/rPu1bn.png"/>
          <p:cNvPicPr>
            <a:picLocks noChangeAspect="1" noChangeArrowheads="1"/>
          </p:cNvPicPr>
          <p:nvPr/>
        </p:nvPicPr>
        <p:blipFill>
          <a:blip r:embed="rId5"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5"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grpSp>
        <p:nvGrpSpPr>
          <p:cNvPr id="32" name="Group 31"/>
          <p:cNvGrpSpPr/>
          <p:nvPr/>
        </p:nvGrpSpPr>
        <p:grpSpPr>
          <a:xfrm>
            <a:off x="4727448" y="3886200"/>
            <a:ext cx="2359152" cy="936486"/>
            <a:chOff x="4727448" y="3886200"/>
            <a:chExt cx="2359152" cy="936486"/>
          </a:xfrm>
        </p:grpSpPr>
        <p:pic>
          <p:nvPicPr>
            <p:cNvPr id="29" name="Picture 2" descr="https://upload.wikimedia.org/wikipedia/commons/thumb/6/6e/Plan_of_the_New_Town_of_Halifax_in_Nova_Scotia%2C_1749.jpg/1024px-Plan_of_the_New_Town_of_Halifax_in_Nova_Scotia%2C_1749.jpg"/>
            <p:cNvPicPr>
              <a:picLocks noChangeAspect="1" noChangeArrowheads="1"/>
            </p:cNvPicPr>
            <p:nvPr/>
          </p:nvPicPr>
          <p:blipFill>
            <a:blip r:embed="rId7" cstate="print"/>
            <a:srcRect t="3953" r="4288"/>
            <a:stretch>
              <a:fillRect/>
            </a:stretch>
          </p:blipFill>
          <p:spPr bwMode="auto">
            <a:xfrm>
              <a:off x="4727448" y="3886200"/>
              <a:ext cx="301752" cy="222227"/>
            </a:xfrm>
            <a:prstGeom prst="rect">
              <a:avLst/>
            </a:prstGeom>
            <a:noFill/>
            <a:ln w="38100">
              <a:solidFill>
                <a:srgbClr val="FF0000"/>
              </a:solidFill>
            </a:ln>
          </p:spPr>
        </p:pic>
        <p:sp>
          <p:nvSpPr>
            <p:cNvPr id="31" name="TextBox 30"/>
            <p:cNvSpPr txBox="1"/>
            <p:nvPr/>
          </p:nvSpPr>
          <p:spPr>
            <a:xfrm>
              <a:off x="5029200" y="4114800"/>
              <a:ext cx="2057400" cy="707886"/>
            </a:xfrm>
            <a:prstGeom prst="rect">
              <a:avLst/>
            </a:prstGeom>
            <a:noFill/>
          </p:spPr>
          <p:txBody>
            <a:bodyPr wrap="square" rtlCol="0">
              <a:spAutoFit/>
            </a:bodyPr>
            <a:lstStyle/>
            <a:p>
              <a:r>
                <a:rPr lang="en-US" sz="4000" b="1" dirty="0">
                  <a:ln>
                    <a:solidFill>
                      <a:schemeClr val="tx1"/>
                    </a:solidFill>
                  </a:ln>
                  <a:solidFill>
                    <a:schemeClr val="bg1"/>
                  </a:solidFill>
                </a:rPr>
                <a:t>HALIFAX</a:t>
              </a:r>
            </a:p>
          </p:txBody>
        </p:sp>
      </p:grpSp>
      <p:pic>
        <p:nvPicPr>
          <p:cNvPr id="34" name="Picture 2" descr="https://upload.wikimedia.org/wikipedia/commons/thumb/6/6e/Plan_of_the_New_Town_of_Halifax_in_Nova_Scotia%2C_1749.jpg/1024px-Plan_of_the_New_Town_of_Halifax_in_Nova_Scotia%2C_1749.jpg"/>
          <p:cNvPicPr>
            <a:picLocks noChangeAspect="1" noChangeArrowheads="1"/>
          </p:cNvPicPr>
          <p:nvPr/>
        </p:nvPicPr>
        <p:blipFill>
          <a:blip r:embed="rId7" cstate="print"/>
          <a:srcRect t="3953" r="4288"/>
          <a:stretch>
            <a:fillRect/>
          </a:stretch>
        </p:blipFill>
        <p:spPr bwMode="auto">
          <a:xfrm>
            <a:off x="4724400" y="3886200"/>
            <a:ext cx="301752" cy="222227"/>
          </a:xfrm>
          <a:prstGeom prst="rect">
            <a:avLst/>
          </a:prstGeom>
          <a:noFill/>
          <a:ln w="38100">
            <a:solidFill>
              <a:srgbClr val="FF0000"/>
            </a:solidFill>
          </a:ln>
        </p:spPr>
      </p:pic>
      <p:pic>
        <p:nvPicPr>
          <p:cNvPr id="93188" name="Picture 4" descr="https://s-media-cache-ak0.pinimg.com/736x/53/33/c1/5333c187083bad73b82884af1bf4bea5--university-of-virginia-city-maps.jpg"/>
          <p:cNvPicPr>
            <a:picLocks noChangeAspect="1" noChangeArrowheads="1"/>
          </p:cNvPicPr>
          <p:nvPr/>
        </p:nvPicPr>
        <p:blipFill>
          <a:blip r:embed="rId8" cstate="print"/>
          <a:srcRect l="2730" t="8681" r="12628" b="11469"/>
          <a:stretch>
            <a:fillRect/>
          </a:stretch>
        </p:blipFill>
        <p:spPr bwMode="auto">
          <a:xfrm rot="-60000">
            <a:off x="10395826" y="1107739"/>
            <a:ext cx="4724400" cy="3780032"/>
          </a:xfrm>
          <a:prstGeom prst="rect">
            <a:avLst/>
          </a:prstGeom>
          <a:noFill/>
        </p:spPr>
      </p:pic>
      <p:grpSp>
        <p:nvGrpSpPr>
          <p:cNvPr id="35" name="Group 34"/>
          <p:cNvGrpSpPr/>
          <p:nvPr/>
        </p:nvGrpSpPr>
        <p:grpSpPr>
          <a:xfrm>
            <a:off x="1315244" y="685800"/>
            <a:ext cx="6513513" cy="4879848"/>
            <a:chOff x="5715000" y="5029200"/>
            <a:chExt cx="6513513" cy="4879848"/>
          </a:xfrm>
        </p:grpSpPr>
        <p:grpSp>
          <p:nvGrpSpPr>
            <p:cNvPr id="27" name="Group 26"/>
            <p:cNvGrpSpPr/>
            <p:nvPr/>
          </p:nvGrpSpPr>
          <p:grpSpPr>
            <a:xfrm>
              <a:off x="5715000" y="5029200"/>
              <a:ext cx="6513513" cy="4879848"/>
              <a:chOff x="-838200" y="953363"/>
              <a:chExt cx="6513513" cy="4935055"/>
            </a:xfrm>
          </p:grpSpPr>
          <p:grpSp>
            <p:nvGrpSpPr>
              <p:cNvPr id="20" name="Group 19"/>
              <p:cNvGrpSpPr>
                <a:grpSpLocks noChangeAspect="1"/>
              </p:cNvGrpSpPr>
              <p:nvPr/>
            </p:nvGrpSpPr>
            <p:grpSpPr>
              <a:xfrm>
                <a:off x="-798512" y="1066800"/>
                <a:ext cx="6473825" cy="4821618"/>
                <a:chOff x="-2863880" y="-3188887"/>
                <a:chExt cx="9335359" cy="6952850"/>
              </a:xfrm>
            </p:grpSpPr>
            <p:pic>
              <p:nvPicPr>
                <p:cNvPr id="93186" name="Picture 2" descr="https://upload.wikimedia.org/wikipedia/commons/thumb/6/6e/Plan_of_the_New_Town_of_Halifax_in_Nova_Scotia%2C_1749.jpg/1024px-Plan_of_the_New_Town_of_Halifax_in_Nova_Scotia%2C_1749.jpg"/>
                <p:cNvPicPr>
                  <a:picLocks noChangeAspect="1" noChangeArrowheads="1"/>
                </p:cNvPicPr>
                <p:nvPr/>
              </p:nvPicPr>
              <p:blipFill>
                <a:blip r:embed="rId9" cstate="print"/>
                <a:srcRect t="3953" r="4288"/>
                <a:stretch>
                  <a:fillRect/>
                </a:stretch>
              </p:blipFill>
              <p:spPr bwMode="auto">
                <a:xfrm>
                  <a:off x="-2863880" y="-3188887"/>
                  <a:ext cx="9335359" cy="6952850"/>
                </a:xfrm>
                <a:prstGeom prst="rect">
                  <a:avLst/>
                </a:prstGeom>
                <a:noFill/>
              </p:spPr>
            </p:pic>
            <p:sp>
              <p:nvSpPr>
                <p:cNvPr id="19" name="Rectangle 18"/>
                <p:cNvSpPr/>
                <p:nvPr/>
              </p:nvSpPr>
              <p:spPr>
                <a:xfrm>
                  <a:off x="704982" y="3426144"/>
                  <a:ext cx="5670815" cy="310674"/>
                </a:xfrm>
                <a:prstGeom prst="rect">
                  <a:avLst/>
                </a:prstGeom>
              </p:spPr>
              <p:txBody>
                <a:bodyPr wrap="square">
                  <a:spAutoFit/>
                </a:bodyPr>
                <a:lstStyle/>
                <a:p>
                  <a:pPr algn="r"/>
                  <a:r>
                    <a:rPr lang="en-US" sz="800" dirty="0">
                      <a:solidFill>
                        <a:schemeClr val="bg1">
                          <a:lumMod val="75000"/>
                        </a:schemeClr>
                      </a:solidFill>
                    </a:rPr>
                    <a:t>https://archive.lib.msu.edu/maps/MSU-Scanned/Canada/132-d-A-1749-detail.jpg</a:t>
                  </a:r>
                </a:p>
              </p:txBody>
            </p:sp>
          </p:grpSp>
          <p:sp>
            <p:nvSpPr>
              <p:cNvPr id="21" name="TextBox 20"/>
              <p:cNvSpPr txBox="1"/>
              <p:nvPr/>
            </p:nvSpPr>
            <p:spPr>
              <a:xfrm>
                <a:off x="-838200" y="953363"/>
                <a:ext cx="6473952" cy="507831"/>
              </a:xfrm>
              <a:prstGeom prst="rect">
                <a:avLst/>
              </a:prstGeom>
              <a:solidFill>
                <a:schemeClr val="bg1"/>
              </a:solidFill>
              <a:ln>
                <a:solidFill>
                  <a:schemeClr val="tx1"/>
                </a:solidFill>
              </a:ln>
            </p:spPr>
            <p:txBody>
              <a:bodyPr wrap="square" rtlCol="0">
                <a:spAutoFit/>
              </a:bodyPr>
              <a:lstStyle/>
              <a:p>
                <a:pPr algn="ctr"/>
                <a:r>
                  <a:rPr lang="en-US" sz="2700" dirty="0"/>
                  <a:t>Plan of the New Town of Halifax, Nova Scotia</a:t>
                </a:r>
              </a:p>
            </p:txBody>
          </p:sp>
        </p:grpSp>
        <p:sp>
          <p:nvSpPr>
            <p:cNvPr id="30" name="Rectangle 29"/>
            <p:cNvSpPr/>
            <p:nvPr/>
          </p:nvSpPr>
          <p:spPr>
            <a:xfrm>
              <a:off x="5715000" y="5029200"/>
              <a:ext cx="6477000" cy="4876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Oval 41"/>
          <p:cNvSpPr>
            <a:spLocks noChangeAspect="1"/>
          </p:cNvSpPr>
          <p:nvPr/>
        </p:nvSpPr>
        <p:spPr>
          <a:xfrm>
            <a:off x="2286000" y="3627120"/>
            <a:ext cx="411480" cy="4114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a:spLocks noChangeAspect="1"/>
          </p:cNvSpPr>
          <p:nvPr/>
        </p:nvSpPr>
        <p:spPr>
          <a:xfrm>
            <a:off x="2819400" y="2133600"/>
            <a:ext cx="411480" cy="4114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a:spLocks noChangeAspect="1"/>
          </p:cNvSpPr>
          <p:nvPr/>
        </p:nvSpPr>
        <p:spPr>
          <a:xfrm>
            <a:off x="4038600" y="1295400"/>
            <a:ext cx="411480" cy="4114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a:spLocks noChangeAspect="1"/>
          </p:cNvSpPr>
          <p:nvPr/>
        </p:nvSpPr>
        <p:spPr>
          <a:xfrm>
            <a:off x="5638800" y="1676400"/>
            <a:ext cx="411480" cy="4114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a:spLocks noChangeAspect="1"/>
          </p:cNvSpPr>
          <p:nvPr/>
        </p:nvSpPr>
        <p:spPr>
          <a:xfrm>
            <a:off x="6096000" y="3276600"/>
            <a:ext cx="411480" cy="4114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2614108" y="3937299"/>
            <a:ext cx="75304" cy="828339"/>
          </a:xfrm>
          <a:custGeom>
            <a:avLst/>
            <a:gdLst>
              <a:gd name="connsiteX0" fmla="*/ 0 w 75304"/>
              <a:gd name="connsiteY0" fmla="*/ 828339 h 828339"/>
              <a:gd name="connsiteX1" fmla="*/ 75304 w 75304"/>
              <a:gd name="connsiteY1" fmla="*/ 0 h 828339"/>
            </a:gdLst>
            <a:ahLst/>
            <a:cxnLst>
              <a:cxn ang="0">
                <a:pos x="connsiteX0" y="connsiteY0"/>
              </a:cxn>
              <a:cxn ang="0">
                <a:pos x="connsiteX1" y="connsiteY1"/>
              </a:cxn>
            </a:cxnLst>
            <a:rect l="l" t="t" r="r" b="b"/>
            <a:pathLst>
              <a:path w="75304" h="828339">
                <a:moveTo>
                  <a:pt x="0" y="828339"/>
                </a:moveTo>
                <a:lnTo>
                  <a:pt x="75304" y="0"/>
                </a:lnTo>
              </a:path>
            </a:pathLst>
          </a:cu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474259" y="2560320"/>
            <a:ext cx="591670" cy="1097280"/>
          </a:xfrm>
          <a:custGeom>
            <a:avLst/>
            <a:gdLst>
              <a:gd name="connsiteX0" fmla="*/ 161365 w 591670"/>
              <a:gd name="connsiteY0" fmla="*/ 1097280 h 1097280"/>
              <a:gd name="connsiteX1" fmla="*/ 0 w 591670"/>
              <a:gd name="connsiteY1" fmla="*/ 408791 h 1097280"/>
              <a:gd name="connsiteX2" fmla="*/ 591670 w 591670"/>
              <a:gd name="connsiteY2" fmla="*/ 0 h 1097280"/>
            </a:gdLst>
            <a:ahLst/>
            <a:cxnLst>
              <a:cxn ang="0">
                <a:pos x="connsiteX0" y="connsiteY0"/>
              </a:cxn>
              <a:cxn ang="0">
                <a:pos x="connsiteX1" y="connsiteY1"/>
              </a:cxn>
              <a:cxn ang="0">
                <a:pos x="connsiteX2" y="connsiteY2"/>
              </a:cxn>
            </a:cxnLst>
            <a:rect l="l" t="t" r="r" b="b"/>
            <a:pathLst>
              <a:path w="591670" h="1097280">
                <a:moveTo>
                  <a:pt x="161365" y="1097280"/>
                </a:moveTo>
                <a:lnTo>
                  <a:pt x="0" y="408791"/>
                </a:lnTo>
                <a:lnTo>
                  <a:pt x="591670" y="0"/>
                </a:lnTo>
              </a:path>
            </a:pathLst>
          </a:cu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3281082" y="1570616"/>
            <a:ext cx="763793" cy="753036"/>
          </a:xfrm>
          <a:custGeom>
            <a:avLst/>
            <a:gdLst>
              <a:gd name="connsiteX0" fmla="*/ 0 w 763793"/>
              <a:gd name="connsiteY0" fmla="*/ 753036 h 753036"/>
              <a:gd name="connsiteX1" fmla="*/ 268942 w 763793"/>
              <a:gd name="connsiteY1" fmla="*/ 247426 h 753036"/>
              <a:gd name="connsiteX2" fmla="*/ 763793 w 763793"/>
              <a:gd name="connsiteY2" fmla="*/ 0 h 753036"/>
            </a:gdLst>
            <a:ahLst/>
            <a:cxnLst>
              <a:cxn ang="0">
                <a:pos x="connsiteX0" y="connsiteY0"/>
              </a:cxn>
              <a:cxn ang="0">
                <a:pos x="connsiteX1" y="connsiteY1"/>
              </a:cxn>
              <a:cxn ang="0">
                <a:pos x="connsiteX2" y="connsiteY2"/>
              </a:cxn>
            </a:cxnLst>
            <a:rect l="l" t="t" r="r" b="b"/>
            <a:pathLst>
              <a:path w="763793" h="753036">
                <a:moveTo>
                  <a:pt x="0" y="753036"/>
                </a:moveTo>
                <a:lnTo>
                  <a:pt x="268942" y="247426"/>
                </a:lnTo>
                <a:lnTo>
                  <a:pt x="763793" y="0"/>
                </a:lnTo>
              </a:path>
            </a:pathLst>
          </a:cu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4432151" y="1506071"/>
            <a:ext cx="1183341" cy="365760"/>
          </a:xfrm>
          <a:custGeom>
            <a:avLst/>
            <a:gdLst>
              <a:gd name="connsiteX0" fmla="*/ 0 w 1183341"/>
              <a:gd name="connsiteY0" fmla="*/ 129091 h 365760"/>
              <a:gd name="connsiteX1" fmla="*/ 699247 w 1183341"/>
              <a:gd name="connsiteY1" fmla="*/ 0 h 365760"/>
              <a:gd name="connsiteX2" fmla="*/ 1183341 w 1183341"/>
              <a:gd name="connsiteY2" fmla="*/ 365760 h 365760"/>
            </a:gdLst>
            <a:ahLst/>
            <a:cxnLst>
              <a:cxn ang="0">
                <a:pos x="connsiteX0" y="connsiteY0"/>
              </a:cxn>
              <a:cxn ang="0">
                <a:pos x="connsiteX1" y="connsiteY1"/>
              </a:cxn>
              <a:cxn ang="0">
                <a:pos x="connsiteX2" y="connsiteY2"/>
              </a:cxn>
            </a:cxnLst>
            <a:rect l="l" t="t" r="r" b="b"/>
            <a:pathLst>
              <a:path w="1183341" h="365760">
                <a:moveTo>
                  <a:pt x="0" y="129091"/>
                </a:moveTo>
                <a:lnTo>
                  <a:pt x="699247" y="0"/>
                </a:lnTo>
                <a:lnTo>
                  <a:pt x="1183341" y="365760"/>
                </a:lnTo>
              </a:path>
            </a:pathLst>
          </a:cu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5830645" y="2119256"/>
            <a:ext cx="419548" cy="1226372"/>
          </a:xfrm>
          <a:custGeom>
            <a:avLst/>
            <a:gdLst>
              <a:gd name="connsiteX0" fmla="*/ 0 w 419548"/>
              <a:gd name="connsiteY0" fmla="*/ 0 h 1226372"/>
              <a:gd name="connsiteX1" fmla="*/ 419548 w 419548"/>
              <a:gd name="connsiteY1" fmla="*/ 527125 h 1226372"/>
              <a:gd name="connsiteX2" fmla="*/ 290456 w 419548"/>
              <a:gd name="connsiteY2" fmla="*/ 1226372 h 1226372"/>
            </a:gdLst>
            <a:ahLst/>
            <a:cxnLst>
              <a:cxn ang="0">
                <a:pos x="connsiteX0" y="connsiteY0"/>
              </a:cxn>
              <a:cxn ang="0">
                <a:pos x="connsiteX1" y="connsiteY1"/>
              </a:cxn>
              <a:cxn ang="0">
                <a:pos x="connsiteX2" y="connsiteY2"/>
              </a:cxn>
            </a:cxnLst>
            <a:rect l="l" t="t" r="r" b="b"/>
            <a:pathLst>
              <a:path w="419548" h="1226372">
                <a:moveTo>
                  <a:pt x="0" y="0"/>
                </a:moveTo>
                <a:lnTo>
                  <a:pt x="419548" y="527125"/>
                </a:lnTo>
                <a:lnTo>
                  <a:pt x="290456" y="1226372"/>
                </a:lnTo>
              </a:path>
            </a:pathLst>
          </a:cu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6131859" y="3657600"/>
            <a:ext cx="21515" cy="645459"/>
          </a:xfrm>
          <a:custGeom>
            <a:avLst/>
            <a:gdLst>
              <a:gd name="connsiteX0" fmla="*/ 21515 w 21515"/>
              <a:gd name="connsiteY0" fmla="*/ 0 h 645459"/>
              <a:gd name="connsiteX1" fmla="*/ 0 w 21515"/>
              <a:gd name="connsiteY1" fmla="*/ 645459 h 645459"/>
            </a:gdLst>
            <a:ahLst/>
            <a:cxnLst>
              <a:cxn ang="0">
                <a:pos x="connsiteX0" y="connsiteY0"/>
              </a:cxn>
              <a:cxn ang="0">
                <a:pos x="connsiteX1" y="connsiteY1"/>
              </a:cxn>
            </a:cxnLst>
            <a:rect l="l" t="t" r="r" b="b"/>
            <a:pathLst>
              <a:path w="21515" h="645459">
                <a:moveTo>
                  <a:pt x="21515" y="0"/>
                </a:moveTo>
                <a:lnTo>
                  <a:pt x="0" y="645459"/>
                </a:lnTo>
              </a:path>
            </a:pathLst>
          </a:cu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TextBox 52"/>
          <p:cNvSpPr txBox="1"/>
          <p:nvPr/>
        </p:nvSpPr>
        <p:spPr>
          <a:xfrm>
            <a:off x="3048000" y="3048000"/>
            <a:ext cx="2844497" cy="769441"/>
          </a:xfrm>
          <a:prstGeom prst="rect">
            <a:avLst/>
          </a:prstGeom>
          <a:solidFill>
            <a:schemeClr val="bg1"/>
          </a:solidFill>
        </p:spPr>
        <p:txBody>
          <a:bodyPr wrap="none" rtlCol="0">
            <a:spAutoFit/>
          </a:bodyPr>
          <a:lstStyle/>
          <a:p>
            <a:r>
              <a:rPr lang="en-US" sz="4400" b="1" dirty="0"/>
              <a:t>Walled City</a:t>
            </a:r>
          </a:p>
        </p:txBody>
      </p:sp>
      <p:sp>
        <p:nvSpPr>
          <p:cNvPr id="63" name="Freeform 62"/>
          <p:cNvSpPr/>
          <p:nvPr/>
        </p:nvSpPr>
        <p:spPr>
          <a:xfrm>
            <a:off x="1463040" y="4206240"/>
            <a:ext cx="5432612" cy="1194099"/>
          </a:xfrm>
          <a:custGeom>
            <a:avLst/>
            <a:gdLst>
              <a:gd name="connsiteX0" fmla="*/ 0 w 5432612"/>
              <a:gd name="connsiteY0" fmla="*/ 247426 h 1194099"/>
              <a:gd name="connsiteX1" fmla="*/ 613186 w 5432612"/>
              <a:gd name="connsiteY1" fmla="*/ 355002 h 1194099"/>
              <a:gd name="connsiteX2" fmla="*/ 1021976 w 5432612"/>
              <a:gd name="connsiteY2" fmla="*/ 462579 h 1194099"/>
              <a:gd name="connsiteX3" fmla="*/ 1194099 w 5432612"/>
              <a:gd name="connsiteY3" fmla="*/ 580913 h 1194099"/>
              <a:gd name="connsiteX4" fmla="*/ 1581374 w 5432612"/>
              <a:gd name="connsiteY4" fmla="*/ 473336 h 1194099"/>
              <a:gd name="connsiteX5" fmla="*/ 2011680 w 5432612"/>
              <a:gd name="connsiteY5" fmla="*/ 301214 h 1194099"/>
              <a:gd name="connsiteX6" fmla="*/ 2441986 w 5432612"/>
              <a:gd name="connsiteY6" fmla="*/ 247426 h 1194099"/>
              <a:gd name="connsiteX7" fmla="*/ 2915322 w 5432612"/>
              <a:gd name="connsiteY7" fmla="*/ 290456 h 1194099"/>
              <a:gd name="connsiteX8" fmla="*/ 3291840 w 5432612"/>
              <a:gd name="connsiteY8" fmla="*/ 333487 h 1194099"/>
              <a:gd name="connsiteX9" fmla="*/ 3743661 w 5432612"/>
              <a:gd name="connsiteY9" fmla="*/ 236668 h 1194099"/>
              <a:gd name="connsiteX10" fmla="*/ 3969572 w 5432612"/>
              <a:gd name="connsiteY10" fmla="*/ 258184 h 1194099"/>
              <a:gd name="connsiteX11" fmla="*/ 4303059 w 5432612"/>
              <a:gd name="connsiteY11" fmla="*/ 516367 h 1194099"/>
              <a:gd name="connsiteX12" fmla="*/ 4485939 w 5432612"/>
              <a:gd name="connsiteY12" fmla="*/ 258184 h 1194099"/>
              <a:gd name="connsiteX13" fmla="*/ 4636546 w 5432612"/>
              <a:gd name="connsiteY13" fmla="*/ 75304 h 1194099"/>
              <a:gd name="connsiteX14" fmla="*/ 4808668 w 5432612"/>
              <a:gd name="connsiteY14" fmla="*/ 43031 h 1194099"/>
              <a:gd name="connsiteX15" fmla="*/ 5174428 w 5432612"/>
              <a:gd name="connsiteY15" fmla="*/ 10758 h 1194099"/>
              <a:gd name="connsiteX16" fmla="*/ 5432612 w 5432612"/>
              <a:gd name="connsiteY16" fmla="*/ 0 h 1194099"/>
              <a:gd name="connsiteX17" fmla="*/ 5421854 w 5432612"/>
              <a:gd name="connsiteY17" fmla="*/ 1172584 h 1194099"/>
              <a:gd name="connsiteX18" fmla="*/ 0 w 5432612"/>
              <a:gd name="connsiteY18" fmla="*/ 1194099 h 1194099"/>
              <a:gd name="connsiteX19" fmla="*/ 0 w 5432612"/>
              <a:gd name="connsiteY19" fmla="*/ 247426 h 119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32612" h="1194099">
                <a:moveTo>
                  <a:pt x="0" y="247426"/>
                </a:moveTo>
                <a:lnTo>
                  <a:pt x="613186" y="355002"/>
                </a:lnTo>
                <a:lnTo>
                  <a:pt x="1021976" y="462579"/>
                </a:lnTo>
                <a:lnTo>
                  <a:pt x="1194099" y="580913"/>
                </a:lnTo>
                <a:lnTo>
                  <a:pt x="1581374" y="473336"/>
                </a:lnTo>
                <a:lnTo>
                  <a:pt x="2011680" y="301214"/>
                </a:lnTo>
                <a:lnTo>
                  <a:pt x="2441986" y="247426"/>
                </a:lnTo>
                <a:lnTo>
                  <a:pt x="2915322" y="290456"/>
                </a:lnTo>
                <a:lnTo>
                  <a:pt x="3291840" y="333487"/>
                </a:lnTo>
                <a:lnTo>
                  <a:pt x="3743661" y="236668"/>
                </a:lnTo>
                <a:lnTo>
                  <a:pt x="3969572" y="258184"/>
                </a:lnTo>
                <a:lnTo>
                  <a:pt x="4303059" y="516367"/>
                </a:lnTo>
                <a:lnTo>
                  <a:pt x="4485939" y="258184"/>
                </a:lnTo>
                <a:lnTo>
                  <a:pt x="4636546" y="75304"/>
                </a:lnTo>
                <a:lnTo>
                  <a:pt x="4808668" y="43031"/>
                </a:lnTo>
                <a:lnTo>
                  <a:pt x="5174428" y="10758"/>
                </a:lnTo>
                <a:lnTo>
                  <a:pt x="5432612" y="0"/>
                </a:lnTo>
                <a:lnTo>
                  <a:pt x="5421854" y="1172584"/>
                </a:lnTo>
                <a:lnTo>
                  <a:pt x="0" y="1194099"/>
                </a:lnTo>
                <a:lnTo>
                  <a:pt x="0" y="24742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Water</a:t>
            </a:r>
          </a:p>
        </p:txBody>
      </p:sp>
      <p:grpSp>
        <p:nvGrpSpPr>
          <p:cNvPr id="62" name="Group 61"/>
          <p:cNvGrpSpPr/>
          <p:nvPr/>
        </p:nvGrpSpPr>
        <p:grpSpPr>
          <a:xfrm>
            <a:off x="3810000" y="685800"/>
            <a:ext cx="3886200" cy="4866620"/>
            <a:chOff x="3657600" y="685800"/>
            <a:chExt cx="3886200" cy="4866620"/>
          </a:xfrm>
        </p:grpSpPr>
        <p:pic>
          <p:nvPicPr>
            <p:cNvPr id="93190" name="Picture 6" descr="http://www.explorescottcountyva.org/wp-content/uploads/2013/12/blockhouse-frontier.gif"/>
            <p:cNvPicPr>
              <a:picLocks noChangeAspect="1" noChangeArrowheads="1"/>
            </p:cNvPicPr>
            <p:nvPr/>
          </p:nvPicPr>
          <p:blipFill>
            <a:blip r:embed="rId10" cstate="print"/>
            <a:srcRect l="4524" t="1713" r="24619"/>
            <a:stretch>
              <a:fillRect/>
            </a:stretch>
          </p:blipFill>
          <p:spPr bwMode="auto">
            <a:xfrm>
              <a:off x="3657600" y="685800"/>
              <a:ext cx="3886200" cy="4371975"/>
            </a:xfrm>
            <a:prstGeom prst="rect">
              <a:avLst/>
            </a:prstGeom>
            <a:noFill/>
            <a:ln>
              <a:solidFill>
                <a:schemeClr val="tx1"/>
              </a:solidFill>
            </a:ln>
          </p:spPr>
        </p:pic>
        <p:sp>
          <p:nvSpPr>
            <p:cNvPr id="61" name="TextBox 60"/>
            <p:cNvSpPr txBox="1"/>
            <p:nvPr/>
          </p:nvSpPr>
          <p:spPr>
            <a:xfrm>
              <a:off x="3657600" y="5029200"/>
              <a:ext cx="3886200" cy="523220"/>
            </a:xfrm>
            <a:prstGeom prst="rect">
              <a:avLst/>
            </a:prstGeom>
            <a:solidFill>
              <a:schemeClr val="bg1"/>
            </a:solidFill>
            <a:ln>
              <a:solidFill>
                <a:schemeClr val="tx1"/>
              </a:solidFill>
            </a:ln>
          </p:spPr>
          <p:txBody>
            <a:bodyPr wrap="square" rtlCol="0">
              <a:spAutoFit/>
            </a:bodyPr>
            <a:lstStyle/>
            <a:p>
              <a:pPr algn="ctr"/>
              <a:r>
                <a:rPr lang="en-US" sz="2800" dirty="0"/>
                <a:t>Typical Blockhouse</a:t>
              </a:r>
            </a:p>
          </p:txBody>
        </p:sp>
      </p:grpSp>
      <p:pic>
        <p:nvPicPr>
          <p:cNvPr id="93192" name="Picture 8" descr="https://3.bp.blogspot.com/-IvXJVeMQ88Y/W1X-Sz2AjZI/AAAAAAAAGCI/DswDpA8_D70IS1pNnL1JgBuPJv2tNXb9QCLcBGAs/s1600/painting%2Bof%2Bearly%2BHalifax.jpg"/>
          <p:cNvPicPr>
            <a:picLocks noChangeAspect="1" noChangeArrowheads="1"/>
          </p:cNvPicPr>
          <p:nvPr/>
        </p:nvPicPr>
        <p:blipFill>
          <a:blip r:embed="rId11" cstate="print"/>
          <a:srcRect/>
          <a:stretch>
            <a:fillRect/>
          </a:stretch>
        </p:blipFill>
        <p:spPr bwMode="auto">
          <a:xfrm>
            <a:off x="0" y="609600"/>
            <a:ext cx="9143999" cy="4956048"/>
          </a:xfrm>
          <a:prstGeom prst="rect">
            <a:avLst/>
          </a:prstGeom>
          <a:noFill/>
        </p:spPr>
      </p:pic>
      <p:sp>
        <p:nvSpPr>
          <p:cNvPr id="64" name="Slide Number Placeholder 63"/>
          <p:cNvSpPr>
            <a:spLocks noGrp="1"/>
          </p:cNvSpPr>
          <p:nvPr>
            <p:ph type="sldNum" sz="quarter" idx="12"/>
          </p:nvPr>
        </p:nvSpPr>
        <p:spPr/>
        <p:txBody>
          <a:bodyPr/>
          <a:lstStyle/>
          <a:p>
            <a:pPr>
              <a:defRPr/>
            </a:pPr>
            <a:fld id="{6D98560A-1953-4F77-869E-5D1EE0598C44}" type="slidenum">
              <a:rPr lang="en-US" smtClean="0"/>
              <a:pPr>
                <a:defRPr/>
              </a:pPr>
              <a:t>65</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80">
                                          <p:stCondLst>
                                            <p:cond delay="0"/>
                                          </p:stCondLst>
                                        </p:cTn>
                                        <p:tgtEl>
                                          <p:spTgt spid="32"/>
                                        </p:tgtEl>
                                      </p:cBhvr>
                                    </p:animEffect>
                                    <p:anim calcmode="lin" valueType="num">
                                      <p:cBhvr>
                                        <p:cTn id="13"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8" dur="26">
                                          <p:stCondLst>
                                            <p:cond delay="650"/>
                                          </p:stCondLst>
                                        </p:cTn>
                                        <p:tgtEl>
                                          <p:spTgt spid="32"/>
                                        </p:tgtEl>
                                      </p:cBhvr>
                                      <p:to x="100000" y="60000"/>
                                    </p:animScale>
                                    <p:animScale>
                                      <p:cBhvr>
                                        <p:cTn id="19" dur="166" decel="50000">
                                          <p:stCondLst>
                                            <p:cond delay="676"/>
                                          </p:stCondLst>
                                        </p:cTn>
                                        <p:tgtEl>
                                          <p:spTgt spid="32"/>
                                        </p:tgtEl>
                                      </p:cBhvr>
                                      <p:to x="100000" y="100000"/>
                                    </p:animScale>
                                    <p:animScale>
                                      <p:cBhvr>
                                        <p:cTn id="20" dur="26">
                                          <p:stCondLst>
                                            <p:cond delay="1312"/>
                                          </p:stCondLst>
                                        </p:cTn>
                                        <p:tgtEl>
                                          <p:spTgt spid="32"/>
                                        </p:tgtEl>
                                      </p:cBhvr>
                                      <p:to x="100000" y="80000"/>
                                    </p:animScale>
                                    <p:animScale>
                                      <p:cBhvr>
                                        <p:cTn id="21" dur="166" decel="50000">
                                          <p:stCondLst>
                                            <p:cond delay="1338"/>
                                          </p:stCondLst>
                                        </p:cTn>
                                        <p:tgtEl>
                                          <p:spTgt spid="32"/>
                                        </p:tgtEl>
                                      </p:cBhvr>
                                      <p:to x="100000" y="100000"/>
                                    </p:animScale>
                                    <p:animScale>
                                      <p:cBhvr>
                                        <p:cTn id="22" dur="26">
                                          <p:stCondLst>
                                            <p:cond delay="1642"/>
                                          </p:stCondLst>
                                        </p:cTn>
                                        <p:tgtEl>
                                          <p:spTgt spid="32"/>
                                        </p:tgtEl>
                                      </p:cBhvr>
                                      <p:to x="100000" y="90000"/>
                                    </p:animScale>
                                    <p:animScale>
                                      <p:cBhvr>
                                        <p:cTn id="23" dur="166" decel="50000">
                                          <p:stCondLst>
                                            <p:cond delay="1668"/>
                                          </p:stCondLst>
                                        </p:cTn>
                                        <p:tgtEl>
                                          <p:spTgt spid="32"/>
                                        </p:tgtEl>
                                      </p:cBhvr>
                                      <p:to x="100000" y="100000"/>
                                    </p:animScale>
                                    <p:animScale>
                                      <p:cBhvr>
                                        <p:cTn id="24" dur="26">
                                          <p:stCondLst>
                                            <p:cond delay="1808"/>
                                          </p:stCondLst>
                                        </p:cTn>
                                        <p:tgtEl>
                                          <p:spTgt spid="32"/>
                                        </p:tgtEl>
                                      </p:cBhvr>
                                      <p:to x="100000" y="95000"/>
                                    </p:animScale>
                                    <p:animScale>
                                      <p:cBhvr>
                                        <p:cTn id="25" dur="166" decel="50000">
                                          <p:stCondLst>
                                            <p:cond delay="1834"/>
                                          </p:stCondLst>
                                        </p:cTn>
                                        <p:tgtEl>
                                          <p:spTgt spid="32"/>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4"/>
                                        </p:tgtEl>
                                        <p:attrNameLst>
                                          <p:attrName>style.visibility</p:attrName>
                                        </p:attrNameLst>
                                      </p:cBhvr>
                                      <p:to>
                                        <p:strVal val="visible"/>
                                      </p:to>
                                    </p:set>
                                  </p:childTnLst>
                                </p:cTn>
                              </p:par>
                              <p:par>
                                <p:cTn id="30" presetID="6" presetClass="emph" presetSubtype="0" fill="hold" nodeType="withEffect">
                                  <p:stCondLst>
                                    <p:cond delay="0"/>
                                  </p:stCondLst>
                                  <p:childTnLst>
                                    <p:animScale>
                                      <p:cBhvr>
                                        <p:cTn id="31" dur="500" fill="hold"/>
                                        <p:tgtEl>
                                          <p:spTgt spid="34"/>
                                        </p:tgtEl>
                                      </p:cBhvr>
                                      <p:by x="300000" y="300000"/>
                                    </p:animScale>
                                  </p:childTnLst>
                                </p:cTn>
                              </p:par>
                              <p:par>
                                <p:cTn id="32" presetID="53" presetClass="entr" presetSubtype="0" fill="hold" nodeType="withEffect">
                                  <p:stCondLst>
                                    <p:cond delay="500"/>
                                  </p:stCondLst>
                                  <p:childTnLst>
                                    <p:set>
                                      <p:cBhvr>
                                        <p:cTn id="33" dur="1" fill="hold">
                                          <p:stCondLst>
                                            <p:cond delay="0"/>
                                          </p:stCondLst>
                                        </p:cTn>
                                        <p:tgtEl>
                                          <p:spTgt spid="35"/>
                                        </p:tgtEl>
                                        <p:attrNameLst>
                                          <p:attrName>style.visibility</p:attrName>
                                        </p:attrNameLst>
                                      </p:cBhvr>
                                      <p:to>
                                        <p:strVal val="visible"/>
                                      </p:to>
                                    </p:set>
                                    <p:anim calcmode="lin" valueType="num">
                                      <p:cBhvr>
                                        <p:cTn id="34" dur="500" fill="hold"/>
                                        <p:tgtEl>
                                          <p:spTgt spid="35"/>
                                        </p:tgtEl>
                                        <p:attrNameLst>
                                          <p:attrName>ppt_w</p:attrName>
                                        </p:attrNameLst>
                                      </p:cBhvr>
                                      <p:tavLst>
                                        <p:tav tm="0">
                                          <p:val>
                                            <p:fltVal val="0"/>
                                          </p:val>
                                        </p:tav>
                                        <p:tav tm="100000">
                                          <p:val>
                                            <p:strVal val="#ppt_w"/>
                                          </p:val>
                                        </p:tav>
                                      </p:tavLst>
                                    </p:anim>
                                    <p:anim calcmode="lin" valueType="num">
                                      <p:cBhvr>
                                        <p:cTn id="35" dur="500" fill="hold"/>
                                        <p:tgtEl>
                                          <p:spTgt spid="35"/>
                                        </p:tgtEl>
                                        <p:attrNameLst>
                                          <p:attrName>ppt_h</p:attrName>
                                        </p:attrNameLst>
                                      </p:cBhvr>
                                      <p:tavLst>
                                        <p:tav tm="0">
                                          <p:val>
                                            <p:fltVal val="0"/>
                                          </p:val>
                                        </p:tav>
                                        <p:tav tm="100000">
                                          <p:val>
                                            <p:strVal val="#ppt_h"/>
                                          </p:val>
                                        </p:tav>
                                      </p:tavLst>
                                    </p:anim>
                                    <p:animEffect transition="in" filter="fade">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wipe(down)">
                                      <p:cBhvr>
                                        <p:cTn id="41" dur="1000"/>
                                        <p:tgtEl>
                                          <p:spTgt spid="47"/>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500"/>
                                        <p:tgtEl>
                                          <p:spTgt spid="42"/>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0" fill="hold" nodeType="clickEffect">
                                  <p:stCondLst>
                                    <p:cond delay="0"/>
                                  </p:stCondLst>
                                  <p:childTnLst>
                                    <p:set>
                                      <p:cBhvr>
                                        <p:cTn id="49" dur="1" fill="hold">
                                          <p:stCondLst>
                                            <p:cond delay="0"/>
                                          </p:stCondLst>
                                        </p:cTn>
                                        <p:tgtEl>
                                          <p:spTgt spid="62"/>
                                        </p:tgtEl>
                                        <p:attrNameLst>
                                          <p:attrName>style.visibility</p:attrName>
                                        </p:attrNameLst>
                                      </p:cBhvr>
                                      <p:to>
                                        <p:strVal val="visible"/>
                                      </p:to>
                                    </p:set>
                                    <p:anim calcmode="lin" valueType="num">
                                      <p:cBhvr>
                                        <p:cTn id="50" dur="500" fill="hold"/>
                                        <p:tgtEl>
                                          <p:spTgt spid="62"/>
                                        </p:tgtEl>
                                        <p:attrNameLst>
                                          <p:attrName>ppt_w</p:attrName>
                                        </p:attrNameLst>
                                      </p:cBhvr>
                                      <p:tavLst>
                                        <p:tav tm="0">
                                          <p:val>
                                            <p:fltVal val="0"/>
                                          </p:val>
                                        </p:tav>
                                        <p:tav tm="100000">
                                          <p:val>
                                            <p:strVal val="#ppt_w"/>
                                          </p:val>
                                        </p:tav>
                                      </p:tavLst>
                                    </p:anim>
                                    <p:anim calcmode="lin" valueType="num">
                                      <p:cBhvr>
                                        <p:cTn id="51" dur="500" fill="hold"/>
                                        <p:tgtEl>
                                          <p:spTgt spid="62"/>
                                        </p:tgtEl>
                                        <p:attrNameLst>
                                          <p:attrName>ppt_h</p:attrName>
                                        </p:attrNameLst>
                                      </p:cBhvr>
                                      <p:tavLst>
                                        <p:tav tm="0">
                                          <p:val>
                                            <p:fltVal val="0"/>
                                          </p:val>
                                        </p:tav>
                                        <p:tav tm="100000">
                                          <p:val>
                                            <p:strVal val="#ppt_h"/>
                                          </p:val>
                                        </p:tav>
                                      </p:tavLst>
                                    </p:anim>
                                    <p:animEffect transition="in" filter="fade">
                                      <p:cBhvr>
                                        <p:cTn id="52" dur="500"/>
                                        <p:tgtEl>
                                          <p:spTgt spid="6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62"/>
                                        </p:tgtEl>
                                      </p:cBhvr>
                                    </p:animEffect>
                                    <p:set>
                                      <p:cBhvr>
                                        <p:cTn id="57" dur="1" fill="hold">
                                          <p:stCondLst>
                                            <p:cond delay="499"/>
                                          </p:stCondLst>
                                        </p:cTn>
                                        <p:tgtEl>
                                          <p:spTgt spid="62"/>
                                        </p:tgtEl>
                                        <p:attrNameLst>
                                          <p:attrName>style.visibility</p:attrName>
                                        </p:attrNameLst>
                                      </p:cBhvr>
                                      <p:to>
                                        <p:strVal val="hidden"/>
                                      </p:to>
                                    </p:set>
                                  </p:childTnLst>
                                </p:cTn>
                              </p:par>
                            </p:childTnLst>
                          </p:cTn>
                        </p:par>
                        <p:par>
                          <p:cTn id="58" fill="hold">
                            <p:stCondLst>
                              <p:cond delay="500"/>
                            </p:stCondLst>
                            <p:childTnLst>
                              <p:par>
                                <p:cTn id="59" presetID="22" presetClass="entr" presetSubtype="4" fill="hold" grpId="0" nodeType="after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wipe(down)">
                                      <p:cBhvr>
                                        <p:cTn id="61" dur="1000"/>
                                        <p:tgtEl>
                                          <p:spTgt spid="48"/>
                                        </p:tgtEl>
                                      </p:cBhvr>
                                    </p:animEffect>
                                  </p:childTnLst>
                                </p:cTn>
                              </p:par>
                            </p:childTnLst>
                          </p:cTn>
                        </p:par>
                        <p:par>
                          <p:cTn id="62" fill="hold">
                            <p:stCondLst>
                              <p:cond delay="1500"/>
                            </p:stCondLst>
                            <p:childTnLst>
                              <p:par>
                                <p:cTn id="63" presetID="10" presetClass="entr" presetSubtype="0" fill="hold" grpId="0" nodeType="after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fade">
                                      <p:cBhvr>
                                        <p:cTn id="65" dur="500"/>
                                        <p:tgtEl>
                                          <p:spTgt spid="43"/>
                                        </p:tgtEl>
                                      </p:cBhvr>
                                    </p:animEffect>
                                  </p:childTnLst>
                                </p:cTn>
                              </p:par>
                            </p:childTnLst>
                          </p:cTn>
                        </p:par>
                        <p:par>
                          <p:cTn id="66" fill="hold">
                            <p:stCondLst>
                              <p:cond delay="2000"/>
                            </p:stCondLst>
                            <p:childTnLst>
                              <p:par>
                                <p:cTn id="67" presetID="22" presetClass="entr" presetSubtype="4" fill="hold" grpId="0" nodeType="afterEffect">
                                  <p:stCondLst>
                                    <p:cond delay="0"/>
                                  </p:stCondLst>
                                  <p:childTnLst>
                                    <p:set>
                                      <p:cBhvr>
                                        <p:cTn id="68" dur="1" fill="hold">
                                          <p:stCondLst>
                                            <p:cond delay="0"/>
                                          </p:stCondLst>
                                        </p:cTn>
                                        <p:tgtEl>
                                          <p:spTgt spid="49"/>
                                        </p:tgtEl>
                                        <p:attrNameLst>
                                          <p:attrName>style.visibility</p:attrName>
                                        </p:attrNameLst>
                                      </p:cBhvr>
                                      <p:to>
                                        <p:strVal val="visible"/>
                                      </p:to>
                                    </p:set>
                                    <p:animEffect transition="in" filter="wipe(down)">
                                      <p:cBhvr>
                                        <p:cTn id="69" dur="1000"/>
                                        <p:tgtEl>
                                          <p:spTgt spid="49"/>
                                        </p:tgtEl>
                                      </p:cBhvr>
                                    </p:animEffect>
                                  </p:childTnLst>
                                </p:cTn>
                              </p:par>
                            </p:childTnLst>
                          </p:cTn>
                        </p:par>
                        <p:par>
                          <p:cTn id="70" fill="hold">
                            <p:stCondLst>
                              <p:cond delay="3000"/>
                            </p:stCondLst>
                            <p:childTnLst>
                              <p:par>
                                <p:cTn id="71" presetID="10" presetClass="entr" presetSubtype="0" fill="hold" grpId="0" nodeType="after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fade">
                                      <p:cBhvr>
                                        <p:cTn id="73" dur="500"/>
                                        <p:tgtEl>
                                          <p:spTgt spid="44"/>
                                        </p:tgtEl>
                                      </p:cBhvr>
                                    </p:animEffect>
                                  </p:childTnLst>
                                </p:cTn>
                              </p:par>
                            </p:childTnLst>
                          </p:cTn>
                        </p:par>
                        <p:par>
                          <p:cTn id="74" fill="hold">
                            <p:stCondLst>
                              <p:cond delay="3500"/>
                            </p:stCondLst>
                            <p:childTnLst>
                              <p:par>
                                <p:cTn id="75" presetID="22" presetClass="entr" presetSubtype="8" fill="hold" grpId="0" nodeType="after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wipe(left)">
                                      <p:cBhvr>
                                        <p:cTn id="77" dur="1000"/>
                                        <p:tgtEl>
                                          <p:spTgt spid="50"/>
                                        </p:tgtEl>
                                      </p:cBhvr>
                                    </p:animEffect>
                                  </p:childTnLst>
                                </p:cTn>
                              </p:par>
                            </p:childTnLst>
                          </p:cTn>
                        </p:par>
                        <p:par>
                          <p:cTn id="78" fill="hold">
                            <p:stCondLst>
                              <p:cond delay="4500"/>
                            </p:stCondLst>
                            <p:childTnLst>
                              <p:par>
                                <p:cTn id="79" presetID="10" presetClass="entr" presetSubtype="0" fill="hold" grpId="0" nodeType="afterEffect">
                                  <p:stCondLst>
                                    <p:cond delay="0"/>
                                  </p:stCondLst>
                                  <p:childTnLst>
                                    <p:set>
                                      <p:cBhvr>
                                        <p:cTn id="80" dur="1" fill="hold">
                                          <p:stCondLst>
                                            <p:cond delay="0"/>
                                          </p:stCondLst>
                                        </p:cTn>
                                        <p:tgtEl>
                                          <p:spTgt spid="45"/>
                                        </p:tgtEl>
                                        <p:attrNameLst>
                                          <p:attrName>style.visibility</p:attrName>
                                        </p:attrNameLst>
                                      </p:cBhvr>
                                      <p:to>
                                        <p:strVal val="visible"/>
                                      </p:to>
                                    </p:set>
                                    <p:animEffect transition="in" filter="fade">
                                      <p:cBhvr>
                                        <p:cTn id="81" dur="500"/>
                                        <p:tgtEl>
                                          <p:spTgt spid="45"/>
                                        </p:tgtEl>
                                      </p:cBhvr>
                                    </p:animEffect>
                                  </p:childTnLst>
                                </p:cTn>
                              </p:par>
                            </p:childTnLst>
                          </p:cTn>
                        </p:par>
                        <p:par>
                          <p:cTn id="82" fill="hold">
                            <p:stCondLst>
                              <p:cond delay="5000"/>
                            </p:stCondLst>
                            <p:childTnLst>
                              <p:par>
                                <p:cTn id="83" presetID="22" presetClass="entr" presetSubtype="1" fill="hold" grpId="0" nodeType="afterEffect">
                                  <p:stCondLst>
                                    <p:cond delay="0"/>
                                  </p:stCondLst>
                                  <p:childTnLst>
                                    <p:set>
                                      <p:cBhvr>
                                        <p:cTn id="84" dur="1" fill="hold">
                                          <p:stCondLst>
                                            <p:cond delay="0"/>
                                          </p:stCondLst>
                                        </p:cTn>
                                        <p:tgtEl>
                                          <p:spTgt spid="51"/>
                                        </p:tgtEl>
                                        <p:attrNameLst>
                                          <p:attrName>style.visibility</p:attrName>
                                        </p:attrNameLst>
                                      </p:cBhvr>
                                      <p:to>
                                        <p:strVal val="visible"/>
                                      </p:to>
                                    </p:set>
                                    <p:animEffect transition="in" filter="wipe(up)">
                                      <p:cBhvr>
                                        <p:cTn id="85" dur="1000"/>
                                        <p:tgtEl>
                                          <p:spTgt spid="51"/>
                                        </p:tgtEl>
                                      </p:cBhvr>
                                    </p:animEffect>
                                  </p:childTnLst>
                                </p:cTn>
                              </p:par>
                            </p:childTnLst>
                          </p:cTn>
                        </p:par>
                        <p:par>
                          <p:cTn id="86" fill="hold">
                            <p:stCondLst>
                              <p:cond delay="6000"/>
                            </p:stCondLst>
                            <p:childTnLst>
                              <p:par>
                                <p:cTn id="87" presetID="10" presetClass="entr" presetSubtype="0" fill="hold" grpId="0" nodeType="after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fade">
                                      <p:cBhvr>
                                        <p:cTn id="89" dur="500"/>
                                        <p:tgtEl>
                                          <p:spTgt spid="46"/>
                                        </p:tgtEl>
                                      </p:cBhvr>
                                    </p:animEffect>
                                  </p:childTnLst>
                                </p:cTn>
                              </p:par>
                            </p:childTnLst>
                          </p:cTn>
                        </p:par>
                        <p:par>
                          <p:cTn id="90" fill="hold">
                            <p:stCondLst>
                              <p:cond delay="6500"/>
                            </p:stCondLst>
                            <p:childTnLst>
                              <p:par>
                                <p:cTn id="91" presetID="22" presetClass="entr" presetSubtype="1" fill="hold" grpId="0" nodeType="afterEffect">
                                  <p:stCondLst>
                                    <p:cond delay="0"/>
                                  </p:stCondLst>
                                  <p:childTnLst>
                                    <p:set>
                                      <p:cBhvr>
                                        <p:cTn id="92" dur="1" fill="hold">
                                          <p:stCondLst>
                                            <p:cond delay="0"/>
                                          </p:stCondLst>
                                        </p:cTn>
                                        <p:tgtEl>
                                          <p:spTgt spid="52"/>
                                        </p:tgtEl>
                                        <p:attrNameLst>
                                          <p:attrName>style.visibility</p:attrName>
                                        </p:attrNameLst>
                                      </p:cBhvr>
                                      <p:to>
                                        <p:strVal val="visible"/>
                                      </p:to>
                                    </p:set>
                                    <p:animEffect transition="in" filter="wipe(up)">
                                      <p:cBhvr>
                                        <p:cTn id="93" dur="1000"/>
                                        <p:tgtEl>
                                          <p:spTgt spid="52"/>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63"/>
                                        </p:tgtEl>
                                        <p:attrNameLst>
                                          <p:attrName>style.visibility</p:attrName>
                                        </p:attrNameLst>
                                      </p:cBhvr>
                                      <p:to>
                                        <p:strVal val="visible"/>
                                      </p:to>
                                    </p:set>
                                    <p:animEffect transition="in" filter="wipe(left)">
                                      <p:cBhvr>
                                        <p:cTn id="98" dur="1000"/>
                                        <p:tgtEl>
                                          <p:spTgt spid="63"/>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0" fill="hold" grpId="0" nodeType="clickEffect">
                                  <p:stCondLst>
                                    <p:cond delay="0"/>
                                  </p:stCondLst>
                                  <p:childTnLst>
                                    <p:set>
                                      <p:cBhvr>
                                        <p:cTn id="102" dur="1" fill="hold">
                                          <p:stCondLst>
                                            <p:cond delay="0"/>
                                          </p:stCondLst>
                                        </p:cTn>
                                        <p:tgtEl>
                                          <p:spTgt spid="53"/>
                                        </p:tgtEl>
                                        <p:attrNameLst>
                                          <p:attrName>style.visibility</p:attrName>
                                        </p:attrNameLst>
                                      </p:cBhvr>
                                      <p:to>
                                        <p:strVal val="visible"/>
                                      </p:to>
                                    </p:set>
                                    <p:anim calcmode="lin" valueType="num">
                                      <p:cBhvr>
                                        <p:cTn id="103" dur="500" fill="hold"/>
                                        <p:tgtEl>
                                          <p:spTgt spid="53"/>
                                        </p:tgtEl>
                                        <p:attrNameLst>
                                          <p:attrName>ppt_w</p:attrName>
                                        </p:attrNameLst>
                                      </p:cBhvr>
                                      <p:tavLst>
                                        <p:tav tm="0">
                                          <p:val>
                                            <p:fltVal val="0"/>
                                          </p:val>
                                        </p:tav>
                                        <p:tav tm="100000">
                                          <p:val>
                                            <p:strVal val="#ppt_w"/>
                                          </p:val>
                                        </p:tav>
                                      </p:tavLst>
                                    </p:anim>
                                    <p:anim calcmode="lin" valueType="num">
                                      <p:cBhvr>
                                        <p:cTn id="104" dur="500" fill="hold"/>
                                        <p:tgtEl>
                                          <p:spTgt spid="53"/>
                                        </p:tgtEl>
                                        <p:attrNameLst>
                                          <p:attrName>ppt_h</p:attrName>
                                        </p:attrNameLst>
                                      </p:cBhvr>
                                      <p:tavLst>
                                        <p:tav tm="0">
                                          <p:val>
                                            <p:fltVal val="0"/>
                                          </p:val>
                                        </p:tav>
                                        <p:tav tm="100000">
                                          <p:val>
                                            <p:strVal val="#ppt_h"/>
                                          </p:val>
                                        </p:tav>
                                      </p:tavLst>
                                    </p:anim>
                                    <p:animEffect transition="in" filter="fade">
                                      <p:cBhvr>
                                        <p:cTn id="105" dur="500"/>
                                        <p:tgtEl>
                                          <p:spTgt spid="53"/>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ntr" presetSubtype="0" fill="hold" nodeType="clickEffect">
                                  <p:stCondLst>
                                    <p:cond delay="0"/>
                                  </p:stCondLst>
                                  <p:childTnLst>
                                    <p:set>
                                      <p:cBhvr>
                                        <p:cTn id="109" dur="1" fill="hold">
                                          <p:stCondLst>
                                            <p:cond delay="0"/>
                                          </p:stCondLst>
                                        </p:cTn>
                                        <p:tgtEl>
                                          <p:spTgt spid="93192"/>
                                        </p:tgtEl>
                                        <p:attrNameLst>
                                          <p:attrName>style.visibility</p:attrName>
                                        </p:attrNameLst>
                                      </p:cBhvr>
                                      <p:to>
                                        <p:strVal val="visible"/>
                                      </p:to>
                                    </p:set>
                                    <p:anim calcmode="lin" valueType="num">
                                      <p:cBhvr>
                                        <p:cTn id="110" dur="500" fill="hold"/>
                                        <p:tgtEl>
                                          <p:spTgt spid="93192"/>
                                        </p:tgtEl>
                                        <p:attrNameLst>
                                          <p:attrName>ppt_w</p:attrName>
                                        </p:attrNameLst>
                                      </p:cBhvr>
                                      <p:tavLst>
                                        <p:tav tm="0">
                                          <p:val>
                                            <p:fltVal val="0"/>
                                          </p:val>
                                        </p:tav>
                                        <p:tav tm="100000">
                                          <p:val>
                                            <p:strVal val="#ppt_w"/>
                                          </p:val>
                                        </p:tav>
                                      </p:tavLst>
                                    </p:anim>
                                    <p:anim calcmode="lin" valueType="num">
                                      <p:cBhvr>
                                        <p:cTn id="111" dur="500" fill="hold"/>
                                        <p:tgtEl>
                                          <p:spTgt spid="93192"/>
                                        </p:tgtEl>
                                        <p:attrNameLst>
                                          <p:attrName>ppt_h</p:attrName>
                                        </p:attrNameLst>
                                      </p:cBhvr>
                                      <p:tavLst>
                                        <p:tav tm="0">
                                          <p:val>
                                            <p:fltVal val="0"/>
                                          </p:val>
                                        </p:tav>
                                        <p:tav tm="100000">
                                          <p:val>
                                            <p:strVal val="#ppt_h"/>
                                          </p:val>
                                        </p:tav>
                                      </p:tavLst>
                                    </p:anim>
                                    <p:animEffect transition="in" filter="fade">
                                      <p:cBhvr>
                                        <p:cTn id="112" dur="500"/>
                                        <p:tgtEl>
                                          <p:spTgt spid="93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6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10-ACADIA: 1748-1755 </a:t>
            </a:r>
            <a:r>
              <a:rPr lang="en-US" b="0" dirty="0"/>
              <a:t>(7)</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r>
              <a:rPr lang="en-US" sz="2800" dirty="0"/>
              <a:t>Cornwallis also </a:t>
            </a:r>
            <a:r>
              <a:rPr lang="en-US" sz="2800" dirty="0">
                <a:solidFill>
                  <a:srgbClr val="FF0000"/>
                </a:solidFill>
                <a:effectLst>
                  <a:outerShdw blurRad="38100" dist="38100" dir="2700000" algn="tl">
                    <a:srgbClr val="000000"/>
                  </a:outerShdw>
                </a:effectLst>
              </a:rPr>
              <a:t>moves the capital of Nova Scotia to Halifax </a:t>
            </a:r>
            <a:r>
              <a:rPr lang="en-US" sz="2800" dirty="0"/>
              <a:t>&amp; settles a large number of </a:t>
            </a:r>
            <a:r>
              <a:rPr lang="en-US" sz="2800" dirty="0">
                <a:solidFill>
                  <a:srgbClr val="FF0000"/>
                </a:solidFill>
                <a:effectLst>
                  <a:outerShdw blurRad="38100" dist="38100" dir="2700000" algn="tl">
                    <a:srgbClr val="000000"/>
                  </a:outerShdw>
                </a:effectLst>
              </a:rPr>
              <a:t>German Protestant at </a:t>
            </a:r>
            <a:r>
              <a:rPr lang="en-US" sz="2800" dirty="0" err="1">
                <a:solidFill>
                  <a:srgbClr val="FF0000"/>
                </a:solidFill>
                <a:effectLst>
                  <a:outerShdw blurRad="38100" dist="38100" dir="2700000" algn="tl">
                    <a:srgbClr val="000000"/>
                  </a:outerShdw>
                </a:effectLst>
              </a:rPr>
              <a:t>Lunenberg</a:t>
            </a:r>
            <a:r>
              <a:rPr lang="en-US" sz="2800" dirty="0"/>
              <a:t>, Nova Scotia</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ET=144YRS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34" name="Oval 33"/>
          <p:cNvSpPr/>
          <p:nvPr/>
        </p:nvSpPr>
        <p:spPr>
          <a:xfrm>
            <a:off x="2244436"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p:cNvCxnSpPr>
            <a:stCxn id="34" idx="6"/>
            <a:endCxn id="32" idx="1"/>
          </p:cNvCxnSpPr>
          <p:nvPr/>
        </p:nvCxnSpPr>
        <p:spPr>
          <a:xfrm>
            <a:off x="2518756" y="3611187"/>
            <a:ext cx="1765852" cy="357122"/>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3962400" y="3962400"/>
            <a:ext cx="990600" cy="609600"/>
            <a:chOff x="-1371600" y="3429000"/>
            <a:chExt cx="990600" cy="609600"/>
          </a:xfrm>
        </p:grpSpPr>
        <p:sp>
          <p:nvSpPr>
            <p:cNvPr id="38" name="Rounded Rectangle 37"/>
            <p:cNvSpPr/>
            <p:nvPr/>
          </p:nvSpPr>
          <p:spPr>
            <a:xfrm>
              <a:off x="-1371600" y="3657600"/>
              <a:ext cx="990600" cy="3810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Halifax</a:t>
              </a:r>
            </a:p>
          </p:txBody>
        </p:sp>
        <p:sp>
          <p:nvSpPr>
            <p:cNvPr id="39" name="Oval 38"/>
            <p:cNvSpPr/>
            <p:nvPr/>
          </p:nvSpPr>
          <p:spPr>
            <a:xfrm>
              <a:off x="-1108364" y="342900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oup 97"/>
          <p:cNvGrpSpPr/>
          <p:nvPr/>
        </p:nvGrpSpPr>
        <p:grpSpPr>
          <a:xfrm>
            <a:off x="2819400" y="4297680"/>
            <a:ext cx="1295400" cy="731520"/>
            <a:chOff x="-1295400" y="3459480"/>
            <a:chExt cx="1295400" cy="731520"/>
          </a:xfrm>
        </p:grpSpPr>
        <p:sp>
          <p:nvSpPr>
            <p:cNvPr id="99" name="Rounded Rectangle 98"/>
            <p:cNvSpPr/>
            <p:nvPr/>
          </p:nvSpPr>
          <p:spPr>
            <a:xfrm>
              <a:off x="-1295400" y="3810000"/>
              <a:ext cx="1295400" cy="3810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Lunenburg</a:t>
              </a:r>
            </a:p>
          </p:txBody>
        </p:sp>
        <p:sp>
          <p:nvSpPr>
            <p:cNvPr id="100" name="Oval 99"/>
            <p:cNvSpPr/>
            <p:nvPr/>
          </p:nvSpPr>
          <p:spPr>
            <a:xfrm>
              <a:off x="-1036320" y="345948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00"/>
          <p:cNvGrpSpPr/>
          <p:nvPr/>
        </p:nvGrpSpPr>
        <p:grpSpPr>
          <a:xfrm>
            <a:off x="1066800" y="2895600"/>
            <a:ext cx="1447800" cy="852747"/>
            <a:chOff x="1066800" y="2895600"/>
            <a:chExt cx="1447800" cy="852747"/>
          </a:xfrm>
        </p:grpSpPr>
        <p:sp>
          <p:nvSpPr>
            <p:cNvPr id="102" name="Rounded Rectangle 101"/>
            <p:cNvSpPr/>
            <p:nvPr/>
          </p:nvSpPr>
          <p:spPr>
            <a:xfrm>
              <a:off x="1066800" y="2895600"/>
              <a:ext cx="12192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Annapolis Royal</a:t>
              </a:r>
            </a:p>
          </p:txBody>
        </p:sp>
        <p:sp>
          <p:nvSpPr>
            <p:cNvPr id="103" name="Oval 102"/>
            <p:cNvSpPr/>
            <p:nvPr/>
          </p:nvSpPr>
          <p:spPr>
            <a:xfrm>
              <a:off x="2240280"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Slide Number Placeholder 103"/>
          <p:cNvSpPr>
            <a:spLocks noGrp="1"/>
          </p:cNvSpPr>
          <p:nvPr>
            <p:ph type="sldNum" sz="quarter" idx="12"/>
          </p:nvPr>
        </p:nvSpPr>
        <p:spPr/>
        <p:txBody>
          <a:bodyPr/>
          <a:lstStyle/>
          <a:p>
            <a:pPr>
              <a:defRPr/>
            </a:pPr>
            <a:fld id="{6D98560A-1953-4F77-869E-5D1EE0598C44}" type="slidenum">
              <a:rPr lang="en-US" smtClean="0"/>
              <a:pPr>
                <a:defRPr/>
              </a:pPr>
              <a:t>66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1000"/>
                                        <p:tgtEl>
                                          <p:spTgt spid="36"/>
                                        </p:tgtEl>
                                      </p:cBhvr>
                                    </p:animEffect>
                                  </p:childTnLst>
                                </p:cTn>
                              </p:par>
                              <p:par>
                                <p:cTn id="13" presetID="10"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1000"/>
                                        <p:tgtEl>
                                          <p:spTgt spid="37"/>
                                        </p:tgtEl>
                                      </p:cBhvr>
                                    </p:animEffect>
                                  </p:childTnLst>
                                </p:cTn>
                              </p:par>
                            </p:childTnLst>
                          </p:cTn>
                        </p:par>
                        <p:par>
                          <p:cTn id="16" fill="hold">
                            <p:stCondLst>
                              <p:cond delay="1000"/>
                            </p:stCondLst>
                            <p:childTnLst>
                              <p:par>
                                <p:cTn id="17" presetID="10" presetClass="exit" presetSubtype="0" fill="hold" nodeType="afterEffect">
                                  <p:stCondLst>
                                    <p:cond delay="100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98"/>
                                        </p:tgtEl>
                                        <p:attrNameLst>
                                          <p:attrName>style.visibility</p:attrName>
                                        </p:attrNameLst>
                                      </p:cBhvr>
                                      <p:to>
                                        <p:strVal val="visible"/>
                                      </p:to>
                                    </p:set>
                                    <p:animEffect transition="in" filter="wipe(down)">
                                      <p:cBhvr>
                                        <p:cTn id="24" dur="580">
                                          <p:stCondLst>
                                            <p:cond delay="0"/>
                                          </p:stCondLst>
                                        </p:cTn>
                                        <p:tgtEl>
                                          <p:spTgt spid="98"/>
                                        </p:tgtEl>
                                      </p:cBhvr>
                                    </p:animEffect>
                                    <p:anim calcmode="lin" valueType="num">
                                      <p:cBhvr>
                                        <p:cTn id="25" dur="182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98"/>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98"/>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98"/>
                                        </p:tgtEl>
                                        <p:attrNameLst>
                                          <p:attrName>ppt_y</p:attrName>
                                        </p:attrNameLst>
                                      </p:cBhvr>
                                      <p:tavLst>
                                        <p:tav tm="0" fmla="#ppt_y-sin(pi*$)/81">
                                          <p:val>
                                            <p:fltVal val="0"/>
                                          </p:val>
                                        </p:tav>
                                        <p:tav tm="100000">
                                          <p:val>
                                            <p:fltVal val="1"/>
                                          </p:val>
                                        </p:tav>
                                      </p:tavLst>
                                    </p:anim>
                                    <p:animScale>
                                      <p:cBhvr>
                                        <p:cTn id="30" dur="26">
                                          <p:stCondLst>
                                            <p:cond delay="650"/>
                                          </p:stCondLst>
                                        </p:cTn>
                                        <p:tgtEl>
                                          <p:spTgt spid="98"/>
                                        </p:tgtEl>
                                      </p:cBhvr>
                                      <p:to x="100000" y="60000"/>
                                    </p:animScale>
                                    <p:animScale>
                                      <p:cBhvr>
                                        <p:cTn id="31" dur="166" decel="50000">
                                          <p:stCondLst>
                                            <p:cond delay="676"/>
                                          </p:stCondLst>
                                        </p:cTn>
                                        <p:tgtEl>
                                          <p:spTgt spid="98"/>
                                        </p:tgtEl>
                                      </p:cBhvr>
                                      <p:to x="100000" y="100000"/>
                                    </p:animScale>
                                    <p:animScale>
                                      <p:cBhvr>
                                        <p:cTn id="32" dur="26">
                                          <p:stCondLst>
                                            <p:cond delay="1312"/>
                                          </p:stCondLst>
                                        </p:cTn>
                                        <p:tgtEl>
                                          <p:spTgt spid="98"/>
                                        </p:tgtEl>
                                      </p:cBhvr>
                                      <p:to x="100000" y="80000"/>
                                    </p:animScale>
                                    <p:animScale>
                                      <p:cBhvr>
                                        <p:cTn id="33" dur="166" decel="50000">
                                          <p:stCondLst>
                                            <p:cond delay="1338"/>
                                          </p:stCondLst>
                                        </p:cTn>
                                        <p:tgtEl>
                                          <p:spTgt spid="98"/>
                                        </p:tgtEl>
                                      </p:cBhvr>
                                      <p:to x="100000" y="100000"/>
                                    </p:animScale>
                                    <p:animScale>
                                      <p:cBhvr>
                                        <p:cTn id="34" dur="26">
                                          <p:stCondLst>
                                            <p:cond delay="1642"/>
                                          </p:stCondLst>
                                        </p:cTn>
                                        <p:tgtEl>
                                          <p:spTgt spid="98"/>
                                        </p:tgtEl>
                                      </p:cBhvr>
                                      <p:to x="100000" y="90000"/>
                                    </p:animScale>
                                    <p:animScale>
                                      <p:cBhvr>
                                        <p:cTn id="35" dur="166" decel="50000">
                                          <p:stCondLst>
                                            <p:cond delay="1668"/>
                                          </p:stCondLst>
                                        </p:cTn>
                                        <p:tgtEl>
                                          <p:spTgt spid="98"/>
                                        </p:tgtEl>
                                      </p:cBhvr>
                                      <p:to x="100000" y="100000"/>
                                    </p:animScale>
                                    <p:animScale>
                                      <p:cBhvr>
                                        <p:cTn id="36" dur="26">
                                          <p:stCondLst>
                                            <p:cond delay="1808"/>
                                          </p:stCondLst>
                                        </p:cTn>
                                        <p:tgtEl>
                                          <p:spTgt spid="98"/>
                                        </p:tgtEl>
                                      </p:cBhvr>
                                      <p:to x="100000" y="95000"/>
                                    </p:animScale>
                                    <p:animScale>
                                      <p:cBhvr>
                                        <p:cTn id="37" dur="166" decel="50000">
                                          <p:stCondLst>
                                            <p:cond delay="1834"/>
                                          </p:stCondLst>
                                        </p:cTn>
                                        <p:tgtEl>
                                          <p:spTgt spid="9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10-ACADIA: 1748-1755 </a:t>
            </a:r>
            <a:r>
              <a:rPr lang="en-US" b="0" dirty="0"/>
              <a:t>(7)</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r>
              <a:rPr lang="en-US" sz="2800" dirty="0"/>
              <a:t>With the growing </a:t>
            </a:r>
            <a:r>
              <a:rPr lang="en-US" sz="2800" dirty="0">
                <a:solidFill>
                  <a:srgbClr val="FF0000"/>
                </a:solidFill>
                <a:effectLst>
                  <a:outerShdw blurRad="38100" dist="38100" dir="2700000" algn="tl">
                    <a:srgbClr val="000000"/>
                  </a:outerShdw>
                </a:effectLst>
              </a:rPr>
              <a:t>transformation of Acadia</a:t>
            </a:r>
            <a:r>
              <a:rPr lang="en-US" sz="2800" dirty="0"/>
              <a:t>, now Nova Scotia, into a </a:t>
            </a:r>
            <a:r>
              <a:rPr lang="en-US" sz="2800" dirty="0">
                <a:solidFill>
                  <a:srgbClr val="FF0000"/>
                </a:solidFill>
                <a:effectLst>
                  <a:outerShdw blurRad="38100" dist="38100" dir="2700000" algn="tl">
                    <a:srgbClr val="000000"/>
                  </a:outerShdw>
                </a:effectLst>
              </a:rPr>
              <a:t>vast military complex</a:t>
            </a:r>
            <a:r>
              <a:rPr lang="en-US" sz="2800" dirty="0"/>
              <a:t> comes the </a:t>
            </a:r>
            <a:r>
              <a:rPr lang="en-US" sz="2800" dirty="0">
                <a:solidFill>
                  <a:srgbClr val="FF0000"/>
                </a:solidFill>
                <a:effectLst>
                  <a:outerShdw blurRad="38100" dist="38100" dir="2700000" algn="tl">
                    <a:srgbClr val="000000"/>
                  </a:outerShdw>
                </a:effectLst>
              </a:rPr>
              <a:t>emergence of a siege mentality</a:t>
            </a:r>
            <a:r>
              <a:rPr lang="en-US" sz="2800" dirty="0"/>
              <a:t> among </a:t>
            </a:r>
            <a:r>
              <a:rPr lang="en-US" sz="2800" dirty="0">
                <a:solidFill>
                  <a:srgbClr val="FF0000"/>
                </a:solidFill>
                <a:effectLst>
                  <a:outerShdw blurRad="38100" dist="38100" dir="2700000" algn="tl">
                    <a:srgbClr val="000000"/>
                  </a:outerShdw>
                </a:effectLst>
              </a:rPr>
              <a:t>British leadership</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ET=144YRS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20" name="Oval 19"/>
          <p:cNvSpPr/>
          <p:nvPr/>
        </p:nvSpPr>
        <p:spPr>
          <a:xfrm>
            <a:off x="2240280"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2244436"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36"/>
          <p:cNvGrpSpPr/>
          <p:nvPr/>
        </p:nvGrpSpPr>
        <p:grpSpPr>
          <a:xfrm>
            <a:off x="3962400" y="3962400"/>
            <a:ext cx="990600" cy="609600"/>
            <a:chOff x="-1371600" y="3429000"/>
            <a:chExt cx="990600" cy="609600"/>
          </a:xfrm>
        </p:grpSpPr>
        <p:sp>
          <p:nvSpPr>
            <p:cNvPr id="38" name="Rounded Rectangle 37"/>
            <p:cNvSpPr/>
            <p:nvPr/>
          </p:nvSpPr>
          <p:spPr>
            <a:xfrm>
              <a:off x="-1371600" y="3657600"/>
              <a:ext cx="990600" cy="3810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Halifax</a:t>
              </a:r>
            </a:p>
          </p:txBody>
        </p:sp>
        <p:sp>
          <p:nvSpPr>
            <p:cNvPr id="39" name="Oval 38"/>
            <p:cNvSpPr/>
            <p:nvPr/>
          </p:nvSpPr>
          <p:spPr>
            <a:xfrm>
              <a:off x="-1108364" y="342900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0" name="Oval 99"/>
          <p:cNvSpPr/>
          <p:nvPr/>
        </p:nvSpPr>
        <p:spPr>
          <a:xfrm>
            <a:off x="3078480" y="429768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lide Number Placeholder 24"/>
          <p:cNvSpPr>
            <a:spLocks noGrp="1"/>
          </p:cNvSpPr>
          <p:nvPr>
            <p:ph type="sldNum" sz="quarter" idx="12"/>
          </p:nvPr>
        </p:nvSpPr>
        <p:spPr/>
        <p:txBody>
          <a:bodyPr/>
          <a:lstStyle/>
          <a:p>
            <a:pPr>
              <a:defRPr/>
            </a:pPr>
            <a:fld id="{6D98560A-1953-4F77-869E-5D1EE0598C44}" type="slidenum">
              <a:rPr lang="en-US" smtClean="0"/>
              <a:pPr>
                <a:defRPr/>
              </a:pPr>
              <a:t>67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10-ACADIA: 1748-1755 </a:t>
            </a:r>
            <a:r>
              <a:rPr lang="en-US" b="0" dirty="0"/>
              <a:t>(7)</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r>
              <a:rPr lang="en-US" sz="2800" dirty="0"/>
              <a:t>By unilaterally establishing Halifax, the </a:t>
            </a:r>
            <a:r>
              <a:rPr lang="en-US" sz="2800" dirty="0">
                <a:solidFill>
                  <a:srgbClr val="FF0000"/>
                </a:solidFill>
                <a:effectLst>
                  <a:outerShdw blurRad="38100" dist="38100" dir="2700000" algn="tl">
                    <a:srgbClr val="000000"/>
                  </a:outerShdw>
                </a:effectLst>
              </a:rPr>
              <a:t>Mi'kmaq believed the British were violating earlier treaties</a:t>
            </a:r>
            <a:r>
              <a:rPr lang="en-US" sz="2800" dirty="0"/>
              <a:t> (1726), which were signed after Father Rale's War</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ET=144YRS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28" name="Oval 27"/>
          <p:cNvSpPr/>
          <p:nvPr/>
        </p:nvSpPr>
        <p:spPr>
          <a:xfrm>
            <a:off x="2244436"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3962400" y="3962400"/>
            <a:ext cx="990600" cy="609600"/>
            <a:chOff x="-1371600" y="3429000"/>
            <a:chExt cx="990600" cy="609600"/>
          </a:xfrm>
        </p:grpSpPr>
        <p:sp>
          <p:nvSpPr>
            <p:cNvPr id="30" name="Rounded Rectangle 29"/>
            <p:cNvSpPr/>
            <p:nvPr/>
          </p:nvSpPr>
          <p:spPr>
            <a:xfrm>
              <a:off x="-1371600" y="3657600"/>
              <a:ext cx="990600" cy="3810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Halifax</a:t>
              </a:r>
            </a:p>
          </p:txBody>
        </p:sp>
        <p:sp>
          <p:nvSpPr>
            <p:cNvPr id="31" name="Oval 30"/>
            <p:cNvSpPr/>
            <p:nvPr/>
          </p:nvSpPr>
          <p:spPr>
            <a:xfrm>
              <a:off x="-1108364" y="342900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Oval 34"/>
          <p:cNvSpPr/>
          <p:nvPr/>
        </p:nvSpPr>
        <p:spPr>
          <a:xfrm>
            <a:off x="3078480" y="429768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lide Number Placeholder 35"/>
          <p:cNvSpPr>
            <a:spLocks noGrp="1"/>
          </p:cNvSpPr>
          <p:nvPr>
            <p:ph type="sldNum" sz="quarter" idx="12"/>
          </p:nvPr>
        </p:nvSpPr>
        <p:spPr/>
        <p:txBody>
          <a:bodyPr/>
          <a:lstStyle/>
          <a:p>
            <a:pPr>
              <a:defRPr/>
            </a:pPr>
            <a:fld id="{6D98560A-1953-4F77-869E-5D1EE0598C44}" type="slidenum">
              <a:rPr lang="en-US" smtClean="0"/>
              <a:pPr>
                <a:defRPr/>
              </a:pPr>
              <a:t>68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10-ACADIA: 1748-1755 </a:t>
            </a:r>
            <a:r>
              <a:rPr lang="en-US" b="0" dirty="0"/>
              <a:t>(7)</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200329"/>
          </a:xfrm>
          <a:prstGeom prst="rect">
            <a:avLst/>
          </a:prstGeom>
        </p:spPr>
        <p:txBody>
          <a:bodyPr wrap="square">
            <a:spAutoFit/>
          </a:bodyPr>
          <a:lstStyle/>
          <a:p>
            <a:r>
              <a:rPr lang="en-US" sz="3600" dirty="0"/>
              <a:t>Bulk of </a:t>
            </a:r>
            <a:r>
              <a:rPr lang="en-US" sz="3600" dirty="0">
                <a:solidFill>
                  <a:srgbClr val="FF0000"/>
                </a:solidFill>
                <a:effectLst>
                  <a:outerShdw blurRad="38100" dist="38100" dir="2700000" algn="tl">
                    <a:srgbClr val="000000"/>
                  </a:outerShdw>
                </a:effectLst>
              </a:rPr>
              <a:t>Acadians</a:t>
            </a:r>
            <a:r>
              <a:rPr lang="en-US" sz="3600" dirty="0"/>
              <a:t> </a:t>
            </a:r>
            <a:r>
              <a:rPr lang="en-US" sz="3600" dirty="0">
                <a:solidFill>
                  <a:srgbClr val="FF0000"/>
                </a:solidFill>
                <a:effectLst>
                  <a:outerShdw blurRad="38100" dist="38100" dir="2700000" algn="tl">
                    <a:srgbClr val="000000"/>
                  </a:outerShdw>
                </a:effectLst>
              </a:rPr>
              <a:t>failed to perceive the gravity of escalating  tensions</a:t>
            </a:r>
            <a:r>
              <a:rPr lang="en-US" sz="3600" dirty="0"/>
              <a:t> &amp; continued to be neutral</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ET=144YRS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28" name="Oval 27"/>
          <p:cNvSpPr/>
          <p:nvPr/>
        </p:nvSpPr>
        <p:spPr>
          <a:xfrm>
            <a:off x="2244436"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28"/>
          <p:cNvGrpSpPr/>
          <p:nvPr/>
        </p:nvGrpSpPr>
        <p:grpSpPr>
          <a:xfrm>
            <a:off x="3962400" y="3962400"/>
            <a:ext cx="990600" cy="609600"/>
            <a:chOff x="-1371600" y="3429000"/>
            <a:chExt cx="990600" cy="609600"/>
          </a:xfrm>
        </p:grpSpPr>
        <p:sp>
          <p:nvSpPr>
            <p:cNvPr id="30" name="Rounded Rectangle 29"/>
            <p:cNvSpPr/>
            <p:nvPr/>
          </p:nvSpPr>
          <p:spPr>
            <a:xfrm>
              <a:off x="-1371600" y="3657600"/>
              <a:ext cx="990600" cy="3810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Halifax</a:t>
              </a:r>
            </a:p>
          </p:txBody>
        </p:sp>
        <p:sp>
          <p:nvSpPr>
            <p:cNvPr id="31" name="Oval 30"/>
            <p:cNvSpPr/>
            <p:nvPr/>
          </p:nvSpPr>
          <p:spPr>
            <a:xfrm>
              <a:off x="-1108364" y="342900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Oval 34"/>
          <p:cNvSpPr/>
          <p:nvPr/>
        </p:nvSpPr>
        <p:spPr>
          <a:xfrm>
            <a:off x="3078480" y="429768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lide Number Placeholder 19"/>
          <p:cNvSpPr>
            <a:spLocks noGrp="1"/>
          </p:cNvSpPr>
          <p:nvPr>
            <p:ph type="sldNum" sz="quarter" idx="12"/>
          </p:nvPr>
        </p:nvSpPr>
        <p:spPr/>
        <p:txBody>
          <a:bodyPr/>
          <a:lstStyle/>
          <a:p>
            <a:pPr>
              <a:defRPr/>
            </a:pPr>
            <a:fld id="{6D98560A-1953-4F77-869E-5D1EE0598C44}" type="slidenum">
              <a:rPr lang="en-US" smtClean="0"/>
              <a:pPr>
                <a:defRPr/>
              </a:pPr>
              <a:t>69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Box 4"/>
          <p:cNvSpPr txBox="1">
            <a:spLocks noChangeArrowheads="1"/>
          </p:cNvSpPr>
          <p:nvPr/>
        </p:nvSpPr>
        <p:spPr bwMode="auto">
          <a:xfrm>
            <a:off x="2286000" y="1219200"/>
            <a:ext cx="4511522" cy="830997"/>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sz="4800" b="1" dirty="0">
                <a:solidFill>
                  <a:srgbClr val="FF0000"/>
                </a:solidFill>
                <a:effectLst>
                  <a:outerShdw blurRad="38100" dist="38100" dir="2700000" algn="tl">
                    <a:srgbClr val="000000"/>
                  </a:outerShdw>
                </a:effectLst>
              </a:rPr>
              <a:t>Key Players</a:t>
            </a:r>
          </a:p>
        </p:txBody>
      </p:sp>
      <p:cxnSp>
        <p:nvCxnSpPr>
          <p:cNvPr id="7" name="Straight Arrow Connector 6"/>
          <p:cNvCxnSpPr>
            <a:stCxn id="3075" idx="2"/>
            <a:endCxn id="12310" idx="3"/>
          </p:cNvCxnSpPr>
          <p:nvPr/>
        </p:nvCxnSpPr>
        <p:spPr>
          <a:xfrm flipH="1">
            <a:off x="2809875" y="2050197"/>
            <a:ext cx="1731886" cy="792033"/>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075" idx="2"/>
            <a:endCxn id="12304" idx="1"/>
          </p:cNvCxnSpPr>
          <p:nvPr/>
        </p:nvCxnSpPr>
        <p:spPr>
          <a:xfrm>
            <a:off x="4541761" y="2050197"/>
            <a:ext cx="1989574" cy="792033"/>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3075" idx="2"/>
          </p:cNvCxnSpPr>
          <p:nvPr/>
        </p:nvCxnSpPr>
        <p:spPr>
          <a:xfrm flipH="1">
            <a:off x="3048000" y="2050197"/>
            <a:ext cx="1493761" cy="2140803"/>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310" name="TextBox 18"/>
          <p:cNvSpPr txBox="1">
            <a:spLocks noChangeArrowheads="1"/>
          </p:cNvSpPr>
          <p:nvPr/>
        </p:nvSpPr>
        <p:spPr bwMode="auto">
          <a:xfrm>
            <a:off x="0" y="2057400"/>
            <a:ext cx="2809875" cy="1569660"/>
          </a:xfrm>
          <a:prstGeom prst="rect">
            <a:avLst/>
          </a:prstGeom>
          <a:solidFill>
            <a:schemeClr val="bg1"/>
          </a:solidFill>
          <a:ln w="9525">
            <a:solidFill>
              <a:schemeClr val="tx1"/>
            </a:solidFill>
            <a:miter lim="800000"/>
            <a:headEnd/>
            <a:tailEnd/>
          </a:ln>
        </p:spPr>
        <p:txBody>
          <a:bodyPr wrap="square">
            <a:spAutoFit/>
          </a:bodyPr>
          <a:lstStyle/>
          <a:p>
            <a:pPr algn="ctr"/>
            <a:r>
              <a:rPr lang="en-US" sz="4800" b="1" dirty="0">
                <a:latin typeface="Calibri" pitchFamily="34" charset="0"/>
              </a:rPr>
              <a:t>Pierre Dugua</a:t>
            </a:r>
          </a:p>
        </p:txBody>
      </p:sp>
      <p:sp>
        <p:nvSpPr>
          <p:cNvPr id="12308" name="TextBox 20"/>
          <p:cNvSpPr txBox="1">
            <a:spLocks noChangeArrowheads="1"/>
          </p:cNvSpPr>
          <p:nvPr/>
        </p:nvSpPr>
        <p:spPr bwMode="auto">
          <a:xfrm>
            <a:off x="0" y="4191000"/>
            <a:ext cx="3047999" cy="1569660"/>
          </a:xfrm>
          <a:prstGeom prst="rect">
            <a:avLst/>
          </a:prstGeom>
          <a:solidFill>
            <a:schemeClr val="bg1"/>
          </a:solidFill>
          <a:ln w="9525">
            <a:solidFill>
              <a:schemeClr val="tx1"/>
            </a:solidFill>
            <a:miter lim="800000"/>
            <a:headEnd/>
            <a:tailEnd/>
          </a:ln>
        </p:spPr>
        <p:txBody>
          <a:bodyPr wrap="square">
            <a:spAutoFit/>
          </a:bodyPr>
          <a:lstStyle/>
          <a:p>
            <a:pPr algn="ctr"/>
            <a:r>
              <a:rPr lang="en-US" sz="4800" b="1" dirty="0">
                <a:latin typeface="Calibri" pitchFamily="34" charset="0"/>
              </a:rPr>
              <a:t>Samuel de Champlain</a:t>
            </a:r>
          </a:p>
        </p:txBody>
      </p:sp>
      <p:sp>
        <p:nvSpPr>
          <p:cNvPr id="12304" name="TextBox 17"/>
          <p:cNvSpPr txBox="1">
            <a:spLocks noChangeArrowheads="1"/>
          </p:cNvSpPr>
          <p:nvPr/>
        </p:nvSpPr>
        <p:spPr bwMode="auto">
          <a:xfrm>
            <a:off x="6531335" y="2057400"/>
            <a:ext cx="2612665" cy="1569660"/>
          </a:xfrm>
          <a:prstGeom prst="rect">
            <a:avLst/>
          </a:prstGeom>
          <a:solidFill>
            <a:schemeClr val="bg1"/>
          </a:solidFill>
          <a:ln w="3175">
            <a:solidFill>
              <a:schemeClr val="tx1"/>
            </a:solidFill>
            <a:miter lim="800000"/>
            <a:headEnd/>
            <a:tailEnd/>
          </a:ln>
        </p:spPr>
        <p:txBody>
          <a:bodyPr wrap="square">
            <a:spAutoFit/>
          </a:bodyPr>
          <a:lstStyle/>
          <a:p>
            <a:pPr algn="ctr"/>
            <a:r>
              <a:rPr lang="en-US" sz="4800" b="1" dirty="0">
                <a:latin typeface="Calibri" pitchFamily="34" charset="0"/>
              </a:rPr>
              <a:t>Charles Lawrence</a:t>
            </a:r>
          </a:p>
        </p:txBody>
      </p:sp>
      <p:sp>
        <p:nvSpPr>
          <p:cNvPr id="32" name="TextBox 3"/>
          <p:cNvSpPr txBox="1">
            <a:spLocks noChangeArrowheads="1"/>
          </p:cNvSpPr>
          <p:nvPr/>
        </p:nvSpPr>
        <p:spPr bwMode="auto">
          <a:xfrm>
            <a:off x="0" y="-12700"/>
            <a:ext cx="9144000" cy="1200329"/>
          </a:xfrm>
          <a:prstGeom prst="rect">
            <a:avLst/>
          </a:prstGeom>
          <a:solidFill>
            <a:srgbClr val="FFFF00"/>
          </a:solidFill>
          <a:ln w="9525">
            <a:noFill/>
            <a:miter lim="800000"/>
            <a:headEnd/>
            <a:tailEnd/>
          </a:ln>
        </p:spPr>
        <p:txBody>
          <a:bodyPr>
            <a:spAutoFit/>
          </a:bodyPr>
          <a:lstStyle/>
          <a:p>
            <a:pPr algn="ctr" fontAlgn="auto">
              <a:spcBef>
                <a:spcPts val="0"/>
              </a:spcBef>
              <a:spcAft>
                <a:spcPts val="0"/>
              </a:spcAft>
              <a:defRPr/>
            </a:pPr>
            <a:r>
              <a:rPr lang="en-US" sz="3600" b="1" dirty="0"/>
              <a:t>KEY </a:t>
            </a:r>
            <a:r>
              <a:rPr lang="en-US" sz="3600" b="1" dirty="0">
                <a:cs typeface="+mn-cs"/>
              </a:rPr>
              <a:t>PLAYERS IN CREATION/DESTRUCTION      OF ACADIE</a:t>
            </a:r>
          </a:p>
        </p:txBody>
      </p:sp>
      <p:sp>
        <p:nvSpPr>
          <p:cNvPr id="22" name="Slide Number Placeholder 21"/>
          <p:cNvSpPr>
            <a:spLocks noGrp="1"/>
          </p:cNvSpPr>
          <p:nvPr>
            <p:ph type="sldNum" sz="quarter" idx="10"/>
          </p:nvPr>
        </p:nvSpPr>
        <p:spPr>
          <a:xfrm>
            <a:off x="0" y="6492875"/>
            <a:ext cx="446087" cy="365125"/>
          </a:xfrm>
        </p:spPr>
        <p:txBody>
          <a:bodyPr/>
          <a:lstStyle/>
          <a:p>
            <a:pPr>
              <a:defRPr/>
            </a:pPr>
            <a:fld id="{79A3D1F8-0F0B-4272-BAFA-A2BFEAE9C230}" type="slidenum">
              <a:rPr lang="en-US" b="1">
                <a:solidFill>
                  <a:schemeClr val="tx1"/>
                </a:solidFill>
              </a:rPr>
              <a:pPr>
                <a:defRPr/>
              </a:pPr>
              <a:t>7</a:t>
            </a:fld>
            <a:endParaRPr lang="en-US" b="1" dirty="0">
              <a:solidFill>
                <a:schemeClr val="tx1"/>
              </a:solidFill>
            </a:endParaRPr>
          </a:p>
        </p:txBody>
      </p:sp>
      <p:cxnSp>
        <p:nvCxnSpPr>
          <p:cNvPr id="16" name="Straight Arrow Connector 15"/>
          <p:cNvCxnSpPr>
            <a:stCxn id="3075" idx="2"/>
            <a:endCxn id="17" idx="0"/>
          </p:cNvCxnSpPr>
          <p:nvPr/>
        </p:nvCxnSpPr>
        <p:spPr>
          <a:xfrm flipH="1">
            <a:off x="4533901" y="2050197"/>
            <a:ext cx="7860" cy="2674203"/>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TextBox 20"/>
          <p:cNvSpPr txBox="1">
            <a:spLocks noChangeArrowheads="1"/>
          </p:cNvSpPr>
          <p:nvPr/>
        </p:nvSpPr>
        <p:spPr bwMode="auto">
          <a:xfrm>
            <a:off x="3276601" y="4724400"/>
            <a:ext cx="2514599" cy="1569660"/>
          </a:xfrm>
          <a:prstGeom prst="rect">
            <a:avLst/>
          </a:prstGeom>
          <a:solidFill>
            <a:schemeClr val="bg1"/>
          </a:solidFill>
          <a:ln w="9525">
            <a:solidFill>
              <a:schemeClr val="tx1"/>
            </a:solidFill>
            <a:miter lim="800000"/>
            <a:headEnd/>
            <a:tailEnd/>
          </a:ln>
        </p:spPr>
        <p:txBody>
          <a:bodyPr wrap="square">
            <a:spAutoFit/>
          </a:bodyPr>
          <a:lstStyle/>
          <a:p>
            <a:pPr algn="ctr"/>
            <a:r>
              <a:rPr lang="en-US" sz="4800" b="1" dirty="0">
                <a:latin typeface="Calibri" pitchFamily="34" charset="0"/>
              </a:rPr>
              <a:t>Isaac de Razzily</a:t>
            </a:r>
          </a:p>
        </p:txBody>
      </p:sp>
      <p:cxnSp>
        <p:nvCxnSpPr>
          <p:cNvPr id="21" name="Straight Arrow Connector 20"/>
          <p:cNvCxnSpPr>
            <a:stCxn id="3075" idx="2"/>
          </p:cNvCxnSpPr>
          <p:nvPr/>
        </p:nvCxnSpPr>
        <p:spPr>
          <a:xfrm>
            <a:off x="4541761" y="2050197"/>
            <a:ext cx="1630439" cy="2140803"/>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3" name="TextBox 17"/>
          <p:cNvSpPr txBox="1">
            <a:spLocks noChangeArrowheads="1"/>
          </p:cNvSpPr>
          <p:nvPr/>
        </p:nvSpPr>
        <p:spPr bwMode="auto">
          <a:xfrm>
            <a:off x="6172200" y="4191000"/>
            <a:ext cx="2971800" cy="1569660"/>
          </a:xfrm>
          <a:prstGeom prst="rect">
            <a:avLst/>
          </a:prstGeom>
          <a:solidFill>
            <a:schemeClr val="bg1"/>
          </a:solidFill>
          <a:ln w="3175">
            <a:solidFill>
              <a:schemeClr val="tx1"/>
            </a:solidFill>
            <a:miter lim="800000"/>
            <a:headEnd/>
            <a:tailEnd/>
          </a:ln>
        </p:spPr>
        <p:txBody>
          <a:bodyPr wrap="square">
            <a:spAutoFit/>
          </a:bodyPr>
          <a:lstStyle/>
          <a:p>
            <a:pPr algn="ctr"/>
            <a:r>
              <a:rPr lang="en-US" sz="4800" b="1" dirty="0">
                <a:latin typeface="Calibri" pitchFamily="34" charset="0"/>
              </a:rPr>
              <a:t>Joseph Broussard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afterEffect">
                                  <p:stCondLst>
                                    <p:cond delay="0"/>
                                  </p:stCondLst>
                                  <p:childTnLst>
                                    <p:set>
                                      <p:cBhvr>
                                        <p:cTn id="6" dur="1" fill="hold">
                                          <p:stCondLst>
                                            <p:cond delay="0"/>
                                          </p:stCondLst>
                                        </p:cTn>
                                        <p:tgtEl>
                                          <p:spTgt spid="3075"/>
                                        </p:tgtEl>
                                        <p:attrNameLst>
                                          <p:attrName>style.visibility</p:attrName>
                                        </p:attrNameLst>
                                      </p:cBhvr>
                                      <p:to>
                                        <p:strVal val="visible"/>
                                      </p:to>
                                    </p:set>
                                    <p:anim from="(-#ppt_w/2)" to="(#ppt_x)" calcmode="lin" valueType="num">
                                      <p:cBhvr>
                                        <p:cTn id="7" dur="600" fill="hold">
                                          <p:stCondLst>
                                            <p:cond delay="0"/>
                                          </p:stCondLst>
                                        </p:cTn>
                                        <p:tgtEl>
                                          <p:spTgt spid="3075"/>
                                        </p:tgtEl>
                                        <p:attrNameLst>
                                          <p:attrName>ppt_x</p:attrName>
                                        </p:attrNameLst>
                                      </p:cBhvr>
                                    </p:anim>
                                    <p:anim from="0" to="-1.0" calcmode="lin" valueType="num">
                                      <p:cBhvr>
                                        <p:cTn id="8" dur="200" decel="50000" autoRev="1" fill="hold">
                                          <p:stCondLst>
                                            <p:cond delay="600"/>
                                          </p:stCondLst>
                                        </p:cTn>
                                        <p:tgtEl>
                                          <p:spTgt spid="3075"/>
                                        </p:tgtEl>
                                        <p:attrNameLst>
                                          <p:attrName>xshear</p:attrName>
                                        </p:attrNameLst>
                                      </p:cBhvr>
                                    </p:anim>
                                    <p:animScale>
                                      <p:cBhvr>
                                        <p:cTn id="9" dur="200" decel="100000" autoRev="1" fill="hold">
                                          <p:stCondLst>
                                            <p:cond delay="600"/>
                                          </p:stCondLst>
                                        </p:cTn>
                                        <p:tgtEl>
                                          <p:spTgt spid="3075"/>
                                        </p:tgtEl>
                                      </p:cBhvr>
                                      <p:from x="100000" y="100000"/>
                                      <p:to x="80000" y="100000"/>
                                    </p:animScale>
                                    <p:anim by="(#ppt_h/3+#ppt_w*0.1)" calcmode="lin" valueType="num">
                                      <p:cBhvr additive="sum">
                                        <p:cTn id="10" dur="200" decel="100000" autoRev="1" fill="hold">
                                          <p:stCondLst>
                                            <p:cond delay="600"/>
                                          </p:stCondLst>
                                        </p:cTn>
                                        <p:tgtEl>
                                          <p:spTgt spid="3075"/>
                                        </p:tgtEl>
                                        <p:attrNameLst>
                                          <p:attrName>ppt_x</p:attrName>
                                        </p:attrNameLst>
                                      </p:cBhvr>
                                    </p:anim>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2310"/>
                                        </p:tgtEl>
                                        <p:attrNameLst>
                                          <p:attrName>style.visibility</p:attrName>
                                        </p:attrNameLst>
                                      </p:cBhvr>
                                      <p:to>
                                        <p:strVal val="visible"/>
                                      </p:to>
                                    </p:set>
                                    <p:animEffect transition="in" filter="wipe(up)">
                                      <p:cBhvr>
                                        <p:cTn id="17" dur="500"/>
                                        <p:tgtEl>
                                          <p:spTgt spid="1231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0"/>
                            </p:stCondLst>
                            <p:childTnLst>
                              <p:par>
                                <p:cTn id="23" presetID="22" presetClass="entr" presetSubtype="1" fill="hold" grpId="0" nodeType="afterEffect">
                                  <p:stCondLst>
                                    <p:cond delay="0"/>
                                  </p:stCondLst>
                                  <p:childTnLst>
                                    <p:set>
                                      <p:cBhvr>
                                        <p:cTn id="24" dur="1" fill="hold">
                                          <p:stCondLst>
                                            <p:cond delay="0"/>
                                          </p:stCondLst>
                                        </p:cTn>
                                        <p:tgtEl>
                                          <p:spTgt spid="12308"/>
                                        </p:tgtEl>
                                        <p:attrNameLst>
                                          <p:attrName>style.visibility</p:attrName>
                                        </p:attrNameLst>
                                      </p:cBhvr>
                                      <p:to>
                                        <p:strVal val="visible"/>
                                      </p:to>
                                    </p:set>
                                    <p:animEffect transition="in" filter="wipe(up)">
                                      <p:cBhvr>
                                        <p:cTn id="25" dur="500"/>
                                        <p:tgtEl>
                                          <p:spTgt spid="1230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par>
                          <p:cTn id="30" fill="hold">
                            <p:stCondLst>
                              <p:cond delay="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childTnLst>
                                </p:cTn>
                              </p:par>
                            </p:childTnLst>
                          </p:cTn>
                        </p:par>
                        <p:par>
                          <p:cTn id="38" fill="hold">
                            <p:stCondLst>
                              <p:cond delay="0"/>
                            </p:stCondLst>
                            <p:childTnLst>
                              <p:par>
                                <p:cTn id="39" presetID="22" presetClass="entr" presetSubtype="1" fill="hold" grpId="0"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up)">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childTnLst>
                                </p:cTn>
                              </p:par>
                            </p:childTnLst>
                          </p:cTn>
                        </p:par>
                        <p:par>
                          <p:cTn id="46" fill="hold">
                            <p:stCondLst>
                              <p:cond delay="0"/>
                            </p:stCondLst>
                            <p:childTnLst>
                              <p:par>
                                <p:cTn id="47" presetID="22" presetClass="entr" presetSubtype="1" fill="hold" grpId="0" nodeType="afterEffect">
                                  <p:stCondLst>
                                    <p:cond delay="0"/>
                                  </p:stCondLst>
                                  <p:childTnLst>
                                    <p:set>
                                      <p:cBhvr>
                                        <p:cTn id="48" dur="1" fill="hold">
                                          <p:stCondLst>
                                            <p:cond delay="0"/>
                                          </p:stCondLst>
                                        </p:cTn>
                                        <p:tgtEl>
                                          <p:spTgt spid="12304"/>
                                        </p:tgtEl>
                                        <p:attrNameLst>
                                          <p:attrName>style.visibility</p:attrName>
                                        </p:attrNameLst>
                                      </p:cBhvr>
                                      <p:to>
                                        <p:strVal val="visible"/>
                                      </p:to>
                                    </p:set>
                                    <p:animEffect transition="in" filter="wipe(up)">
                                      <p:cBhvr>
                                        <p:cTn id="49" dur="500"/>
                                        <p:tgtEl>
                                          <p:spTgt spid="12304"/>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12310"/>
                                        </p:tgtEl>
                                        <p:attrNameLst>
                                          <p:attrName>fillcolor</p:attrName>
                                        </p:attrNameLst>
                                      </p:cBhvr>
                                      <p:to>
                                        <a:schemeClr val="accent2"/>
                                      </p:to>
                                    </p:animClr>
                                    <p:set>
                                      <p:cBhvr>
                                        <p:cTn id="54" dur="2000" fill="hold"/>
                                        <p:tgtEl>
                                          <p:spTgt spid="12310"/>
                                        </p:tgtEl>
                                        <p:attrNameLst>
                                          <p:attrName>fill.type</p:attrName>
                                        </p:attrNameLst>
                                      </p:cBhvr>
                                      <p:to>
                                        <p:strVal val="solid"/>
                                      </p:to>
                                    </p:set>
                                    <p:set>
                                      <p:cBhvr>
                                        <p:cTn id="55" dur="2000" fill="hold"/>
                                        <p:tgtEl>
                                          <p:spTgt spid="12310"/>
                                        </p:tgtEl>
                                        <p:attrNameLst>
                                          <p:attrName>fill.on</p:attrName>
                                        </p:attrNameLst>
                                      </p:cBhvr>
                                      <p:to>
                                        <p:strVal val="true"/>
                                      </p:to>
                                    </p:set>
                                  </p:childTnLst>
                                </p:cTn>
                              </p:par>
                              <p:par>
                                <p:cTn id="56" presetID="1" presetClass="emph" presetSubtype="2" fill="hold" nodeType="withEffect">
                                  <p:stCondLst>
                                    <p:cond delay="0"/>
                                  </p:stCondLst>
                                  <p:childTnLst>
                                    <p:animClr clrSpc="rgb" dir="cw">
                                      <p:cBhvr>
                                        <p:cTn id="57" dur="2000" fill="hold"/>
                                        <p:tgtEl>
                                          <p:spTgt spid="12308"/>
                                        </p:tgtEl>
                                        <p:attrNameLst>
                                          <p:attrName>fillcolor</p:attrName>
                                        </p:attrNameLst>
                                      </p:cBhvr>
                                      <p:to>
                                        <a:schemeClr val="accent2"/>
                                      </p:to>
                                    </p:animClr>
                                    <p:set>
                                      <p:cBhvr>
                                        <p:cTn id="58" dur="2000" fill="hold"/>
                                        <p:tgtEl>
                                          <p:spTgt spid="12308"/>
                                        </p:tgtEl>
                                        <p:attrNameLst>
                                          <p:attrName>fill.type</p:attrName>
                                        </p:attrNameLst>
                                      </p:cBhvr>
                                      <p:to>
                                        <p:strVal val="solid"/>
                                      </p:to>
                                    </p:set>
                                    <p:set>
                                      <p:cBhvr>
                                        <p:cTn id="59" dur="2000" fill="hold"/>
                                        <p:tgtEl>
                                          <p:spTgt spid="12308"/>
                                        </p:tgtEl>
                                        <p:attrNameLst>
                                          <p:attrName>fill.on</p:attrName>
                                        </p:attrNameLst>
                                      </p:cBhvr>
                                      <p:to>
                                        <p:strVal val="true"/>
                                      </p:to>
                                    </p:set>
                                  </p:childTnLst>
                                </p:cTn>
                              </p:par>
                              <p:par>
                                <p:cTn id="60" presetID="1" presetClass="emph" presetSubtype="2" fill="hold" nodeType="withEffect">
                                  <p:stCondLst>
                                    <p:cond delay="0"/>
                                  </p:stCondLst>
                                  <p:childTnLst>
                                    <p:animClr clrSpc="rgb" dir="cw">
                                      <p:cBhvr>
                                        <p:cTn id="61" dur="2000" fill="hold"/>
                                        <p:tgtEl>
                                          <p:spTgt spid="17"/>
                                        </p:tgtEl>
                                        <p:attrNameLst>
                                          <p:attrName>fillcolor</p:attrName>
                                        </p:attrNameLst>
                                      </p:cBhvr>
                                      <p:to>
                                        <a:schemeClr val="accent2"/>
                                      </p:to>
                                    </p:animClr>
                                    <p:set>
                                      <p:cBhvr>
                                        <p:cTn id="62" dur="2000" fill="hold"/>
                                        <p:tgtEl>
                                          <p:spTgt spid="17"/>
                                        </p:tgtEl>
                                        <p:attrNameLst>
                                          <p:attrName>fill.type</p:attrName>
                                        </p:attrNameLst>
                                      </p:cBhvr>
                                      <p:to>
                                        <p:strVal val="solid"/>
                                      </p:to>
                                    </p:set>
                                    <p:set>
                                      <p:cBhvr>
                                        <p:cTn id="63" dur="2000" fill="hold"/>
                                        <p:tgtEl>
                                          <p:spTgt spid="1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P spid="12310" grpId="0" animBg="1"/>
      <p:bldP spid="12308" grpId="0" animBg="1"/>
      <p:bldP spid="12304" grpId="0" animBg="1"/>
      <p:bldP spid="17" grpId="0" animBg="1"/>
      <p:bldP spid="2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10-ACADIA: 1748-1755 </a:t>
            </a:r>
            <a:r>
              <a:rPr lang="en-US" b="0" dirty="0"/>
              <a:t>(7)</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r>
              <a:rPr lang="en-US" sz="2600" dirty="0"/>
              <a:t>1750- </a:t>
            </a:r>
            <a:r>
              <a:rPr lang="en-US" sz="2800" dirty="0">
                <a:solidFill>
                  <a:srgbClr val="FF0000"/>
                </a:solidFill>
                <a:effectLst>
                  <a:outerShdw blurRad="38100" dist="38100" dir="2700000" algn="tl">
                    <a:srgbClr val="000000"/>
                  </a:outerShdw>
                </a:effectLst>
              </a:rPr>
              <a:t>Fr</a:t>
            </a:r>
            <a:r>
              <a:rPr lang="en-US" sz="2600" dirty="0"/>
              <a:t>. </a:t>
            </a:r>
            <a:r>
              <a:rPr lang="en-US" sz="2800" dirty="0">
                <a:solidFill>
                  <a:srgbClr val="FF0000"/>
                </a:solidFill>
                <a:effectLst>
                  <a:outerShdw blurRad="38100" dist="38100" dir="2700000" algn="tl">
                    <a:srgbClr val="000000"/>
                  </a:outerShdw>
                </a:effectLst>
              </a:rPr>
              <a:t>Louis</a:t>
            </a:r>
            <a:r>
              <a:rPr lang="en-US" sz="2600" dirty="0"/>
              <a:t> </a:t>
            </a:r>
            <a:r>
              <a:rPr lang="en-US" sz="2800" dirty="0">
                <a:solidFill>
                  <a:srgbClr val="FF0000"/>
                </a:solidFill>
                <a:effectLst>
                  <a:outerShdw blurRad="38100" dist="38100" dir="2700000" algn="tl">
                    <a:srgbClr val="000000"/>
                  </a:outerShdw>
                </a:effectLst>
              </a:rPr>
              <a:t>Le</a:t>
            </a:r>
            <a:r>
              <a:rPr lang="en-US" sz="2600" dirty="0"/>
              <a:t> </a:t>
            </a:r>
            <a:r>
              <a:rPr lang="en-US" sz="2800" dirty="0">
                <a:solidFill>
                  <a:srgbClr val="FF0000"/>
                </a:solidFill>
                <a:effectLst>
                  <a:outerShdw blurRad="38100" dist="38100" dir="2700000" algn="tl">
                    <a:srgbClr val="000000"/>
                  </a:outerShdw>
                </a:effectLst>
              </a:rPr>
              <a:t>Loutre</a:t>
            </a:r>
            <a:r>
              <a:rPr lang="en-US" sz="2600" dirty="0"/>
              <a:t>, acting in cooperation with the French governor of Louisbourg (site of a French Fort) </a:t>
            </a:r>
            <a:r>
              <a:rPr lang="en-US" sz="2800" dirty="0">
                <a:solidFill>
                  <a:srgbClr val="FF0000"/>
                </a:solidFill>
                <a:effectLst>
                  <a:outerShdw blurRad="38100" dist="38100" dir="2700000" algn="tl">
                    <a:srgbClr val="000000"/>
                  </a:outerShdw>
                </a:effectLst>
              </a:rPr>
              <a:t>hatched</a:t>
            </a:r>
            <a:r>
              <a:rPr lang="en-US" sz="2600" dirty="0"/>
              <a:t> a </a:t>
            </a:r>
            <a:r>
              <a:rPr lang="en-US" sz="2800" dirty="0">
                <a:solidFill>
                  <a:srgbClr val="FF0000"/>
                </a:solidFill>
                <a:effectLst>
                  <a:outerShdw blurRad="38100" dist="38100" dir="2700000" algn="tl">
                    <a:srgbClr val="000000"/>
                  </a:outerShdw>
                </a:effectLst>
              </a:rPr>
              <a:t>shrewd</a:t>
            </a:r>
            <a:r>
              <a:rPr lang="en-US" sz="2600" dirty="0"/>
              <a:t> </a:t>
            </a:r>
            <a:r>
              <a:rPr lang="en-US" sz="2800" dirty="0">
                <a:solidFill>
                  <a:srgbClr val="FF0000"/>
                </a:solidFill>
                <a:effectLst>
                  <a:outerShdw blurRad="38100" dist="38100" dir="2700000" algn="tl">
                    <a:srgbClr val="000000"/>
                  </a:outerShdw>
                </a:effectLst>
              </a:rPr>
              <a:t>plan</a:t>
            </a:r>
            <a:r>
              <a:rPr lang="en-US" sz="2600" dirty="0"/>
              <a:t> to </a:t>
            </a:r>
            <a:r>
              <a:rPr lang="en-US" sz="2800" dirty="0">
                <a:solidFill>
                  <a:srgbClr val="FF0000"/>
                </a:solidFill>
                <a:effectLst>
                  <a:outerShdw blurRad="38100" dist="38100" dir="2700000" algn="tl">
                    <a:srgbClr val="000000"/>
                  </a:outerShdw>
                </a:effectLst>
              </a:rPr>
              <a:t>force</a:t>
            </a:r>
            <a:r>
              <a:rPr lang="en-US" sz="2600" dirty="0"/>
              <a:t> </a:t>
            </a:r>
            <a:r>
              <a:rPr lang="en-US" sz="2800" dirty="0">
                <a:solidFill>
                  <a:srgbClr val="FF0000"/>
                </a:solidFill>
                <a:effectLst>
                  <a:outerShdw blurRad="38100" dist="38100" dir="2700000" algn="tl">
                    <a:srgbClr val="000000"/>
                  </a:outerShdw>
                </a:effectLst>
              </a:rPr>
              <a:t>Beaubassin</a:t>
            </a:r>
            <a:r>
              <a:rPr lang="en-US" sz="2600" dirty="0"/>
              <a:t> </a:t>
            </a:r>
            <a:r>
              <a:rPr lang="en-US" sz="2800" dirty="0">
                <a:solidFill>
                  <a:srgbClr val="FF0000"/>
                </a:solidFill>
                <a:effectLst>
                  <a:outerShdw blurRad="38100" dist="38100" dir="2700000" algn="tl">
                    <a:srgbClr val="000000"/>
                  </a:outerShdw>
                </a:effectLst>
              </a:rPr>
              <a:t>Acadian</a:t>
            </a:r>
            <a:r>
              <a:rPr lang="en-US" sz="2600" dirty="0"/>
              <a:t> </a:t>
            </a:r>
            <a:r>
              <a:rPr lang="en-US" sz="2800" dirty="0">
                <a:solidFill>
                  <a:srgbClr val="FF0000"/>
                </a:solidFill>
                <a:effectLst>
                  <a:outerShdw blurRad="38100" dist="38100" dir="2700000" algn="tl">
                    <a:srgbClr val="000000"/>
                  </a:outerShdw>
                </a:effectLst>
              </a:rPr>
              <a:t>village</a:t>
            </a:r>
            <a:r>
              <a:rPr lang="en-US" sz="2600" dirty="0"/>
              <a:t> over to </a:t>
            </a:r>
            <a:r>
              <a:rPr lang="en-US" sz="2800" dirty="0">
                <a:solidFill>
                  <a:srgbClr val="FF0000"/>
                </a:solidFill>
                <a:effectLst>
                  <a:outerShdw blurRad="38100" dist="38100" dir="2700000" algn="tl">
                    <a:srgbClr val="000000"/>
                  </a:outerShdw>
                </a:effectLst>
              </a:rPr>
              <a:t>French</a:t>
            </a:r>
            <a:r>
              <a:rPr lang="en-US" sz="2600" dirty="0"/>
              <a:t> </a:t>
            </a:r>
            <a:r>
              <a:rPr lang="en-US" sz="2800" dirty="0">
                <a:solidFill>
                  <a:srgbClr val="FF0000"/>
                </a:solidFill>
                <a:effectLst>
                  <a:outerShdw blurRad="38100" dist="38100" dir="2700000" algn="tl">
                    <a:srgbClr val="000000"/>
                  </a:outerShdw>
                </a:effectLst>
              </a:rPr>
              <a:t>side</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ET=144YRS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28" name="Oval 27"/>
          <p:cNvSpPr/>
          <p:nvPr/>
        </p:nvSpPr>
        <p:spPr>
          <a:xfrm>
            <a:off x="2244436"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3962400" y="3962400"/>
            <a:ext cx="990600" cy="609600"/>
            <a:chOff x="-1371600" y="3429000"/>
            <a:chExt cx="990600" cy="609600"/>
          </a:xfrm>
        </p:grpSpPr>
        <p:sp>
          <p:nvSpPr>
            <p:cNvPr id="32" name="Rounded Rectangle 31"/>
            <p:cNvSpPr/>
            <p:nvPr/>
          </p:nvSpPr>
          <p:spPr>
            <a:xfrm>
              <a:off x="-1371600" y="3657600"/>
              <a:ext cx="990600" cy="3810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Halifax</a:t>
              </a:r>
            </a:p>
          </p:txBody>
        </p:sp>
        <p:sp>
          <p:nvSpPr>
            <p:cNvPr id="31" name="Oval 30"/>
            <p:cNvSpPr/>
            <p:nvPr/>
          </p:nvSpPr>
          <p:spPr>
            <a:xfrm>
              <a:off x="-1108364" y="342900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Oval 35"/>
          <p:cNvSpPr/>
          <p:nvPr/>
        </p:nvSpPr>
        <p:spPr>
          <a:xfrm>
            <a:off x="3078480" y="429768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042" name="Picture 2" descr="Abbe Le Loutre.jpg"/>
          <p:cNvPicPr>
            <a:picLocks noChangeAspect="1" noChangeArrowheads="1"/>
          </p:cNvPicPr>
          <p:nvPr/>
        </p:nvPicPr>
        <p:blipFill>
          <a:blip r:embed="rId7" cstate="print"/>
          <a:srcRect/>
          <a:stretch>
            <a:fillRect/>
          </a:stretch>
        </p:blipFill>
        <p:spPr bwMode="auto">
          <a:xfrm>
            <a:off x="838200" y="609600"/>
            <a:ext cx="3314700" cy="4911783"/>
          </a:xfrm>
          <a:prstGeom prst="rect">
            <a:avLst/>
          </a:prstGeom>
          <a:noFill/>
        </p:spPr>
      </p:pic>
      <p:sp>
        <p:nvSpPr>
          <p:cNvPr id="37" name="Oval 36"/>
          <p:cNvSpPr/>
          <p:nvPr/>
        </p:nvSpPr>
        <p:spPr>
          <a:xfrm rot="20918019">
            <a:off x="4800600" y="1752600"/>
            <a:ext cx="274320" cy="274320"/>
          </a:xfrm>
          <a:prstGeom prst="ellipse">
            <a:avLst/>
          </a:prstGeom>
          <a:blipFill>
            <a:blip r:embed="rId8"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lide Number Placeholder 37"/>
          <p:cNvSpPr>
            <a:spLocks noGrp="1"/>
          </p:cNvSpPr>
          <p:nvPr>
            <p:ph type="sldNum" sz="quarter" idx="12"/>
          </p:nvPr>
        </p:nvSpPr>
        <p:spPr/>
        <p:txBody>
          <a:bodyPr/>
          <a:lstStyle/>
          <a:p>
            <a:pPr>
              <a:defRPr/>
            </a:pPr>
            <a:fld id="{6D98560A-1953-4F77-869E-5D1EE0598C44}" type="slidenum">
              <a:rPr lang="en-US" smtClean="0"/>
              <a:pPr>
                <a:defRPr/>
              </a:pPr>
              <a:t>70</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par>
                                <p:cTn id="8" presetID="22" presetClass="entr" presetSubtype="4" fill="hold" nodeType="withEffect">
                                  <p:stCondLst>
                                    <p:cond delay="0"/>
                                  </p:stCondLst>
                                  <p:childTnLst>
                                    <p:set>
                                      <p:cBhvr>
                                        <p:cTn id="9" dur="1" fill="hold">
                                          <p:stCondLst>
                                            <p:cond delay="0"/>
                                          </p:stCondLst>
                                        </p:cTn>
                                        <p:tgtEl>
                                          <p:spTgt spid="87042"/>
                                        </p:tgtEl>
                                        <p:attrNameLst>
                                          <p:attrName>style.visibility</p:attrName>
                                        </p:attrNameLst>
                                      </p:cBhvr>
                                      <p:to>
                                        <p:strVal val="visible"/>
                                      </p:to>
                                    </p:set>
                                    <p:animEffect transition="in" filter="wipe(down)">
                                      <p:cBhvr>
                                        <p:cTn id="10" dur="500"/>
                                        <p:tgtEl>
                                          <p:spTgt spid="87042"/>
                                        </p:tgtEl>
                                      </p:cBhvr>
                                    </p:animEffect>
                                  </p:childTnLst>
                                </p:cTn>
                              </p:par>
                            </p:childTnLst>
                          </p:cTn>
                        </p:par>
                      </p:childTnLst>
                    </p:cTn>
                  </p:par>
                  <p:par>
                    <p:cTn id="11" fill="hold">
                      <p:stCondLst>
                        <p:cond delay="indefinite"/>
                      </p:stCondLst>
                      <p:childTnLst>
                        <p:par>
                          <p:cTn id="12" fill="hold">
                            <p:stCondLst>
                              <p:cond delay="0"/>
                            </p:stCondLst>
                            <p:childTnLst>
                              <p:par>
                                <p:cTn id="13" presetID="5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770" decel="100000"/>
                                        <p:tgtEl>
                                          <p:spTgt spid="37"/>
                                        </p:tgtEl>
                                      </p:cBhvr>
                                    </p:animEffect>
                                    <p:animScale>
                                      <p:cBhvr>
                                        <p:cTn id="16" dur="770" decel="100000"/>
                                        <p:tgtEl>
                                          <p:spTgt spid="37"/>
                                        </p:tgtEl>
                                      </p:cBhvr>
                                      <p:from x="10000" y="10000"/>
                                      <p:to x="200000" y="450000"/>
                                    </p:animScale>
                                    <p:animScale>
                                      <p:cBhvr>
                                        <p:cTn id="17" dur="1230" accel="100000" fill="hold">
                                          <p:stCondLst>
                                            <p:cond delay="770"/>
                                          </p:stCondLst>
                                        </p:cTn>
                                        <p:tgtEl>
                                          <p:spTgt spid="37"/>
                                        </p:tgtEl>
                                      </p:cBhvr>
                                      <p:from x="200000" y="450000"/>
                                      <p:to x="100000" y="100000"/>
                                    </p:animScale>
                                    <p:set>
                                      <p:cBhvr>
                                        <p:cTn id="18" dur="770" fill="hold"/>
                                        <p:tgtEl>
                                          <p:spTgt spid="37"/>
                                        </p:tgtEl>
                                        <p:attrNameLst>
                                          <p:attrName>ppt_x</p:attrName>
                                        </p:attrNameLst>
                                      </p:cBhvr>
                                      <p:to>
                                        <p:strVal val="(0.5)"/>
                                      </p:to>
                                    </p:set>
                                    <p:anim from="(0.5)" to="(#ppt_x)" calcmode="lin" valueType="num">
                                      <p:cBhvr>
                                        <p:cTn id="19" dur="1230" accel="100000" fill="hold">
                                          <p:stCondLst>
                                            <p:cond delay="770"/>
                                          </p:stCondLst>
                                        </p:cTn>
                                        <p:tgtEl>
                                          <p:spTgt spid="37"/>
                                        </p:tgtEl>
                                        <p:attrNameLst>
                                          <p:attrName>ppt_x</p:attrName>
                                        </p:attrNameLst>
                                      </p:cBhvr>
                                    </p:anim>
                                    <p:set>
                                      <p:cBhvr>
                                        <p:cTn id="20" dur="770" fill="hold"/>
                                        <p:tgtEl>
                                          <p:spTgt spid="37"/>
                                        </p:tgtEl>
                                        <p:attrNameLst>
                                          <p:attrName>ppt_y</p:attrName>
                                        </p:attrNameLst>
                                      </p:cBhvr>
                                      <p:to>
                                        <p:strVal val="(#ppt_y+0.4)"/>
                                      </p:to>
                                    </p:set>
                                    <p:anim from="(#ppt_y+0.4)" to="(#ppt_y)" calcmode="lin" valueType="num">
                                      <p:cBhvr>
                                        <p:cTn id="21" dur="1230" accel="100000" fill="hold">
                                          <p:stCondLst>
                                            <p:cond delay="770"/>
                                          </p:stCondLst>
                                        </p:cTn>
                                        <p:tgtEl>
                                          <p:spTgt spid="3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3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10-ACADIA: 1748-1755 </a:t>
            </a:r>
            <a:r>
              <a:rPr lang="en-US" b="0" dirty="0"/>
              <a:t>(7)</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r>
              <a:rPr lang="en-US" sz="2800" dirty="0"/>
              <a:t>He </a:t>
            </a:r>
            <a:r>
              <a:rPr lang="en-US" sz="2800" dirty="0">
                <a:solidFill>
                  <a:srgbClr val="FF0000"/>
                </a:solidFill>
                <a:effectLst>
                  <a:outerShdw blurRad="38100" dist="38100" dir="2700000" algn="tl">
                    <a:srgbClr val="000000"/>
                  </a:outerShdw>
                </a:effectLst>
              </a:rPr>
              <a:t>orders his Mi’kmaq Indian disciples </a:t>
            </a:r>
            <a:r>
              <a:rPr lang="en-US" sz="2800" dirty="0"/>
              <a:t>to </a:t>
            </a:r>
            <a:r>
              <a:rPr lang="en-US" sz="2800" dirty="0">
                <a:solidFill>
                  <a:srgbClr val="FF0000"/>
                </a:solidFill>
                <a:effectLst>
                  <a:outerShdw blurRad="38100" dist="38100" dir="2700000" algn="tl">
                    <a:srgbClr val="000000"/>
                  </a:outerShdw>
                </a:effectLst>
              </a:rPr>
              <a:t>destroy the Acadian village of Beaubassin</a:t>
            </a:r>
            <a:r>
              <a:rPr lang="en-US" sz="2800" dirty="0"/>
              <a:t>, which </a:t>
            </a:r>
            <a:r>
              <a:rPr lang="en-US" sz="2800" dirty="0">
                <a:solidFill>
                  <a:srgbClr val="FF0000"/>
                </a:solidFill>
                <a:effectLst>
                  <a:outerShdw blurRad="38100" dist="38100" dir="2700000" algn="tl">
                    <a:srgbClr val="000000"/>
                  </a:outerShdw>
                </a:effectLst>
              </a:rPr>
              <a:t>they did</a:t>
            </a:r>
            <a:r>
              <a:rPr lang="en-US" sz="2800" dirty="0"/>
              <a:t>. Resulting defection of between </a:t>
            </a:r>
            <a:r>
              <a:rPr lang="en-US" sz="2800" dirty="0">
                <a:solidFill>
                  <a:srgbClr val="FF0000"/>
                </a:solidFill>
                <a:effectLst>
                  <a:outerShdw blurRad="38100" dist="38100" dir="2700000" algn="tl">
                    <a:srgbClr val="000000"/>
                  </a:outerShdw>
                </a:effectLst>
              </a:rPr>
              <a:t>2,000 to 4,000 Acadians into French-held territory </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ET=144YRS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8" name="Oval 17"/>
          <p:cNvSpPr/>
          <p:nvPr/>
        </p:nvSpPr>
        <p:spPr>
          <a:xfrm>
            <a:off x="2244436"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3962400" y="3962400"/>
            <a:ext cx="990600" cy="609600"/>
            <a:chOff x="-1371600" y="3429000"/>
            <a:chExt cx="990600" cy="609600"/>
          </a:xfrm>
        </p:grpSpPr>
        <p:sp>
          <p:nvSpPr>
            <p:cNvPr id="20" name="Rounded Rectangle 19"/>
            <p:cNvSpPr/>
            <p:nvPr/>
          </p:nvSpPr>
          <p:spPr>
            <a:xfrm>
              <a:off x="-1371600" y="3657600"/>
              <a:ext cx="990600" cy="3810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Halifax</a:t>
              </a:r>
            </a:p>
          </p:txBody>
        </p:sp>
        <p:sp>
          <p:nvSpPr>
            <p:cNvPr id="21" name="Oval 20"/>
            <p:cNvSpPr/>
            <p:nvPr/>
          </p:nvSpPr>
          <p:spPr>
            <a:xfrm>
              <a:off x="-1108364" y="342900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26"/>
          <p:cNvSpPr/>
          <p:nvPr/>
        </p:nvSpPr>
        <p:spPr>
          <a:xfrm>
            <a:off x="3078480" y="429768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rot="20918019">
            <a:off x="4800600" y="1752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a:stCxn id="28" idx="0"/>
          </p:cNvCxnSpPr>
          <p:nvPr/>
        </p:nvCxnSpPr>
        <p:spPr>
          <a:xfrm flipH="1" flipV="1">
            <a:off x="4724400" y="762000"/>
            <a:ext cx="186328" cy="99329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8" idx="1"/>
          </p:cNvCxnSpPr>
          <p:nvPr/>
        </p:nvCxnSpPr>
        <p:spPr>
          <a:xfrm flipH="1" flipV="1">
            <a:off x="4419601" y="1600201"/>
            <a:ext cx="403960" cy="213589"/>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28" idx="6"/>
          </p:cNvCxnSpPr>
          <p:nvPr/>
        </p:nvCxnSpPr>
        <p:spPr>
          <a:xfrm flipV="1">
            <a:off x="5072230" y="1676402"/>
            <a:ext cx="642770" cy="186326"/>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28" idx="5"/>
          </p:cNvCxnSpPr>
          <p:nvPr/>
        </p:nvCxnSpPr>
        <p:spPr>
          <a:xfrm>
            <a:off x="5051959" y="1965730"/>
            <a:ext cx="1425041" cy="70127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6553200" y="2667000"/>
            <a:ext cx="1051560"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7620000" y="1371600"/>
            <a:ext cx="609600" cy="1253126"/>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7620000" y="2438400"/>
            <a:ext cx="1143000" cy="2286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56" name="Picture 2" descr="Abbe Le Loutre.jpg"/>
          <p:cNvPicPr>
            <a:picLocks noChangeAspect="1" noChangeArrowheads="1"/>
          </p:cNvPicPr>
          <p:nvPr/>
        </p:nvPicPr>
        <p:blipFill>
          <a:blip r:embed="rId8" cstate="print"/>
          <a:srcRect/>
          <a:stretch>
            <a:fillRect/>
          </a:stretch>
        </p:blipFill>
        <p:spPr bwMode="auto">
          <a:xfrm>
            <a:off x="838200" y="609600"/>
            <a:ext cx="3314700" cy="4911783"/>
          </a:xfrm>
          <a:prstGeom prst="rect">
            <a:avLst/>
          </a:prstGeom>
          <a:noFill/>
        </p:spPr>
      </p:pic>
      <p:sp>
        <p:nvSpPr>
          <p:cNvPr id="57" name="Slide Number Placeholder 56"/>
          <p:cNvSpPr>
            <a:spLocks noGrp="1"/>
          </p:cNvSpPr>
          <p:nvPr>
            <p:ph type="sldNum" sz="quarter" idx="12"/>
          </p:nvPr>
        </p:nvSpPr>
        <p:spPr/>
        <p:txBody>
          <a:bodyPr/>
          <a:lstStyle/>
          <a:p>
            <a:pPr>
              <a:defRPr/>
            </a:pPr>
            <a:fld id="{6D98560A-1953-4F77-869E-5D1EE0598C44}" type="slidenum">
              <a:rPr lang="en-US" smtClean="0"/>
              <a:pPr>
                <a:defRPr/>
              </a:pPr>
              <a:t>71</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2000"/>
                                        <p:tgtEl>
                                          <p:spTgt spid="32"/>
                                        </p:tgtEl>
                                      </p:cBhvr>
                                    </p:animEffect>
                                  </p:childTnLst>
                                </p:cTn>
                              </p:par>
                              <p:par>
                                <p:cTn id="13" presetID="22" presetClass="entr" presetSubtype="4"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down)">
                                      <p:cBhvr>
                                        <p:cTn id="15" dur="2000"/>
                                        <p:tgtEl>
                                          <p:spTgt spid="30"/>
                                        </p:tgtEl>
                                      </p:cBhvr>
                                    </p:animEffect>
                                  </p:childTnLst>
                                </p:cTn>
                              </p:par>
                              <p:par>
                                <p:cTn id="16" presetID="22" presetClass="entr" presetSubtype="8"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left)">
                                      <p:cBhvr>
                                        <p:cTn id="18" dur="2000"/>
                                        <p:tgtEl>
                                          <p:spTgt spid="35"/>
                                        </p:tgtEl>
                                      </p:cBhvr>
                                    </p:animEffect>
                                  </p:childTnLst>
                                </p:cTn>
                              </p:par>
                              <p:par>
                                <p:cTn id="19" presetID="22" presetClass="entr" presetSubtype="1"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up)">
                                      <p:cBhvr>
                                        <p:cTn id="21" dur="1000"/>
                                        <p:tgtEl>
                                          <p:spTgt spid="44"/>
                                        </p:tgtEl>
                                      </p:cBhvr>
                                    </p:animEffect>
                                  </p:childTnLst>
                                </p:cTn>
                              </p:par>
                              <p:par>
                                <p:cTn id="22" presetID="22" presetClass="entr" presetSubtype="8" fill="hold" nodeType="withEffect">
                                  <p:stCondLst>
                                    <p:cond delay="1000"/>
                                  </p:stCondLst>
                                  <p:childTnLst>
                                    <p:set>
                                      <p:cBhvr>
                                        <p:cTn id="23" dur="1" fill="hold">
                                          <p:stCondLst>
                                            <p:cond delay="0"/>
                                          </p:stCondLst>
                                        </p:cTn>
                                        <p:tgtEl>
                                          <p:spTgt spid="47"/>
                                        </p:tgtEl>
                                        <p:attrNameLst>
                                          <p:attrName>style.visibility</p:attrName>
                                        </p:attrNameLst>
                                      </p:cBhvr>
                                      <p:to>
                                        <p:strVal val="visible"/>
                                      </p:to>
                                    </p:set>
                                    <p:animEffect transition="in" filter="wipe(left)">
                                      <p:cBhvr>
                                        <p:cTn id="24" dur="2000"/>
                                        <p:tgtEl>
                                          <p:spTgt spid="47"/>
                                        </p:tgtEl>
                                      </p:cBhvr>
                                    </p:animEffect>
                                  </p:childTnLst>
                                </p:cTn>
                              </p:par>
                            </p:childTnLst>
                          </p:cTn>
                        </p:par>
                        <p:par>
                          <p:cTn id="25" fill="hold">
                            <p:stCondLst>
                              <p:cond delay="3000"/>
                            </p:stCondLst>
                            <p:childTnLst>
                              <p:par>
                                <p:cTn id="26" presetID="22" presetClass="entr" presetSubtype="4" fill="hold" nodeType="after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ipe(down)">
                                      <p:cBhvr>
                                        <p:cTn id="28" dur="2000"/>
                                        <p:tgtEl>
                                          <p:spTgt spid="50"/>
                                        </p:tgtEl>
                                      </p:cBhvr>
                                    </p:animEffect>
                                  </p:childTnLst>
                                </p:cTn>
                              </p:par>
                              <p:par>
                                <p:cTn id="29" presetID="22" presetClass="entr" presetSubtype="4" fill="hold" nodeType="with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wipe(down)">
                                      <p:cBhvr>
                                        <p:cTn id="31"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10-ACADIA: 1748-1755 </a:t>
            </a:r>
            <a:r>
              <a:rPr lang="en-US" b="0" dirty="0"/>
              <a:t>(7)</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r>
              <a:rPr lang="en-US" sz="2800" dirty="0"/>
              <a:t>This promoted </a:t>
            </a:r>
            <a:r>
              <a:rPr lang="en-US" sz="2800" dirty="0">
                <a:solidFill>
                  <a:srgbClr val="FF0000"/>
                </a:solidFill>
                <a:effectLst>
                  <a:outerShdw blurRad="38100" dist="38100" dir="2700000" algn="tl">
                    <a:srgbClr val="000000"/>
                  </a:outerShdw>
                </a:effectLst>
              </a:rPr>
              <a:t>reciprocal</a:t>
            </a:r>
            <a:r>
              <a:rPr lang="en-US" sz="2800" dirty="0"/>
              <a:t> </a:t>
            </a:r>
            <a:r>
              <a:rPr lang="en-US" sz="2800" dirty="0">
                <a:solidFill>
                  <a:srgbClr val="FF0000"/>
                </a:solidFill>
                <a:effectLst>
                  <a:outerShdw blurRad="38100" dist="38100" dir="2700000" algn="tl">
                    <a:srgbClr val="000000"/>
                  </a:outerShdw>
                </a:effectLst>
              </a:rPr>
              <a:t>measures</a:t>
            </a:r>
            <a:r>
              <a:rPr lang="en-US" sz="2800" dirty="0"/>
              <a:t> to </a:t>
            </a:r>
            <a:r>
              <a:rPr lang="en-US" sz="2800" dirty="0">
                <a:solidFill>
                  <a:srgbClr val="FF0000"/>
                </a:solidFill>
                <a:effectLst>
                  <a:outerShdw blurRad="38100" dist="38100" dir="2700000" algn="tl">
                    <a:srgbClr val="000000"/>
                  </a:outerShdw>
                </a:effectLst>
              </a:rPr>
              <a:t>maintain</a:t>
            </a:r>
            <a:r>
              <a:rPr lang="en-US" sz="2800" dirty="0"/>
              <a:t> </a:t>
            </a:r>
            <a:r>
              <a:rPr lang="en-US" sz="2800" dirty="0">
                <a:solidFill>
                  <a:srgbClr val="FF0000"/>
                </a:solidFill>
                <a:effectLst>
                  <a:outerShdw blurRad="38100" dist="38100" dir="2700000" algn="tl">
                    <a:srgbClr val="000000"/>
                  </a:outerShdw>
                </a:effectLst>
              </a:rPr>
              <a:t>control</a:t>
            </a:r>
            <a:r>
              <a:rPr lang="en-US" sz="2800" dirty="0"/>
              <a:t> </a:t>
            </a:r>
            <a:r>
              <a:rPr lang="en-US" sz="2800" dirty="0">
                <a:solidFill>
                  <a:srgbClr val="FF0000"/>
                </a:solidFill>
                <a:effectLst>
                  <a:outerShdw blurRad="38100" dist="38100" dir="2700000" algn="tl">
                    <a:srgbClr val="000000"/>
                  </a:outerShdw>
                </a:effectLst>
              </a:rPr>
              <a:t>over</a:t>
            </a:r>
            <a:r>
              <a:rPr lang="en-US" sz="2800" dirty="0"/>
              <a:t> </a:t>
            </a:r>
            <a:r>
              <a:rPr lang="en-US" sz="2800" dirty="0">
                <a:solidFill>
                  <a:srgbClr val="FF0000"/>
                </a:solidFill>
                <a:effectLst>
                  <a:outerShdw blurRad="38100" dist="38100" dir="2700000" algn="tl">
                    <a:srgbClr val="000000"/>
                  </a:outerShdw>
                </a:effectLst>
              </a:rPr>
              <a:t>the</a:t>
            </a:r>
            <a:r>
              <a:rPr lang="en-US" sz="2800" dirty="0"/>
              <a:t> </a:t>
            </a:r>
            <a:r>
              <a:rPr lang="en-US" sz="2800" dirty="0">
                <a:solidFill>
                  <a:srgbClr val="FF0000"/>
                </a:solidFill>
                <a:effectLst>
                  <a:outerShdw blurRad="38100" dist="38100" dir="2700000" algn="tl">
                    <a:srgbClr val="000000"/>
                  </a:outerShdw>
                </a:effectLst>
              </a:rPr>
              <a:t>Acadians</a:t>
            </a:r>
            <a:r>
              <a:rPr lang="en-US" sz="2800" dirty="0"/>
              <a:t>. Governor </a:t>
            </a:r>
            <a:r>
              <a:rPr lang="en-US" sz="2800" dirty="0">
                <a:solidFill>
                  <a:srgbClr val="FF0000"/>
                </a:solidFill>
                <a:effectLst>
                  <a:outerShdw blurRad="38100" dist="38100" dir="2700000" algn="tl">
                    <a:srgbClr val="000000"/>
                  </a:outerShdw>
                </a:effectLst>
              </a:rPr>
              <a:t>Cornwallis</a:t>
            </a:r>
            <a:r>
              <a:rPr lang="en-US" sz="2800" dirty="0"/>
              <a:t> </a:t>
            </a:r>
            <a:r>
              <a:rPr lang="en-US" sz="2800" dirty="0">
                <a:solidFill>
                  <a:srgbClr val="FF0000"/>
                </a:solidFill>
                <a:effectLst>
                  <a:outerShdw blurRad="38100" dist="38100" dir="2700000" algn="tl">
                    <a:srgbClr val="000000"/>
                  </a:outerShdw>
                </a:effectLst>
              </a:rPr>
              <a:t>revived</a:t>
            </a:r>
            <a:r>
              <a:rPr lang="en-US" sz="2800" dirty="0"/>
              <a:t> the long-dormant </a:t>
            </a:r>
            <a:r>
              <a:rPr lang="en-US" sz="2800" dirty="0">
                <a:solidFill>
                  <a:srgbClr val="FF0000"/>
                </a:solidFill>
                <a:effectLst>
                  <a:outerShdw blurRad="38100" dist="38100" dir="2700000" algn="tl">
                    <a:srgbClr val="000000"/>
                  </a:outerShdw>
                </a:effectLst>
              </a:rPr>
              <a:t>issue</a:t>
            </a:r>
            <a:r>
              <a:rPr lang="en-US" sz="2800" dirty="0"/>
              <a:t> of </a:t>
            </a:r>
            <a:r>
              <a:rPr lang="en-US" sz="2800" dirty="0">
                <a:solidFill>
                  <a:srgbClr val="FF0000"/>
                </a:solidFill>
                <a:effectLst>
                  <a:outerShdw blurRad="38100" dist="38100" dir="2700000" algn="tl">
                    <a:srgbClr val="000000"/>
                  </a:outerShdw>
                </a:effectLst>
              </a:rPr>
              <a:t>unconditional</a:t>
            </a:r>
            <a:r>
              <a:rPr lang="en-US" sz="2800" dirty="0"/>
              <a:t> </a:t>
            </a:r>
            <a:r>
              <a:rPr lang="en-US" sz="2800" dirty="0">
                <a:solidFill>
                  <a:srgbClr val="FF0000"/>
                </a:solidFill>
                <a:effectLst>
                  <a:outerShdw blurRad="38100" dist="38100" dir="2700000" algn="tl">
                    <a:srgbClr val="000000"/>
                  </a:outerShdw>
                </a:effectLst>
              </a:rPr>
              <a:t>Acadian</a:t>
            </a:r>
            <a:r>
              <a:rPr lang="en-US" sz="2800" dirty="0"/>
              <a:t> </a:t>
            </a:r>
            <a:r>
              <a:rPr lang="en-US" sz="2800" dirty="0">
                <a:solidFill>
                  <a:srgbClr val="FF0000"/>
                </a:solidFill>
                <a:effectLst>
                  <a:outerShdw blurRad="38100" dist="38100" dir="2700000" algn="tl">
                    <a:srgbClr val="000000"/>
                  </a:outerShdw>
                </a:effectLst>
              </a:rPr>
              <a:t>oath</a:t>
            </a:r>
            <a:r>
              <a:rPr lang="en-US" sz="2800" dirty="0"/>
              <a:t> of allegiance to Britain</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ET=144YRS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8" name="Oval 17"/>
          <p:cNvSpPr/>
          <p:nvPr/>
        </p:nvSpPr>
        <p:spPr>
          <a:xfrm>
            <a:off x="2244436"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3962400" y="3962400"/>
            <a:ext cx="990600" cy="609600"/>
            <a:chOff x="-1371600" y="3429000"/>
            <a:chExt cx="990600" cy="609600"/>
          </a:xfrm>
        </p:grpSpPr>
        <p:sp>
          <p:nvSpPr>
            <p:cNvPr id="20" name="Rounded Rectangle 19"/>
            <p:cNvSpPr/>
            <p:nvPr/>
          </p:nvSpPr>
          <p:spPr>
            <a:xfrm>
              <a:off x="-1371600" y="3657600"/>
              <a:ext cx="990600" cy="3810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Halifax</a:t>
              </a:r>
            </a:p>
          </p:txBody>
        </p:sp>
        <p:sp>
          <p:nvSpPr>
            <p:cNvPr id="21" name="Oval 20"/>
            <p:cNvSpPr/>
            <p:nvPr/>
          </p:nvSpPr>
          <p:spPr>
            <a:xfrm>
              <a:off x="-1108364" y="342900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26"/>
          <p:cNvSpPr/>
          <p:nvPr/>
        </p:nvSpPr>
        <p:spPr>
          <a:xfrm>
            <a:off x="3078480" y="429768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Slide Number Placeholder 41"/>
          <p:cNvSpPr>
            <a:spLocks noGrp="1"/>
          </p:cNvSpPr>
          <p:nvPr>
            <p:ph type="sldNum" sz="quarter" idx="12"/>
          </p:nvPr>
        </p:nvSpPr>
        <p:spPr/>
        <p:txBody>
          <a:bodyPr/>
          <a:lstStyle/>
          <a:p>
            <a:pPr>
              <a:defRPr/>
            </a:pPr>
            <a:fld id="{6D98560A-1953-4F77-869E-5D1EE0598C44}" type="slidenum">
              <a:rPr lang="en-US" smtClean="0"/>
              <a:pPr>
                <a:defRPr/>
              </a:pPr>
              <a:t>72</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10-ACADIA: 1748-1755 </a:t>
            </a:r>
            <a:r>
              <a:rPr lang="en-US" b="0" dirty="0"/>
              <a:t>(7)</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r>
              <a:rPr lang="en-US" sz="2800" dirty="0"/>
              <a:t>1750-This prompted </a:t>
            </a:r>
            <a:r>
              <a:rPr lang="en-US" sz="2800" dirty="0">
                <a:solidFill>
                  <a:srgbClr val="FF0000"/>
                </a:solidFill>
                <a:effectLst>
                  <a:outerShdw blurRad="38100" dist="38100" dir="2700000" algn="tl">
                    <a:srgbClr val="000000"/>
                  </a:outerShdw>
                </a:effectLst>
              </a:rPr>
              <a:t>2,000-4,000</a:t>
            </a:r>
            <a:r>
              <a:rPr lang="en-US" sz="2800" dirty="0"/>
              <a:t> </a:t>
            </a:r>
            <a:r>
              <a:rPr lang="en-US" sz="2800" dirty="0">
                <a:solidFill>
                  <a:srgbClr val="FF0000"/>
                </a:solidFill>
                <a:effectLst>
                  <a:outerShdw blurRad="38100" dist="38100" dir="2700000" algn="tl">
                    <a:srgbClr val="000000"/>
                  </a:outerShdw>
                </a:effectLst>
              </a:rPr>
              <a:t>Acadians</a:t>
            </a:r>
            <a:r>
              <a:rPr lang="en-US" sz="2800" dirty="0"/>
              <a:t> to </a:t>
            </a:r>
            <a:r>
              <a:rPr lang="en-US" sz="2800" dirty="0">
                <a:solidFill>
                  <a:srgbClr val="FF0000"/>
                </a:solidFill>
                <a:effectLst>
                  <a:outerShdw blurRad="38100" dist="38100" dir="2700000" algn="tl">
                    <a:srgbClr val="000000"/>
                  </a:outerShdw>
                </a:effectLst>
              </a:rPr>
              <a:t>secure</a:t>
            </a:r>
            <a:r>
              <a:rPr lang="en-US" sz="2800" dirty="0"/>
              <a:t> </a:t>
            </a:r>
            <a:r>
              <a:rPr lang="en-US" sz="2800" dirty="0">
                <a:solidFill>
                  <a:srgbClr val="FF0000"/>
                </a:solidFill>
                <a:effectLst>
                  <a:outerShdw blurRad="38100" dist="38100" dir="2700000" algn="tl">
                    <a:srgbClr val="000000"/>
                  </a:outerShdw>
                </a:effectLst>
              </a:rPr>
              <a:t>British</a:t>
            </a:r>
            <a:r>
              <a:rPr lang="en-US" sz="2800" dirty="0"/>
              <a:t> </a:t>
            </a:r>
            <a:r>
              <a:rPr lang="en-US" sz="2800" dirty="0">
                <a:solidFill>
                  <a:srgbClr val="FF0000"/>
                </a:solidFill>
                <a:effectLst>
                  <a:outerShdw blurRad="38100" dist="38100" dir="2700000" algn="tl">
                    <a:srgbClr val="000000"/>
                  </a:outerShdw>
                </a:effectLst>
              </a:rPr>
              <a:t>passports</a:t>
            </a:r>
            <a:r>
              <a:rPr lang="en-US" sz="2800" dirty="0"/>
              <a:t> for the </a:t>
            </a:r>
            <a:r>
              <a:rPr lang="en-US" sz="2800" dirty="0">
                <a:solidFill>
                  <a:srgbClr val="FF0000"/>
                </a:solidFill>
                <a:effectLst>
                  <a:outerShdw blurRad="38100" dist="38100" dir="2700000" algn="tl">
                    <a:srgbClr val="000000"/>
                  </a:outerShdw>
                </a:effectLst>
              </a:rPr>
              <a:t>French-held</a:t>
            </a:r>
            <a:r>
              <a:rPr lang="en-US" sz="2800" dirty="0"/>
              <a:t> </a:t>
            </a:r>
            <a:r>
              <a:rPr lang="en-US" sz="2800" dirty="0" err="1">
                <a:solidFill>
                  <a:srgbClr val="FF0000"/>
                </a:solidFill>
                <a:effectLst>
                  <a:outerShdw blurRad="38100" dist="38100" dir="2700000" algn="tl">
                    <a:srgbClr val="000000"/>
                  </a:outerShdw>
                </a:effectLst>
              </a:rPr>
              <a:t>Shediak</a:t>
            </a:r>
            <a:r>
              <a:rPr lang="en-US" sz="2800" dirty="0"/>
              <a:t> </a:t>
            </a:r>
            <a:r>
              <a:rPr lang="en-US" sz="2800" dirty="0">
                <a:solidFill>
                  <a:srgbClr val="FF0000"/>
                </a:solidFill>
                <a:effectLst>
                  <a:outerShdw blurRad="38100" dist="38100" dir="2700000" algn="tl">
                    <a:srgbClr val="000000"/>
                  </a:outerShdw>
                </a:effectLst>
              </a:rPr>
              <a:t>Peninsula</a:t>
            </a:r>
            <a:r>
              <a:rPr lang="en-US" sz="2800" dirty="0"/>
              <a:t> &amp; </a:t>
            </a:r>
            <a:r>
              <a:rPr lang="en-US" sz="2800" dirty="0">
                <a:solidFill>
                  <a:srgbClr val="FF0000"/>
                </a:solidFill>
                <a:effectLst>
                  <a:outerShdw blurRad="38100" dist="38100" dir="2700000" algn="tl">
                    <a:srgbClr val="000000"/>
                  </a:outerShdw>
                </a:effectLst>
              </a:rPr>
              <a:t>Ile</a:t>
            </a:r>
            <a:r>
              <a:rPr lang="en-US" sz="2800" dirty="0"/>
              <a:t> </a:t>
            </a:r>
            <a:r>
              <a:rPr lang="en-US" sz="2800" dirty="0">
                <a:solidFill>
                  <a:srgbClr val="FF0000"/>
                </a:solidFill>
                <a:effectLst>
                  <a:outerShdw blurRad="38100" dist="38100" dir="2700000" algn="tl">
                    <a:srgbClr val="000000"/>
                  </a:outerShdw>
                </a:effectLst>
              </a:rPr>
              <a:t>St</a:t>
            </a:r>
            <a:r>
              <a:rPr lang="en-US" sz="2800" dirty="0"/>
              <a:t>. </a:t>
            </a:r>
            <a:r>
              <a:rPr lang="en-US" sz="2800" dirty="0">
                <a:solidFill>
                  <a:srgbClr val="FF0000"/>
                </a:solidFill>
                <a:effectLst>
                  <a:outerShdw blurRad="38100" dist="38100" dir="2700000" algn="tl">
                    <a:srgbClr val="000000"/>
                  </a:outerShdw>
                </a:effectLst>
              </a:rPr>
              <a:t>Jean</a:t>
            </a:r>
            <a:r>
              <a:rPr lang="en-US" sz="2800" dirty="0"/>
              <a:t>, </a:t>
            </a:r>
            <a:r>
              <a:rPr lang="en-US" sz="2800" dirty="0">
                <a:solidFill>
                  <a:srgbClr val="FF0000"/>
                </a:solidFill>
                <a:effectLst>
                  <a:outerShdw blurRad="38100" dist="38100" dir="2700000" algn="tl">
                    <a:srgbClr val="000000"/>
                  </a:outerShdw>
                </a:effectLst>
              </a:rPr>
              <a:t>abandoned</a:t>
            </a:r>
            <a:r>
              <a:rPr lang="en-US" sz="2800" dirty="0"/>
              <a:t> their </a:t>
            </a:r>
            <a:r>
              <a:rPr lang="en-US" sz="2800" dirty="0">
                <a:solidFill>
                  <a:srgbClr val="FF0000"/>
                </a:solidFill>
                <a:effectLst>
                  <a:outerShdw blurRad="38100" dist="38100" dir="2700000" algn="tl">
                    <a:srgbClr val="000000"/>
                  </a:outerShdw>
                </a:effectLst>
              </a:rPr>
              <a:t>farms</a:t>
            </a:r>
            <a:r>
              <a:rPr lang="en-US" sz="2800" dirty="0"/>
              <a:t> &amp; </a:t>
            </a:r>
            <a:r>
              <a:rPr lang="en-US" sz="2800" dirty="0">
                <a:solidFill>
                  <a:srgbClr val="FF0000"/>
                </a:solidFill>
                <a:effectLst>
                  <a:outerShdw blurRad="38100" dist="38100" dir="2700000" algn="tl">
                    <a:srgbClr val="000000"/>
                  </a:outerShdw>
                </a:effectLst>
              </a:rPr>
              <a:t>flee</a:t>
            </a:r>
            <a:r>
              <a:rPr lang="en-US" sz="2800" dirty="0"/>
              <a:t> English regulation of their lives</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ET=144YRS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8" name="Oval 17"/>
          <p:cNvSpPr/>
          <p:nvPr/>
        </p:nvSpPr>
        <p:spPr>
          <a:xfrm>
            <a:off x="2244436"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3962400" y="3962400"/>
            <a:ext cx="990600" cy="609600"/>
            <a:chOff x="-1371600" y="3429000"/>
            <a:chExt cx="990600" cy="609600"/>
          </a:xfrm>
        </p:grpSpPr>
        <p:sp>
          <p:nvSpPr>
            <p:cNvPr id="20" name="Rounded Rectangle 19"/>
            <p:cNvSpPr/>
            <p:nvPr/>
          </p:nvSpPr>
          <p:spPr>
            <a:xfrm>
              <a:off x="-1371600" y="3657600"/>
              <a:ext cx="990600" cy="3810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Halifax</a:t>
              </a:r>
            </a:p>
          </p:txBody>
        </p:sp>
        <p:sp>
          <p:nvSpPr>
            <p:cNvPr id="21" name="Oval 20"/>
            <p:cNvSpPr/>
            <p:nvPr/>
          </p:nvSpPr>
          <p:spPr>
            <a:xfrm>
              <a:off x="-1108364" y="342900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26"/>
          <p:cNvSpPr/>
          <p:nvPr/>
        </p:nvSpPr>
        <p:spPr>
          <a:xfrm>
            <a:off x="3078480" y="429768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p:cNvGrpSpPr/>
          <p:nvPr/>
        </p:nvGrpSpPr>
        <p:grpSpPr>
          <a:xfrm>
            <a:off x="2057400" y="838200"/>
            <a:ext cx="3124200" cy="762000"/>
            <a:chOff x="2057400" y="838200"/>
            <a:chExt cx="3124200" cy="762000"/>
          </a:xfrm>
        </p:grpSpPr>
        <p:sp>
          <p:nvSpPr>
            <p:cNvPr id="28" name="Oval 27"/>
            <p:cNvSpPr/>
            <p:nvPr/>
          </p:nvSpPr>
          <p:spPr>
            <a:xfrm>
              <a:off x="4800600" y="1219200"/>
              <a:ext cx="381000" cy="381000"/>
            </a:xfrm>
            <a:prstGeom prst="ellipse">
              <a:avLst/>
            </a:prstGeom>
            <a:solidFill>
              <a:schemeClr val="bg1">
                <a:alpha val="83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2057400" y="838200"/>
              <a:ext cx="2819400" cy="523220"/>
            </a:xfrm>
            <a:prstGeom prst="rect">
              <a:avLst/>
            </a:prstGeom>
            <a:solidFill>
              <a:schemeClr val="bg1">
                <a:alpha val="81000"/>
              </a:schemeClr>
            </a:solidFill>
          </p:spPr>
          <p:txBody>
            <a:bodyPr wrap="square" rtlCol="0">
              <a:spAutoFit/>
            </a:bodyPr>
            <a:lstStyle/>
            <a:p>
              <a:pPr algn="r"/>
              <a:r>
                <a:rPr lang="en-US" sz="2800" dirty="0" err="1"/>
                <a:t>Shediak</a:t>
              </a:r>
              <a:r>
                <a:rPr lang="en-US" sz="2800" dirty="0"/>
                <a:t> Peninsula</a:t>
              </a:r>
            </a:p>
          </p:txBody>
        </p:sp>
      </p:grpSp>
      <p:grpSp>
        <p:nvGrpSpPr>
          <p:cNvPr id="40" name="Group 39"/>
          <p:cNvGrpSpPr/>
          <p:nvPr/>
        </p:nvGrpSpPr>
        <p:grpSpPr>
          <a:xfrm>
            <a:off x="5791200" y="914400"/>
            <a:ext cx="2209800" cy="838200"/>
            <a:chOff x="5791200" y="914400"/>
            <a:chExt cx="2209800" cy="838200"/>
          </a:xfrm>
        </p:grpSpPr>
        <p:sp>
          <p:nvSpPr>
            <p:cNvPr id="30" name="Oval 29"/>
            <p:cNvSpPr/>
            <p:nvPr/>
          </p:nvSpPr>
          <p:spPr>
            <a:xfrm>
              <a:off x="5791200" y="1371600"/>
              <a:ext cx="381000" cy="381000"/>
            </a:xfrm>
            <a:prstGeom prst="ellipse">
              <a:avLst/>
            </a:prstGeom>
            <a:solidFill>
              <a:schemeClr val="bg1">
                <a:alpha val="83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6096000" y="914400"/>
              <a:ext cx="1905000" cy="523220"/>
            </a:xfrm>
            <a:prstGeom prst="rect">
              <a:avLst/>
            </a:prstGeom>
            <a:solidFill>
              <a:schemeClr val="bg1">
                <a:alpha val="81000"/>
              </a:schemeClr>
            </a:solidFill>
          </p:spPr>
          <p:txBody>
            <a:bodyPr wrap="square" rtlCol="0">
              <a:spAutoFit/>
            </a:bodyPr>
            <a:lstStyle/>
            <a:p>
              <a:r>
                <a:rPr lang="en-US" sz="2800" dirty="0"/>
                <a:t>Isle St. Jean</a:t>
              </a:r>
            </a:p>
          </p:txBody>
        </p:sp>
      </p:grpSp>
      <p:cxnSp>
        <p:nvCxnSpPr>
          <p:cNvPr id="32" name="Straight Arrow Connector 31"/>
          <p:cNvCxnSpPr/>
          <p:nvPr/>
        </p:nvCxnSpPr>
        <p:spPr>
          <a:xfrm flipV="1">
            <a:off x="4800600" y="1828800"/>
            <a:ext cx="914400" cy="8382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4747360" y="1752600"/>
            <a:ext cx="205640" cy="82319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44" idx="7"/>
            <a:endCxn id="42" idx="3"/>
          </p:cNvCxnSpPr>
          <p:nvPr/>
        </p:nvCxnSpPr>
        <p:spPr>
          <a:xfrm flipV="1">
            <a:off x="3967947" y="2824947"/>
            <a:ext cx="644226" cy="263226"/>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47" idx="6"/>
            <a:endCxn id="44" idx="2"/>
          </p:cNvCxnSpPr>
          <p:nvPr/>
        </p:nvCxnSpPr>
        <p:spPr>
          <a:xfrm flipV="1">
            <a:off x="3246120" y="3185160"/>
            <a:ext cx="487680" cy="1524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43" idx="7"/>
          </p:cNvCxnSpPr>
          <p:nvPr/>
        </p:nvCxnSpPr>
        <p:spPr>
          <a:xfrm flipV="1">
            <a:off x="4196547" y="2895600"/>
            <a:ext cx="451653" cy="421173"/>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4572000" y="25908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3962400" y="3276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3733800" y="30480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2514600" y="33528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2743200" y="32766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2971800" y="3200400"/>
            <a:ext cx="274320" cy="274320"/>
          </a:xfrm>
          <a:prstGeom prst="ellipse">
            <a:avLst/>
          </a:prstGeom>
          <a:blipFill>
            <a:blip r:embed="rId7"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Slide Number Placeholder 55"/>
          <p:cNvSpPr>
            <a:spLocks noGrp="1"/>
          </p:cNvSpPr>
          <p:nvPr>
            <p:ph type="sldNum" sz="quarter" idx="12"/>
          </p:nvPr>
        </p:nvSpPr>
        <p:spPr/>
        <p:txBody>
          <a:bodyPr/>
          <a:lstStyle/>
          <a:p>
            <a:pPr>
              <a:defRPr/>
            </a:pPr>
            <a:fld id="{6D98560A-1953-4F77-869E-5D1EE0598C44}" type="slidenum">
              <a:rPr lang="en-US" smtClean="0"/>
              <a:pPr>
                <a:defRPr/>
              </a:pPr>
              <a:t>73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par>
                                <p:cTn id="13" presetID="22" presetClass="entr" presetSubtype="4"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down)">
                                      <p:cBhvr>
                                        <p:cTn id="15" dur="500"/>
                                        <p:tgtEl>
                                          <p:spTgt spid="40"/>
                                        </p:tgtEl>
                                      </p:cBhvr>
                                    </p:animEffect>
                                  </p:childTnLst>
                                </p:cTn>
                              </p:par>
                              <p:par>
                                <p:cTn id="16" presetID="22" presetClass="entr" presetSubtype="8" repeatCount="indefinite"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left)">
                                      <p:cBhvr>
                                        <p:cTn id="18" dur="1000"/>
                                        <p:tgtEl>
                                          <p:spTgt spid="36"/>
                                        </p:tgtEl>
                                      </p:cBhvr>
                                    </p:animEffect>
                                  </p:childTnLst>
                                </p:cTn>
                              </p:par>
                            </p:childTnLst>
                          </p:cTn>
                        </p:par>
                        <p:par>
                          <p:cTn id="19" fill="hold">
                            <p:stCondLst>
                              <p:cond delay="1000"/>
                            </p:stCondLst>
                            <p:childTnLst>
                              <p:par>
                                <p:cTn id="20" presetID="22" presetClass="entr" presetSubtype="8" repeatCount="indefinite"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1000"/>
                                        <p:tgtEl>
                                          <p:spTgt spid="35"/>
                                        </p:tgtEl>
                                      </p:cBhvr>
                                    </p:animEffect>
                                  </p:childTnLst>
                                </p:cTn>
                              </p:par>
                              <p:par>
                                <p:cTn id="23" presetID="22" presetClass="entr" presetSubtype="8" repeatCount="indefinite"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left)">
                                      <p:cBhvr>
                                        <p:cTn id="25" dur="1000"/>
                                        <p:tgtEl>
                                          <p:spTgt spid="37"/>
                                        </p:tgtEl>
                                      </p:cBhvr>
                                    </p:animEffect>
                                  </p:childTnLst>
                                </p:cTn>
                              </p:par>
                            </p:childTnLst>
                          </p:cTn>
                        </p:par>
                        <p:par>
                          <p:cTn id="26" fill="hold">
                            <p:stCondLst>
                              <p:cond delay="2000"/>
                            </p:stCondLst>
                            <p:childTnLst>
                              <p:par>
                                <p:cTn id="27" presetID="22" presetClass="entr" presetSubtype="4" repeatCount="indefinite" fill="hold"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1000"/>
                                        <p:tgtEl>
                                          <p:spTgt spid="34"/>
                                        </p:tgtEl>
                                      </p:cBhvr>
                                    </p:animEffect>
                                  </p:childTnLst>
                                </p:cTn>
                              </p:par>
                              <p:par>
                                <p:cTn id="30" presetID="22" presetClass="entr" presetSubtype="4" repeatCount="indefinite"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down)">
                                      <p:cBhvr>
                                        <p:cTn id="32"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sp>
        <p:nvSpPr>
          <p:cNvPr id="18" name="Oval 17"/>
          <p:cNvSpPr/>
          <p:nvPr/>
        </p:nvSpPr>
        <p:spPr>
          <a:xfrm>
            <a:off x="2168237" y="3474027"/>
            <a:ext cx="274320" cy="274320"/>
          </a:xfrm>
          <a:prstGeom prst="ellipse">
            <a:avLst/>
          </a:prstGeom>
          <a:blipFill>
            <a:blip r:embed="rId4"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4191001" y="3962400"/>
            <a:ext cx="990600" cy="609600"/>
            <a:chOff x="-1371600" y="3429000"/>
            <a:chExt cx="990600" cy="609600"/>
          </a:xfrm>
        </p:grpSpPr>
        <p:sp>
          <p:nvSpPr>
            <p:cNvPr id="20" name="Rounded Rectangle 19"/>
            <p:cNvSpPr/>
            <p:nvPr/>
          </p:nvSpPr>
          <p:spPr>
            <a:xfrm>
              <a:off x="-1371600" y="3657600"/>
              <a:ext cx="990600" cy="3810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Halifax</a:t>
              </a:r>
            </a:p>
          </p:txBody>
        </p:sp>
        <p:sp>
          <p:nvSpPr>
            <p:cNvPr id="21" name="Oval 20"/>
            <p:cNvSpPr/>
            <p:nvPr/>
          </p:nvSpPr>
          <p:spPr>
            <a:xfrm>
              <a:off x="-1108364" y="3429000"/>
              <a:ext cx="274320" cy="274320"/>
            </a:xfrm>
            <a:prstGeom prst="ellipse">
              <a:avLst/>
            </a:prstGeom>
            <a:blipFill>
              <a:blip r:embed="rId4"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26"/>
          <p:cNvSpPr/>
          <p:nvPr/>
        </p:nvSpPr>
        <p:spPr>
          <a:xfrm>
            <a:off x="3307081" y="4297680"/>
            <a:ext cx="274320" cy="274320"/>
          </a:xfrm>
          <a:prstGeom prst="ellipse">
            <a:avLst/>
          </a:prstGeom>
          <a:blipFill>
            <a:blip r:embed="rId4"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71"/>
          <p:cNvGrpSpPr/>
          <p:nvPr/>
        </p:nvGrpSpPr>
        <p:grpSpPr>
          <a:xfrm>
            <a:off x="152400" y="1219200"/>
            <a:ext cx="8686800" cy="4191000"/>
            <a:chOff x="152400" y="1219200"/>
            <a:chExt cx="8686800" cy="4191000"/>
          </a:xfrm>
        </p:grpSpPr>
        <p:grpSp>
          <p:nvGrpSpPr>
            <p:cNvPr id="56" name="Group 55"/>
            <p:cNvGrpSpPr/>
            <p:nvPr/>
          </p:nvGrpSpPr>
          <p:grpSpPr>
            <a:xfrm>
              <a:off x="152400" y="1219200"/>
              <a:ext cx="8686800" cy="4191000"/>
              <a:chOff x="152400" y="1219200"/>
              <a:chExt cx="8686800" cy="4191000"/>
            </a:xfrm>
          </p:grpSpPr>
          <p:sp>
            <p:nvSpPr>
              <p:cNvPr id="28" name="Rectangle 27"/>
              <p:cNvSpPr/>
              <p:nvPr/>
            </p:nvSpPr>
            <p:spPr>
              <a:xfrm>
                <a:off x="152400" y="1219200"/>
                <a:ext cx="8686800" cy="4191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6172200" y="1676400"/>
                <a:ext cx="2667000" cy="584775"/>
              </a:xfrm>
              <a:prstGeom prst="rect">
                <a:avLst/>
              </a:prstGeom>
              <a:noFill/>
            </p:spPr>
            <p:txBody>
              <a:bodyPr wrap="square" rtlCol="0">
                <a:spAutoFit/>
              </a:bodyPr>
              <a:lstStyle/>
              <a:p>
                <a:pPr algn="r"/>
                <a:r>
                  <a:rPr lang="en-US" sz="3200" b="1" dirty="0"/>
                  <a:t>CUSTOMER</a:t>
                </a:r>
              </a:p>
            </p:txBody>
          </p:sp>
        </p:grpSp>
        <p:pic>
          <p:nvPicPr>
            <p:cNvPr id="78865" name="Picture 17" descr="C:\Users\romerrr\AppData\Local\Microsoft\Windows\INetCache\IE\12ZGSOIJ\6001-redcoat[1].jpg"/>
            <p:cNvPicPr>
              <a:picLocks noChangeAspect="1" noChangeArrowheads="1"/>
            </p:cNvPicPr>
            <p:nvPr/>
          </p:nvPicPr>
          <p:blipFill>
            <a:blip r:embed="rId5" cstate="print"/>
            <a:srcRect/>
            <a:stretch>
              <a:fillRect/>
            </a:stretch>
          </p:blipFill>
          <p:spPr bwMode="auto">
            <a:xfrm>
              <a:off x="7162800" y="2133600"/>
              <a:ext cx="1524000" cy="3048000"/>
            </a:xfrm>
            <a:prstGeom prst="rect">
              <a:avLst/>
            </a:prstGeom>
            <a:noFill/>
          </p:spPr>
        </p:pic>
      </p:grpSp>
      <p:sp>
        <p:nvSpPr>
          <p:cNvPr id="2" name="Title 1"/>
          <p:cNvSpPr>
            <a:spLocks noGrp="1"/>
          </p:cNvSpPr>
          <p:nvPr>
            <p:ph type="title"/>
          </p:nvPr>
        </p:nvSpPr>
        <p:spPr/>
        <p:txBody>
          <a:bodyPr>
            <a:normAutofit fontScale="90000"/>
          </a:bodyPr>
          <a:lstStyle/>
          <a:p>
            <a:r>
              <a:rPr lang="en-US" dirty="0"/>
              <a:t>10-ACADIA: 1748-1755 </a:t>
            </a:r>
            <a:r>
              <a:rPr lang="en-US" b="0" dirty="0"/>
              <a:t>(7)</a:t>
            </a:r>
          </a:p>
        </p:txBody>
      </p:sp>
      <p:pic>
        <p:nvPicPr>
          <p:cNvPr id="23" name="Picture 6" descr="https://cdn.wallpapersafari.com/59/29/rPu1bn.png"/>
          <p:cNvPicPr>
            <a:picLocks noChangeAspect="1" noChangeArrowheads="1"/>
          </p:cNvPicPr>
          <p:nvPr/>
        </p:nvPicPr>
        <p:blipFill>
          <a:blip r:embed="rId6"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38100" y="5562600"/>
            <a:ext cx="9372600" cy="1384995"/>
          </a:xfrm>
          <a:prstGeom prst="rect">
            <a:avLst/>
          </a:prstGeom>
        </p:spPr>
        <p:txBody>
          <a:bodyPr wrap="square">
            <a:spAutoFit/>
          </a:bodyPr>
          <a:lstStyle/>
          <a:p>
            <a:r>
              <a:rPr lang="en-US" sz="2600" dirty="0"/>
              <a:t>With establishment of Halifax military complex, </a:t>
            </a:r>
            <a:r>
              <a:rPr lang="en-US" sz="2800" dirty="0">
                <a:solidFill>
                  <a:srgbClr val="FF0000"/>
                </a:solidFill>
                <a:effectLst>
                  <a:outerShdw blurRad="38100" dist="38100" dir="2700000" algn="tl">
                    <a:srgbClr val="000000"/>
                  </a:outerShdw>
                </a:effectLst>
              </a:rPr>
              <a:t>Acadians</a:t>
            </a:r>
            <a:r>
              <a:rPr lang="en-US" sz="2600" dirty="0"/>
              <a:t> </a:t>
            </a:r>
            <a:r>
              <a:rPr lang="en-US" sz="2800" dirty="0">
                <a:solidFill>
                  <a:srgbClr val="FF0000"/>
                </a:solidFill>
                <a:effectLst>
                  <a:outerShdw blurRad="38100" dist="38100" dir="2700000" algn="tl">
                    <a:srgbClr val="000000"/>
                  </a:outerShdw>
                </a:effectLst>
              </a:rPr>
              <a:t>are</a:t>
            </a:r>
            <a:r>
              <a:rPr lang="en-US" sz="2600" dirty="0"/>
              <a:t> </a:t>
            </a:r>
            <a:r>
              <a:rPr lang="en-US" sz="2800" dirty="0">
                <a:solidFill>
                  <a:srgbClr val="FF0000"/>
                </a:solidFill>
                <a:effectLst>
                  <a:outerShdw blurRad="38100" dist="38100" dir="2700000" algn="tl">
                    <a:srgbClr val="000000"/>
                  </a:outerShdw>
                </a:effectLst>
              </a:rPr>
              <a:t>no</a:t>
            </a:r>
            <a:r>
              <a:rPr lang="en-US" sz="2600" dirty="0"/>
              <a:t> </a:t>
            </a:r>
            <a:r>
              <a:rPr lang="en-US" sz="2800" dirty="0">
                <a:solidFill>
                  <a:srgbClr val="FF0000"/>
                </a:solidFill>
                <a:effectLst>
                  <a:outerShdw blurRad="38100" dist="38100" dir="2700000" algn="tl">
                    <a:srgbClr val="000000"/>
                  </a:outerShdw>
                </a:effectLst>
              </a:rPr>
              <a:t>longer</a:t>
            </a:r>
            <a:r>
              <a:rPr lang="en-US" sz="2600" dirty="0"/>
              <a:t> </a:t>
            </a:r>
            <a:r>
              <a:rPr lang="en-US" sz="2800" dirty="0">
                <a:solidFill>
                  <a:srgbClr val="FF0000"/>
                </a:solidFill>
                <a:effectLst>
                  <a:outerShdw blurRad="38100" dist="38100" dir="2700000" algn="tl">
                    <a:srgbClr val="000000"/>
                  </a:outerShdw>
                </a:effectLst>
              </a:rPr>
              <a:t>a</a:t>
            </a:r>
            <a:r>
              <a:rPr lang="en-US" sz="2600" dirty="0"/>
              <a:t> </a:t>
            </a:r>
            <a:r>
              <a:rPr lang="en-US" sz="2800" dirty="0">
                <a:solidFill>
                  <a:srgbClr val="FF0000"/>
                </a:solidFill>
                <a:effectLst>
                  <a:outerShdw blurRad="38100" dist="38100" dir="2700000" algn="tl">
                    <a:srgbClr val="000000"/>
                  </a:outerShdw>
                </a:effectLst>
              </a:rPr>
              <a:t>vital</a:t>
            </a:r>
            <a:r>
              <a:rPr lang="en-US" sz="2600" dirty="0"/>
              <a:t> </a:t>
            </a:r>
            <a:r>
              <a:rPr lang="en-US" sz="2800" dirty="0">
                <a:solidFill>
                  <a:srgbClr val="FF0000"/>
                </a:solidFill>
                <a:effectLst>
                  <a:outerShdw blurRad="38100" dist="38100" dir="2700000" algn="tl">
                    <a:srgbClr val="000000"/>
                  </a:outerShdw>
                </a:effectLst>
              </a:rPr>
              <a:t>cog</a:t>
            </a:r>
            <a:r>
              <a:rPr lang="en-US" sz="2600" dirty="0"/>
              <a:t> in garrison’s chain of supply and British </a:t>
            </a:r>
            <a:r>
              <a:rPr lang="en-US" sz="2800" dirty="0">
                <a:solidFill>
                  <a:srgbClr val="FF0000"/>
                </a:solidFill>
                <a:effectLst>
                  <a:outerShdw blurRad="38100" dist="38100" dir="2700000" algn="tl">
                    <a:srgbClr val="000000"/>
                  </a:outerShdw>
                </a:effectLst>
              </a:rPr>
              <a:t>attitudes</a:t>
            </a:r>
            <a:r>
              <a:rPr lang="en-US" sz="2600" dirty="0"/>
              <a:t> </a:t>
            </a:r>
            <a:r>
              <a:rPr lang="en-US" sz="2800" dirty="0">
                <a:solidFill>
                  <a:srgbClr val="FF0000"/>
                </a:solidFill>
                <a:effectLst>
                  <a:outerShdw blurRad="38100" dist="38100" dir="2700000" algn="tl">
                    <a:srgbClr val="000000"/>
                  </a:outerShdw>
                </a:effectLst>
              </a:rPr>
              <a:t>toward</a:t>
            </a:r>
            <a:r>
              <a:rPr lang="en-US" sz="2600" dirty="0"/>
              <a:t> </a:t>
            </a:r>
            <a:r>
              <a:rPr lang="en-US" sz="2800" dirty="0">
                <a:solidFill>
                  <a:srgbClr val="FF0000"/>
                </a:solidFill>
                <a:effectLst>
                  <a:outerShdw blurRad="38100" dist="38100" dir="2700000" algn="tl">
                    <a:srgbClr val="000000"/>
                  </a:outerShdw>
                </a:effectLst>
              </a:rPr>
              <a:t>the</a:t>
            </a:r>
            <a:r>
              <a:rPr lang="en-US" sz="2600" dirty="0"/>
              <a:t> </a:t>
            </a:r>
            <a:r>
              <a:rPr lang="en-US" sz="2800" dirty="0">
                <a:solidFill>
                  <a:srgbClr val="FF0000"/>
                </a:solidFill>
                <a:effectLst>
                  <a:outerShdw blurRad="38100" dist="38100" dir="2700000" algn="tl">
                    <a:srgbClr val="000000"/>
                  </a:outerShdw>
                </a:effectLst>
              </a:rPr>
              <a:t>Acadians</a:t>
            </a:r>
            <a:r>
              <a:rPr lang="en-US" sz="2600" dirty="0"/>
              <a:t> consequently </a:t>
            </a:r>
            <a:r>
              <a:rPr lang="en-US" sz="2800" dirty="0">
                <a:solidFill>
                  <a:srgbClr val="FF0000"/>
                </a:solidFill>
                <a:effectLst>
                  <a:outerShdw blurRad="38100" dist="38100" dir="2700000" algn="tl">
                    <a:srgbClr val="000000"/>
                  </a:outerShdw>
                </a:effectLst>
              </a:rPr>
              <a:t>change dramatically</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ET=144YRS</a:t>
            </a:r>
          </a:p>
        </p:txBody>
      </p:sp>
      <p:pic>
        <p:nvPicPr>
          <p:cNvPr id="33" name="Picture 6" descr="https://cdn.wallpapersafari.com/59/29/rPu1bn.png"/>
          <p:cNvPicPr>
            <a:picLocks noChangeAspect="1" noChangeArrowheads="1"/>
          </p:cNvPicPr>
          <p:nvPr/>
        </p:nvPicPr>
        <p:blipFill>
          <a:blip r:embed="rId6"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6"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grpSp>
        <p:nvGrpSpPr>
          <p:cNvPr id="57" name="Group 56"/>
          <p:cNvGrpSpPr/>
          <p:nvPr/>
        </p:nvGrpSpPr>
        <p:grpSpPr>
          <a:xfrm>
            <a:off x="1295401" y="1299666"/>
            <a:ext cx="5771489" cy="1171061"/>
            <a:chOff x="1295401" y="1299666"/>
            <a:chExt cx="5771489" cy="1171061"/>
          </a:xfrm>
        </p:grpSpPr>
        <p:pic>
          <p:nvPicPr>
            <p:cNvPr id="78861" name="Picture 13" descr="C:\Users\romerrr\AppData\Local\Microsoft\Windows\INetCache\IE\FNCG2QHM\wheat_wheat_field_cornfield_summer_cereals_spike_grain_agriculture-559991[1].jpg"/>
            <p:cNvPicPr>
              <a:picLocks noChangeAspect="1" noChangeArrowheads="1"/>
            </p:cNvPicPr>
            <p:nvPr/>
          </p:nvPicPr>
          <p:blipFill>
            <a:blip r:embed="rId8" cstate="print"/>
            <a:srcRect r="5556"/>
            <a:stretch>
              <a:fillRect/>
            </a:stretch>
          </p:blipFill>
          <p:spPr bwMode="auto">
            <a:xfrm>
              <a:off x="2743200" y="1299666"/>
              <a:ext cx="1219199" cy="914400"/>
            </a:xfrm>
            <a:prstGeom prst="rect">
              <a:avLst/>
            </a:prstGeom>
            <a:noFill/>
          </p:spPr>
        </p:pic>
        <p:pic>
          <p:nvPicPr>
            <p:cNvPr id="78863" name="Picture 15" descr="C:\Users\romerrr\AppData\Local\Microsoft\Windows\INetCache\IE\XVMJL0M7\wheat_PNG85[1].png"/>
            <p:cNvPicPr>
              <a:picLocks noChangeAspect="1" noChangeArrowheads="1"/>
            </p:cNvPicPr>
            <p:nvPr/>
          </p:nvPicPr>
          <p:blipFill>
            <a:blip r:embed="rId9" cstate="print"/>
            <a:srcRect/>
            <a:stretch>
              <a:fillRect/>
            </a:stretch>
          </p:blipFill>
          <p:spPr bwMode="auto">
            <a:xfrm>
              <a:off x="4648201" y="1371600"/>
              <a:ext cx="1447800" cy="994525"/>
            </a:xfrm>
            <a:prstGeom prst="rect">
              <a:avLst/>
            </a:prstGeom>
            <a:noFill/>
          </p:spPr>
        </p:pic>
        <p:sp>
          <p:nvSpPr>
            <p:cNvPr id="40" name="TextBox 39"/>
            <p:cNvSpPr txBox="1"/>
            <p:nvPr/>
          </p:nvSpPr>
          <p:spPr>
            <a:xfrm>
              <a:off x="1295401" y="1447800"/>
              <a:ext cx="1143000" cy="523220"/>
            </a:xfrm>
            <a:prstGeom prst="rect">
              <a:avLst/>
            </a:prstGeom>
            <a:noFill/>
          </p:spPr>
          <p:txBody>
            <a:bodyPr wrap="square" rtlCol="0">
              <a:spAutoFit/>
            </a:bodyPr>
            <a:lstStyle/>
            <a:p>
              <a:pPr algn="r"/>
              <a:r>
                <a:rPr lang="en-US" sz="2800" dirty="0"/>
                <a:t>Grains</a:t>
              </a:r>
            </a:p>
          </p:txBody>
        </p:sp>
        <p:sp>
          <p:nvSpPr>
            <p:cNvPr id="44" name="Right Arrow 43"/>
            <p:cNvSpPr/>
            <p:nvPr/>
          </p:nvSpPr>
          <p:spPr>
            <a:xfrm>
              <a:off x="4038601" y="1676400"/>
              <a:ext cx="762000" cy="3048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ight Arrow 47"/>
            <p:cNvSpPr/>
            <p:nvPr/>
          </p:nvSpPr>
          <p:spPr>
            <a:xfrm rot="1409023">
              <a:off x="6076403" y="2165927"/>
              <a:ext cx="990487" cy="3048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p:cNvGrpSpPr/>
          <p:nvPr/>
        </p:nvGrpSpPr>
        <p:grpSpPr>
          <a:xfrm>
            <a:off x="1295401" y="2362200"/>
            <a:ext cx="5715000" cy="934047"/>
            <a:chOff x="1295401" y="2362200"/>
            <a:chExt cx="5715000" cy="934047"/>
          </a:xfrm>
        </p:grpSpPr>
        <p:pic>
          <p:nvPicPr>
            <p:cNvPr id="78856" name="Picture 8" descr="C:\Users\romerrr\AppData\Local\Microsoft\Windows\INetCache\IE\XVMJL0M7\17629-firewood-pv[1].jpg"/>
            <p:cNvPicPr>
              <a:picLocks noChangeAspect="1" noChangeArrowheads="1"/>
            </p:cNvPicPr>
            <p:nvPr/>
          </p:nvPicPr>
          <p:blipFill>
            <a:blip r:embed="rId10" cstate="print"/>
            <a:srcRect/>
            <a:stretch>
              <a:fillRect/>
            </a:stretch>
          </p:blipFill>
          <p:spPr bwMode="auto">
            <a:xfrm>
              <a:off x="4876801" y="2438400"/>
              <a:ext cx="1143000" cy="857847"/>
            </a:xfrm>
            <a:prstGeom prst="rect">
              <a:avLst/>
            </a:prstGeom>
            <a:noFill/>
          </p:spPr>
        </p:pic>
        <p:pic>
          <p:nvPicPr>
            <p:cNvPr id="78864" name="Picture 16" descr="C:\Users\romerrr\AppData\Local\Microsoft\Windows\INetCache\IE\XVMJL0M7\1200px-Northern_Hardwood_Forest_(1)_(21178820598)[1].jpg"/>
            <p:cNvPicPr>
              <a:picLocks noChangeAspect="1" noChangeArrowheads="1"/>
            </p:cNvPicPr>
            <p:nvPr/>
          </p:nvPicPr>
          <p:blipFill>
            <a:blip r:embed="rId11" cstate="print"/>
            <a:srcRect/>
            <a:stretch>
              <a:fillRect/>
            </a:stretch>
          </p:blipFill>
          <p:spPr bwMode="auto">
            <a:xfrm>
              <a:off x="2743201" y="2362200"/>
              <a:ext cx="1219199" cy="914400"/>
            </a:xfrm>
            <a:prstGeom prst="rect">
              <a:avLst/>
            </a:prstGeom>
            <a:noFill/>
          </p:spPr>
        </p:pic>
        <p:sp>
          <p:nvSpPr>
            <p:cNvPr id="41" name="TextBox 40"/>
            <p:cNvSpPr txBox="1"/>
            <p:nvPr/>
          </p:nvSpPr>
          <p:spPr>
            <a:xfrm>
              <a:off x="1295401" y="2438400"/>
              <a:ext cx="1219200" cy="523220"/>
            </a:xfrm>
            <a:prstGeom prst="rect">
              <a:avLst/>
            </a:prstGeom>
            <a:noFill/>
          </p:spPr>
          <p:txBody>
            <a:bodyPr wrap="square" rtlCol="0">
              <a:spAutoFit/>
            </a:bodyPr>
            <a:lstStyle/>
            <a:p>
              <a:pPr algn="r"/>
              <a:r>
                <a:rPr lang="en-US" sz="2800" dirty="0"/>
                <a:t>Timber</a:t>
              </a:r>
            </a:p>
          </p:txBody>
        </p:sp>
        <p:sp>
          <p:nvSpPr>
            <p:cNvPr id="45" name="Right Arrow 44"/>
            <p:cNvSpPr/>
            <p:nvPr/>
          </p:nvSpPr>
          <p:spPr>
            <a:xfrm>
              <a:off x="4038601" y="2743200"/>
              <a:ext cx="762000" cy="3048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ight Arrow 48"/>
            <p:cNvSpPr/>
            <p:nvPr/>
          </p:nvSpPr>
          <p:spPr>
            <a:xfrm>
              <a:off x="6096001" y="2743200"/>
              <a:ext cx="914400" cy="3048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p:cNvGrpSpPr/>
          <p:nvPr/>
        </p:nvGrpSpPr>
        <p:grpSpPr>
          <a:xfrm>
            <a:off x="990601" y="3344393"/>
            <a:ext cx="6069373" cy="1018602"/>
            <a:chOff x="990601" y="3344393"/>
            <a:chExt cx="6069373" cy="1018602"/>
          </a:xfrm>
        </p:grpSpPr>
        <p:pic>
          <p:nvPicPr>
            <p:cNvPr id="78854" name="Picture 6" descr="C:\Users\romerrr\AppData\Local\Microsoft\Windows\INetCache\IE\12ZGSOIJ\cow-in-pasture.jpg.838x0_q80[1].jpg"/>
            <p:cNvPicPr>
              <a:picLocks noChangeAspect="1" noChangeArrowheads="1"/>
            </p:cNvPicPr>
            <p:nvPr/>
          </p:nvPicPr>
          <p:blipFill>
            <a:blip r:embed="rId12" cstate="print"/>
            <a:srcRect r="11058"/>
            <a:stretch>
              <a:fillRect/>
            </a:stretch>
          </p:blipFill>
          <p:spPr bwMode="auto">
            <a:xfrm>
              <a:off x="2743200" y="3352800"/>
              <a:ext cx="1219200" cy="914400"/>
            </a:xfrm>
            <a:prstGeom prst="rect">
              <a:avLst/>
            </a:prstGeom>
            <a:noFill/>
          </p:spPr>
        </p:pic>
        <p:pic>
          <p:nvPicPr>
            <p:cNvPr id="78855" name="Picture 7" descr="C:\Users\romerrr\AppData\Local\Microsoft\Windows\INetCache\IE\12ZGSOIJ\milk-jug[1].jpg"/>
            <p:cNvPicPr>
              <a:picLocks noChangeAspect="1" noChangeArrowheads="1"/>
            </p:cNvPicPr>
            <p:nvPr/>
          </p:nvPicPr>
          <p:blipFill>
            <a:blip r:embed="rId13" cstate="print"/>
            <a:srcRect/>
            <a:stretch>
              <a:fillRect/>
            </a:stretch>
          </p:blipFill>
          <p:spPr bwMode="auto">
            <a:xfrm>
              <a:off x="5105401" y="3352800"/>
              <a:ext cx="762000" cy="1010195"/>
            </a:xfrm>
            <a:prstGeom prst="rect">
              <a:avLst/>
            </a:prstGeom>
            <a:noFill/>
          </p:spPr>
        </p:pic>
        <p:sp>
          <p:nvSpPr>
            <p:cNvPr id="42" name="TextBox 41"/>
            <p:cNvSpPr txBox="1"/>
            <p:nvPr/>
          </p:nvSpPr>
          <p:spPr>
            <a:xfrm>
              <a:off x="990601" y="3505200"/>
              <a:ext cx="1676400" cy="523220"/>
            </a:xfrm>
            <a:prstGeom prst="rect">
              <a:avLst/>
            </a:prstGeom>
            <a:noFill/>
          </p:spPr>
          <p:txBody>
            <a:bodyPr wrap="square" rtlCol="0">
              <a:spAutoFit/>
            </a:bodyPr>
            <a:lstStyle/>
            <a:p>
              <a:pPr algn="r"/>
              <a:r>
                <a:rPr lang="en-US" sz="2800" dirty="0"/>
                <a:t>Milk cows</a:t>
              </a:r>
            </a:p>
          </p:txBody>
        </p:sp>
        <p:sp>
          <p:nvSpPr>
            <p:cNvPr id="46" name="Right Arrow 45"/>
            <p:cNvSpPr/>
            <p:nvPr/>
          </p:nvSpPr>
          <p:spPr>
            <a:xfrm>
              <a:off x="4038601" y="3657600"/>
              <a:ext cx="762000" cy="3048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ight Arrow 49"/>
            <p:cNvSpPr/>
            <p:nvPr/>
          </p:nvSpPr>
          <p:spPr>
            <a:xfrm rot="20190977" flipV="1">
              <a:off x="6039121" y="3344393"/>
              <a:ext cx="1020853" cy="3048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p:cNvGrpSpPr/>
          <p:nvPr/>
        </p:nvGrpSpPr>
        <p:grpSpPr>
          <a:xfrm>
            <a:off x="1447801" y="4049615"/>
            <a:ext cx="5729211" cy="1288651"/>
            <a:chOff x="1447801" y="4049615"/>
            <a:chExt cx="5729211" cy="1288651"/>
          </a:xfrm>
        </p:grpSpPr>
        <p:pic>
          <p:nvPicPr>
            <p:cNvPr id="78853" name="Picture 5" descr="C:\Users\romerrr\AppData\Local\Microsoft\Windows\INetCache\IE\XVMJL0M7\1200px-Sussex_cow_4[1].jpg"/>
            <p:cNvPicPr>
              <a:picLocks noChangeAspect="1" noChangeArrowheads="1"/>
            </p:cNvPicPr>
            <p:nvPr/>
          </p:nvPicPr>
          <p:blipFill>
            <a:blip r:embed="rId14" cstate="print"/>
            <a:srcRect/>
            <a:stretch>
              <a:fillRect/>
            </a:stretch>
          </p:blipFill>
          <p:spPr bwMode="auto">
            <a:xfrm>
              <a:off x="2743200" y="4423866"/>
              <a:ext cx="1219200" cy="914400"/>
            </a:xfrm>
            <a:prstGeom prst="rect">
              <a:avLst/>
            </a:prstGeom>
            <a:noFill/>
          </p:spPr>
        </p:pic>
        <p:pic>
          <p:nvPicPr>
            <p:cNvPr id="78858" name="Picture 10" descr="C:\Users\romerrr\AppData\Local\Microsoft\Windows\INetCache\IE\XVMJL0M7\220px-StripSteak[1].jpg"/>
            <p:cNvPicPr>
              <a:picLocks noChangeAspect="1" noChangeArrowheads="1"/>
            </p:cNvPicPr>
            <p:nvPr/>
          </p:nvPicPr>
          <p:blipFill>
            <a:blip r:embed="rId15" cstate="print"/>
            <a:srcRect/>
            <a:stretch>
              <a:fillRect/>
            </a:stretch>
          </p:blipFill>
          <p:spPr bwMode="auto">
            <a:xfrm>
              <a:off x="4876801" y="4572000"/>
              <a:ext cx="1219200" cy="703811"/>
            </a:xfrm>
            <a:prstGeom prst="rect">
              <a:avLst/>
            </a:prstGeom>
            <a:noFill/>
          </p:spPr>
        </p:pic>
        <p:sp>
          <p:nvSpPr>
            <p:cNvPr id="43" name="TextBox 42"/>
            <p:cNvSpPr txBox="1"/>
            <p:nvPr/>
          </p:nvSpPr>
          <p:spPr>
            <a:xfrm>
              <a:off x="1447801" y="4572000"/>
              <a:ext cx="1143000" cy="523220"/>
            </a:xfrm>
            <a:prstGeom prst="rect">
              <a:avLst/>
            </a:prstGeom>
            <a:noFill/>
          </p:spPr>
          <p:txBody>
            <a:bodyPr wrap="square" rtlCol="0">
              <a:spAutoFit/>
            </a:bodyPr>
            <a:lstStyle/>
            <a:p>
              <a:pPr algn="r"/>
              <a:r>
                <a:rPr lang="en-US" sz="2800" dirty="0"/>
                <a:t>Cattle</a:t>
              </a:r>
            </a:p>
          </p:txBody>
        </p:sp>
        <p:sp>
          <p:nvSpPr>
            <p:cNvPr id="47" name="Right Arrow 46"/>
            <p:cNvSpPr/>
            <p:nvPr/>
          </p:nvSpPr>
          <p:spPr>
            <a:xfrm>
              <a:off x="4038601" y="4724400"/>
              <a:ext cx="762000" cy="3048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ight Arrow 50"/>
            <p:cNvSpPr/>
            <p:nvPr/>
          </p:nvSpPr>
          <p:spPr>
            <a:xfrm rot="19134488" flipV="1">
              <a:off x="5936947" y="4049615"/>
              <a:ext cx="1240065" cy="3048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152400" y="1250373"/>
            <a:ext cx="990600" cy="4125191"/>
            <a:chOff x="152400" y="1250373"/>
            <a:chExt cx="990600" cy="4125191"/>
          </a:xfrm>
        </p:grpSpPr>
        <p:sp>
          <p:nvSpPr>
            <p:cNvPr id="52" name="TextBox 51"/>
            <p:cNvSpPr txBox="1"/>
            <p:nvPr/>
          </p:nvSpPr>
          <p:spPr>
            <a:xfrm rot="16200000">
              <a:off x="-1551057" y="2953830"/>
              <a:ext cx="4114800" cy="707886"/>
            </a:xfrm>
            <a:prstGeom prst="rect">
              <a:avLst/>
            </a:prstGeom>
            <a:noFill/>
            <a:ln>
              <a:noFill/>
            </a:ln>
          </p:spPr>
          <p:txBody>
            <a:bodyPr wrap="square" rtlCol="0">
              <a:spAutoFit/>
            </a:bodyPr>
            <a:lstStyle/>
            <a:p>
              <a:r>
                <a:rPr lang="en-US" sz="4000" b="1" dirty="0"/>
                <a:t>ACADIANS SUPPLY</a:t>
              </a:r>
            </a:p>
          </p:txBody>
        </p:sp>
        <p:sp>
          <p:nvSpPr>
            <p:cNvPr id="61" name="Rounded Rectangle 60"/>
            <p:cNvSpPr/>
            <p:nvPr/>
          </p:nvSpPr>
          <p:spPr>
            <a:xfrm>
              <a:off x="762000" y="1264227"/>
              <a:ext cx="381000" cy="381000"/>
            </a:xfrm>
            <a:prstGeom prst="roundRect">
              <a:avLst/>
            </a:prstGeom>
            <a:blipFill>
              <a:blip r:embed="rId1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a:off x="762000" y="2085108"/>
              <a:ext cx="381000" cy="381000"/>
            </a:xfrm>
            <a:prstGeom prst="roundRect">
              <a:avLst/>
            </a:prstGeom>
            <a:blipFill>
              <a:blip r:embed="rId1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a:off x="762000" y="2500744"/>
              <a:ext cx="381000" cy="381000"/>
            </a:xfrm>
            <a:prstGeom prst="roundRect">
              <a:avLst/>
            </a:prstGeom>
            <a:blipFill>
              <a:blip r:embed="rId1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p:cNvSpPr/>
            <p:nvPr/>
          </p:nvSpPr>
          <p:spPr>
            <a:xfrm>
              <a:off x="762000" y="2923308"/>
              <a:ext cx="381000" cy="381000"/>
            </a:xfrm>
            <a:prstGeom prst="roundRect">
              <a:avLst/>
            </a:prstGeom>
            <a:blipFill>
              <a:blip r:embed="rId1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p:cNvSpPr/>
            <p:nvPr/>
          </p:nvSpPr>
          <p:spPr>
            <a:xfrm>
              <a:off x="762000" y="3335481"/>
              <a:ext cx="381000" cy="381000"/>
            </a:xfrm>
            <a:prstGeom prst="roundRect">
              <a:avLst/>
            </a:prstGeom>
            <a:blipFill>
              <a:blip r:embed="rId1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p:cNvSpPr/>
            <p:nvPr/>
          </p:nvSpPr>
          <p:spPr>
            <a:xfrm>
              <a:off x="762000" y="3747654"/>
              <a:ext cx="381000" cy="381000"/>
            </a:xfrm>
            <a:prstGeom prst="roundRect">
              <a:avLst/>
            </a:prstGeom>
            <a:blipFill>
              <a:blip r:embed="rId1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a:off x="762000" y="4159827"/>
              <a:ext cx="381000" cy="381000"/>
            </a:xfrm>
            <a:prstGeom prst="roundRect">
              <a:avLst/>
            </a:prstGeom>
            <a:blipFill>
              <a:blip r:embed="rId1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p:cNvSpPr/>
            <p:nvPr/>
          </p:nvSpPr>
          <p:spPr>
            <a:xfrm>
              <a:off x="762000" y="4572000"/>
              <a:ext cx="381000" cy="381000"/>
            </a:xfrm>
            <a:prstGeom prst="roundRect">
              <a:avLst/>
            </a:prstGeom>
            <a:blipFill>
              <a:blip r:embed="rId1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p:cNvSpPr/>
            <p:nvPr/>
          </p:nvSpPr>
          <p:spPr>
            <a:xfrm>
              <a:off x="762000" y="4994564"/>
              <a:ext cx="381000" cy="381000"/>
            </a:xfrm>
            <a:prstGeom prst="roundRect">
              <a:avLst/>
            </a:prstGeom>
            <a:blipFill>
              <a:blip r:embed="rId1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69"/>
            <p:cNvSpPr/>
            <p:nvPr/>
          </p:nvSpPr>
          <p:spPr>
            <a:xfrm>
              <a:off x="762000" y="1676400"/>
              <a:ext cx="381000" cy="381000"/>
            </a:xfrm>
            <a:prstGeom prst="roundRect">
              <a:avLst/>
            </a:prstGeom>
            <a:blipFill>
              <a:blip r:embed="rId1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p:cNvGrpSpPr/>
          <p:nvPr/>
        </p:nvGrpSpPr>
        <p:grpSpPr>
          <a:xfrm>
            <a:off x="152400" y="1250373"/>
            <a:ext cx="990600" cy="4125191"/>
            <a:chOff x="152400" y="1250373"/>
            <a:chExt cx="990600" cy="4125191"/>
          </a:xfrm>
        </p:grpSpPr>
        <p:sp>
          <p:nvSpPr>
            <p:cNvPr id="74" name="TextBox 73"/>
            <p:cNvSpPr txBox="1"/>
            <p:nvPr/>
          </p:nvSpPr>
          <p:spPr>
            <a:xfrm rot="16200000">
              <a:off x="-1551057" y="2953830"/>
              <a:ext cx="4114800" cy="707886"/>
            </a:xfrm>
            <a:prstGeom prst="rect">
              <a:avLst/>
            </a:prstGeom>
            <a:noFill/>
            <a:ln>
              <a:noFill/>
            </a:ln>
          </p:spPr>
          <p:txBody>
            <a:bodyPr wrap="square" rtlCol="0">
              <a:spAutoFit/>
            </a:bodyPr>
            <a:lstStyle/>
            <a:p>
              <a:pPr algn="ctr"/>
              <a:r>
                <a:rPr lang="en-US" sz="4000" b="1" dirty="0"/>
                <a:t>BRITISH SUPPLY</a:t>
              </a:r>
            </a:p>
          </p:txBody>
        </p:sp>
        <p:sp>
          <p:nvSpPr>
            <p:cNvPr id="75" name="Rounded Rectangle 74"/>
            <p:cNvSpPr/>
            <p:nvPr/>
          </p:nvSpPr>
          <p:spPr>
            <a:xfrm>
              <a:off x="762000" y="1264227"/>
              <a:ext cx="381000" cy="381000"/>
            </a:xfrm>
            <a:prstGeom prst="roundRect">
              <a:avLst/>
            </a:prstGeom>
            <a:blipFill>
              <a:blip r:embed="rId17"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p:cNvSpPr/>
            <p:nvPr/>
          </p:nvSpPr>
          <p:spPr>
            <a:xfrm>
              <a:off x="762000" y="2085108"/>
              <a:ext cx="381000" cy="381000"/>
            </a:xfrm>
            <a:prstGeom prst="roundRect">
              <a:avLst/>
            </a:prstGeom>
            <a:blipFill>
              <a:blip r:embed="rId17"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76"/>
            <p:cNvSpPr/>
            <p:nvPr/>
          </p:nvSpPr>
          <p:spPr>
            <a:xfrm>
              <a:off x="762000" y="2500744"/>
              <a:ext cx="381000" cy="381000"/>
            </a:xfrm>
            <a:prstGeom prst="roundRect">
              <a:avLst/>
            </a:prstGeom>
            <a:blipFill>
              <a:blip r:embed="rId17"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p:cNvSpPr/>
            <p:nvPr/>
          </p:nvSpPr>
          <p:spPr>
            <a:xfrm>
              <a:off x="762000" y="2923308"/>
              <a:ext cx="381000" cy="381000"/>
            </a:xfrm>
            <a:prstGeom prst="roundRect">
              <a:avLst/>
            </a:prstGeom>
            <a:blipFill>
              <a:blip r:embed="rId17"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78"/>
            <p:cNvSpPr/>
            <p:nvPr/>
          </p:nvSpPr>
          <p:spPr>
            <a:xfrm>
              <a:off x="762000" y="3335481"/>
              <a:ext cx="381000" cy="381000"/>
            </a:xfrm>
            <a:prstGeom prst="roundRect">
              <a:avLst/>
            </a:prstGeom>
            <a:blipFill>
              <a:blip r:embed="rId17"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79"/>
            <p:cNvSpPr/>
            <p:nvPr/>
          </p:nvSpPr>
          <p:spPr>
            <a:xfrm>
              <a:off x="762000" y="3747654"/>
              <a:ext cx="381000" cy="381000"/>
            </a:xfrm>
            <a:prstGeom prst="roundRect">
              <a:avLst/>
            </a:prstGeom>
            <a:blipFill>
              <a:blip r:embed="rId17"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a:off x="762000" y="4159827"/>
              <a:ext cx="381000" cy="381000"/>
            </a:xfrm>
            <a:prstGeom prst="roundRect">
              <a:avLst/>
            </a:prstGeom>
            <a:blipFill>
              <a:blip r:embed="rId17"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81"/>
            <p:cNvSpPr/>
            <p:nvPr/>
          </p:nvSpPr>
          <p:spPr>
            <a:xfrm>
              <a:off x="762000" y="4572000"/>
              <a:ext cx="381000" cy="381000"/>
            </a:xfrm>
            <a:prstGeom prst="roundRect">
              <a:avLst/>
            </a:prstGeom>
            <a:blipFill>
              <a:blip r:embed="rId17"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ed Rectangle 82"/>
            <p:cNvSpPr/>
            <p:nvPr/>
          </p:nvSpPr>
          <p:spPr>
            <a:xfrm>
              <a:off x="762000" y="4994564"/>
              <a:ext cx="381000" cy="381000"/>
            </a:xfrm>
            <a:prstGeom prst="roundRect">
              <a:avLst/>
            </a:prstGeom>
            <a:blipFill>
              <a:blip r:embed="rId17"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83"/>
            <p:cNvSpPr/>
            <p:nvPr/>
          </p:nvSpPr>
          <p:spPr>
            <a:xfrm>
              <a:off x="762000" y="1676400"/>
              <a:ext cx="381000" cy="381000"/>
            </a:xfrm>
            <a:prstGeom prst="roundRect">
              <a:avLst/>
            </a:prstGeom>
            <a:blipFill>
              <a:blip r:embed="rId17"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Slide Number Placeholder 84"/>
          <p:cNvSpPr>
            <a:spLocks noGrp="1"/>
          </p:cNvSpPr>
          <p:nvPr>
            <p:ph type="sldNum" sz="quarter" idx="12"/>
          </p:nvPr>
        </p:nvSpPr>
        <p:spPr/>
        <p:txBody>
          <a:bodyPr/>
          <a:lstStyle/>
          <a:p>
            <a:pPr>
              <a:defRPr/>
            </a:pPr>
            <a:fld id="{6D98560A-1953-4F77-869E-5D1EE0598C44}" type="slidenum">
              <a:rPr lang="en-US" smtClean="0"/>
              <a:pPr>
                <a:defRPr/>
              </a:pPr>
              <a:t>74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wipe(right)">
                                      <p:cBhvr>
                                        <p:cTn id="12" dur="1000"/>
                                        <p:tgtEl>
                                          <p:spTgt spid="72"/>
                                        </p:tgtEl>
                                      </p:cBhvr>
                                    </p:animEffect>
                                  </p:childTnLst>
                                </p:cTn>
                              </p:par>
                            </p:childTnLst>
                          </p:cTn>
                        </p:par>
                        <p:par>
                          <p:cTn id="13" fill="hold">
                            <p:stCondLst>
                              <p:cond delay="1000"/>
                            </p:stCondLst>
                            <p:childTnLst>
                              <p:par>
                                <p:cTn id="14" presetID="1" presetClass="entr" presetSubtype="0" fill="hold" nodeType="afterEffect">
                                  <p:stCondLst>
                                    <p:cond delay="0"/>
                                  </p:stCondLst>
                                  <p:childTnLst>
                                    <p:set>
                                      <p:cBhvr>
                                        <p:cTn id="15" dur="1" fill="hold">
                                          <p:stCondLst>
                                            <p:cond delay="0"/>
                                          </p:stCondLst>
                                        </p:cTn>
                                        <p:tgtEl>
                                          <p:spTgt spid="7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7"/>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9"/>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6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2000"/>
                                        <p:tgtEl>
                                          <p:spTgt spid="71"/>
                                        </p:tgtEl>
                                      </p:cBhvr>
                                    </p:animEffect>
                                    <p:set>
                                      <p:cBhvr>
                                        <p:cTn id="28" dur="1" fill="hold">
                                          <p:stCondLst>
                                            <p:cond delay="1999"/>
                                          </p:stCondLst>
                                        </p:cTn>
                                        <p:tgtEl>
                                          <p:spTgt spid="71"/>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73"/>
                                        </p:tgtEl>
                                        <p:attrNameLst>
                                          <p:attrName>style.visibility</p:attrName>
                                        </p:attrNameLst>
                                      </p:cBhvr>
                                      <p:to>
                                        <p:strVal val="visible"/>
                                      </p:to>
                                    </p:set>
                                    <p:animEffect transition="in" filter="fade">
                                      <p:cBhvr>
                                        <p:cTn id="31" dur="2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10-ACADIA: 1748-1755 </a:t>
            </a:r>
            <a:r>
              <a:rPr lang="en-US" b="0" dirty="0"/>
              <a:t>(7)</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38100" y="5562600"/>
            <a:ext cx="9372600" cy="1384995"/>
          </a:xfrm>
          <a:prstGeom prst="rect">
            <a:avLst/>
          </a:prstGeom>
        </p:spPr>
        <p:txBody>
          <a:bodyPr wrap="square">
            <a:spAutoFit/>
          </a:bodyPr>
          <a:lstStyle/>
          <a:p>
            <a:r>
              <a:rPr lang="en-US" sz="2800" dirty="0">
                <a:solidFill>
                  <a:srgbClr val="FF0000"/>
                </a:solidFill>
                <a:effectLst>
                  <a:outerShdw blurRad="38100" dist="38100" dir="2700000" algn="tl">
                    <a:srgbClr val="000000"/>
                  </a:outerShdw>
                </a:effectLst>
              </a:rPr>
              <a:t>Acadians</a:t>
            </a:r>
            <a:r>
              <a:rPr lang="en-US" sz="2800" dirty="0"/>
              <a:t> </a:t>
            </a:r>
            <a:r>
              <a:rPr lang="en-US" sz="2800" dirty="0">
                <a:solidFill>
                  <a:srgbClr val="FF0000"/>
                </a:solidFill>
                <a:effectLst>
                  <a:outerShdw blurRad="38100" dist="38100" dir="2700000" algn="tl">
                    <a:srgbClr val="000000"/>
                  </a:outerShdw>
                </a:effectLst>
              </a:rPr>
              <a:t>become</a:t>
            </a:r>
            <a:r>
              <a:rPr lang="en-US" sz="2800" dirty="0"/>
              <a:t> </a:t>
            </a:r>
            <a:r>
              <a:rPr lang="en-US" sz="2800" dirty="0">
                <a:solidFill>
                  <a:srgbClr val="FF0000"/>
                </a:solidFill>
                <a:effectLst>
                  <a:outerShdw blurRad="38100" dist="38100" dir="2700000" algn="tl">
                    <a:srgbClr val="000000"/>
                  </a:outerShdw>
                </a:effectLst>
              </a:rPr>
              <a:t>more</a:t>
            </a:r>
            <a:r>
              <a:rPr lang="en-US" sz="2800" dirty="0"/>
              <a:t> </a:t>
            </a:r>
            <a:r>
              <a:rPr lang="en-US" sz="2800" dirty="0">
                <a:solidFill>
                  <a:srgbClr val="FF0000"/>
                </a:solidFill>
                <a:effectLst>
                  <a:outerShdw blurRad="38100" dist="38100" dir="2700000" algn="tl">
                    <a:srgbClr val="000000"/>
                  </a:outerShdw>
                </a:effectLst>
              </a:rPr>
              <a:t>reluctant</a:t>
            </a:r>
            <a:r>
              <a:rPr lang="en-US" sz="2800" dirty="0"/>
              <a:t> to pledge their </a:t>
            </a:r>
            <a:r>
              <a:rPr lang="en-US" sz="2800" dirty="0">
                <a:solidFill>
                  <a:srgbClr val="FF0000"/>
                </a:solidFill>
                <a:effectLst>
                  <a:outerShdw blurRad="38100" dist="38100" dir="2700000" algn="tl">
                    <a:srgbClr val="000000"/>
                  </a:outerShdw>
                </a:effectLst>
              </a:rPr>
              <a:t>unconditional</a:t>
            </a:r>
            <a:r>
              <a:rPr lang="en-US" sz="2800" dirty="0"/>
              <a:t> </a:t>
            </a:r>
            <a:r>
              <a:rPr lang="en-US" sz="2800" dirty="0">
                <a:solidFill>
                  <a:srgbClr val="FF0000"/>
                </a:solidFill>
                <a:effectLst>
                  <a:outerShdw blurRad="38100" dist="38100" dir="2700000" algn="tl">
                    <a:srgbClr val="000000"/>
                  </a:outerShdw>
                </a:effectLst>
              </a:rPr>
              <a:t>loyalty</a:t>
            </a:r>
            <a:r>
              <a:rPr lang="en-US" sz="2800" dirty="0"/>
              <a:t> to Britain while the </a:t>
            </a:r>
            <a:r>
              <a:rPr lang="en-US" sz="2800" dirty="0">
                <a:solidFill>
                  <a:srgbClr val="FF0000"/>
                </a:solidFill>
                <a:effectLst>
                  <a:outerShdw blurRad="38100" dist="38100" dir="2700000" algn="tl">
                    <a:srgbClr val="000000"/>
                  </a:outerShdw>
                </a:effectLst>
              </a:rPr>
              <a:t>British</a:t>
            </a:r>
            <a:r>
              <a:rPr lang="en-US" sz="2800" dirty="0"/>
              <a:t> </a:t>
            </a:r>
            <a:r>
              <a:rPr lang="en-US" sz="2800" dirty="0">
                <a:solidFill>
                  <a:srgbClr val="FF0000"/>
                </a:solidFill>
                <a:effectLst>
                  <a:outerShdw blurRad="38100" dist="38100" dir="2700000" algn="tl">
                    <a:srgbClr val="000000"/>
                  </a:outerShdw>
                </a:effectLst>
              </a:rPr>
              <a:t>were</a:t>
            </a:r>
            <a:r>
              <a:rPr lang="en-US" sz="2800" dirty="0"/>
              <a:t> </a:t>
            </a:r>
            <a:r>
              <a:rPr lang="en-US" sz="2800" dirty="0">
                <a:solidFill>
                  <a:srgbClr val="FF0000"/>
                </a:solidFill>
                <a:effectLst>
                  <a:outerShdw blurRad="38100" dist="38100" dir="2700000" algn="tl">
                    <a:srgbClr val="000000"/>
                  </a:outerShdw>
                </a:effectLst>
              </a:rPr>
              <a:t>never</a:t>
            </a:r>
            <a:r>
              <a:rPr lang="en-US" sz="2800" dirty="0"/>
              <a:t> </a:t>
            </a:r>
            <a:r>
              <a:rPr lang="en-US" sz="2800" dirty="0">
                <a:solidFill>
                  <a:srgbClr val="FF0000"/>
                </a:solidFill>
                <a:effectLst>
                  <a:outerShdw blurRad="38100" dist="38100" dir="2700000" algn="tl">
                    <a:srgbClr val="000000"/>
                  </a:outerShdw>
                </a:effectLst>
              </a:rPr>
              <a:t>more</a:t>
            </a:r>
            <a:r>
              <a:rPr lang="en-US" sz="2800" dirty="0"/>
              <a:t> </a:t>
            </a:r>
            <a:r>
              <a:rPr lang="en-US" sz="2800" dirty="0">
                <a:solidFill>
                  <a:srgbClr val="FF0000"/>
                </a:solidFill>
                <a:effectLst>
                  <a:outerShdw blurRad="38100" dist="38100" dir="2700000" algn="tl">
                    <a:srgbClr val="000000"/>
                  </a:outerShdw>
                </a:effectLst>
              </a:rPr>
              <a:t>adamant</a:t>
            </a:r>
            <a:r>
              <a:rPr lang="en-US" sz="2800" dirty="0"/>
              <a:t> about the necessity of such an agreement</a:t>
            </a:r>
            <a:endParaRPr lang="en-US" sz="2600" dirty="0"/>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ET=144YRS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8" name="Oval 17"/>
          <p:cNvSpPr/>
          <p:nvPr/>
        </p:nvSpPr>
        <p:spPr>
          <a:xfrm>
            <a:off x="2244436"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3962400" y="3962400"/>
            <a:ext cx="990600" cy="609600"/>
            <a:chOff x="-1371600" y="3429000"/>
            <a:chExt cx="990600" cy="609600"/>
          </a:xfrm>
        </p:grpSpPr>
        <p:sp>
          <p:nvSpPr>
            <p:cNvPr id="20" name="Rounded Rectangle 19"/>
            <p:cNvSpPr/>
            <p:nvPr/>
          </p:nvSpPr>
          <p:spPr>
            <a:xfrm>
              <a:off x="-1371600" y="3657600"/>
              <a:ext cx="990600" cy="3810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Halifax</a:t>
              </a:r>
            </a:p>
          </p:txBody>
        </p:sp>
        <p:sp>
          <p:nvSpPr>
            <p:cNvPr id="21" name="Oval 20"/>
            <p:cNvSpPr/>
            <p:nvPr/>
          </p:nvSpPr>
          <p:spPr>
            <a:xfrm>
              <a:off x="-1108364" y="342900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26"/>
          <p:cNvSpPr/>
          <p:nvPr/>
        </p:nvSpPr>
        <p:spPr>
          <a:xfrm>
            <a:off x="3078480" y="429768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lide Number Placeholder 27"/>
          <p:cNvSpPr>
            <a:spLocks noGrp="1"/>
          </p:cNvSpPr>
          <p:nvPr>
            <p:ph type="sldNum" sz="quarter" idx="12"/>
          </p:nvPr>
        </p:nvSpPr>
        <p:spPr/>
        <p:txBody>
          <a:bodyPr/>
          <a:lstStyle/>
          <a:p>
            <a:pPr>
              <a:defRPr/>
            </a:pPr>
            <a:fld id="{6D98560A-1953-4F77-869E-5D1EE0598C44}" type="slidenum">
              <a:rPr lang="en-US" smtClean="0"/>
              <a:pPr>
                <a:defRPr/>
              </a:pPr>
              <a:t>75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10-ACADIA: 1748-1755 </a:t>
            </a:r>
            <a:r>
              <a:rPr lang="en-US" b="0" dirty="0"/>
              <a:t>(7)</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r>
              <a:rPr lang="en-US" sz="2800" dirty="0">
                <a:solidFill>
                  <a:srgbClr val="FF0000"/>
                </a:solidFill>
                <a:effectLst>
                  <a:outerShdw blurRad="38100" dist="38100" dir="2700000" algn="tl">
                    <a:srgbClr val="000000"/>
                  </a:outerShdw>
                </a:effectLst>
              </a:rPr>
              <a:t>English</a:t>
            </a:r>
            <a:r>
              <a:rPr lang="en-US" sz="2800" dirty="0"/>
              <a:t> </a:t>
            </a:r>
            <a:r>
              <a:rPr lang="en-US" sz="2800" dirty="0">
                <a:solidFill>
                  <a:srgbClr val="FF0000"/>
                </a:solidFill>
                <a:effectLst>
                  <a:outerShdw blurRad="38100" dist="38100" dir="2700000" algn="tl">
                    <a:srgbClr val="000000"/>
                  </a:outerShdw>
                </a:effectLst>
              </a:rPr>
              <a:t>governor</a:t>
            </a:r>
            <a:r>
              <a:rPr lang="en-US" sz="2800" dirty="0"/>
              <a:t> </a:t>
            </a:r>
            <a:r>
              <a:rPr lang="en-US" sz="2800" dirty="0">
                <a:solidFill>
                  <a:srgbClr val="FF0000"/>
                </a:solidFill>
                <a:effectLst>
                  <a:outerShdw blurRad="38100" dist="38100" dir="2700000" algn="tl">
                    <a:srgbClr val="000000"/>
                  </a:outerShdw>
                </a:effectLst>
              </a:rPr>
              <a:t>begins</a:t>
            </a:r>
            <a:r>
              <a:rPr lang="en-US" sz="2800" dirty="0"/>
              <a:t> </a:t>
            </a:r>
            <a:r>
              <a:rPr lang="en-US" sz="2800" dirty="0">
                <a:solidFill>
                  <a:srgbClr val="FF0000"/>
                </a:solidFill>
                <a:effectLst>
                  <a:outerShdw blurRad="38100" dist="38100" dir="2700000" algn="tl">
                    <a:srgbClr val="000000"/>
                  </a:outerShdw>
                </a:effectLst>
              </a:rPr>
              <a:t>to</a:t>
            </a:r>
            <a:r>
              <a:rPr lang="en-US" sz="2800" dirty="0"/>
              <a:t> </a:t>
            </a:r>
            <a:r>
              <a:rPr lang="en-US" sz="2800" dirty="0">
                <a:solidFill>
                  <a:srgbClr val="FF0000"/>
                </a:solidFill>
                <a:effectLst>
                  <a:outerShdw blurRad="38100" dist="38100" dir="2700000" algn="tl">
                    <a:srgbClr val="000000"/>
                  </a:outerShdw>
                </a:effectLst>
              </a:rPr>
              <a:t>view</a:t>
            </a:r>
            <a:r>
              <a:rPr lang="en-US" sz="2800" dirty="0"/>
              <a:t> </a:t>
            </a:r>
            <a:r>
              <a:rPr lang="en-US" sz="2800" dirty="0">
                <a:solidFill>
                  <a:srgbClr val="FF0000"/>
                </a:solidFill>
                <a:effectLst>
                  <a:outerShdw blurRad="38100" dist="38100" dir="2700000" algn="tl">
                    <a:srgbClr val="000000"/>
                  </a:outerShdw>
                </a:effectLst>
              </a:rPr>
              <a:t>the</a:t>
            </a:r>
            <a:r>
              <a:rPr lang="en-US" sz="2800" dirty="0"/>
              <a:t> </a:t>
            </a:r>
            <a:r>
              <a:rPr lang="en-US" sz="2800" dirty="0">
                <a:solidFill>
                  <a:srgbClr val="FF0000"/>
                </a:solidFill>
                <a:effectLst>
                  <a:outerShdw blurRad="38100" dist="38100" dir="2700000" algn="tl">
                    <a:srgbClr val="000000"/>
                  </a:outerShdw>
                </a:effectLst>
              </a:rPr>
              <a:t>Acadians</a:t>
            </a:r>
            <a:r>
              <a:rPr lang="en-US" sz="2800" dirty="0"/>
              <a:t> more and more as a </a:t>
            </a:r>
            <a:r>
              <a:rPr lang="en-US" sz="2800" dirty="0">
                <a:solidFill>
                  <a:srgbClr val="FF0000"/>
                </a:solidFill>
                <a:effectLst>
                  <a:outerShdw blurRad="38100" dist="38100" dir="2700000" algn="tl">
                    <a:srgbClr val="000000"/>
                  </a:outerShdw>
                </a:effectLst>
              </a:rPr>
              <a:t>potentially</a:t>
            </a:r>
            <a:r>
              <a:rPr lang="en-US" sz="2800" dirty="0"/>
              <a:t> </a:t>
            </a:r>
            <a:r>
              <a:rPr lang="en-US" sz="2800" dirty="0">
                <a:solidFill>
                  <a:srgbClr val="FF0000"/>
                </a:solidFill>
                <a:effectLst>
                  <a:outerShdw blurRad="38100" dist="38100" dir="2700000" algn="tl">
                    <a:srgbClr val="000000"/>
                  </a:outerShdw>
                </a:effectLst>
              </a:rPr>
              <a:t>dangerous</a:t>
            </a:r>
            <a:r>
              <a:rPr lang="en-US" sz="2800" dirty="0"/>
              <a:t> ‘</a:t>
            </a:r>
            <a:r>
              <a:rPr lang="en-US" sz="2800" dirty="0">
                <a:solidFill>
                  <a:srgbClr val="FF0000"/>
                </a:solidFill>
                <a:effectLst>
                  <a:outerShdw blurRad="38100" dist="38100" dir="2700000" algn="tl">
                    <a:srgbClr val="000000"/>
                  </a:outerShdw>
                </a:effectLst>
              </a:rPr>
              <a:t>foreign</a:t>
            </a:r>
            <a:r>
              <a:rPr lang="en-US" sz="2800" dirty="0"/>
              <a:t>” </a:t>
            </a:r>
            <a:r>
              <a:rPr lang="en-US" sz="2800" dirty="0">
                <a:solidFill>
                  <a:srgbClr val="FF0000"/>
                </a:solidFill>
                <a:effectLst>
                  <a:outerShdw blurRad="38100" dist="38100" dir="2700000" algn="tl">
                    <a:srgbClr val="000000"/>
                  </a:outerShdw>
                </a:effectLst>
              </a:rPr>
              <a:t>population</a:t>
            </a:r>
            <a:r>
              <a:rPr lang="en-US" sz="2800" dirty="0"/>
              <a:t> within British territory</a:t>
            </a:r>
            <a:endParaRPr lang="en-US" sz="2600" dirty="0"/>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ET=144YRS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8" name="Oval 17"/>
          <p:cNvSpPr/>
          <p:nvPr/>
        </p:nvSpPr>
        <p:spPr>
          <a:xfrm>
            <a:off x="2244436"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3962400" y="3962400"/>
            <a:ext cx="990600" cy="609600"/>
            <a:chOff x="-1371600" y="3429000"/>
            <a:chExt cx="990600" cy="609600"/>
          </a:xfrm>
        </p:grpSpPr>
        <p:sp>
          <p:nvSpPr>
            <p:cNvPr id="20" name="Rounded Rectangle 19"/>
            <p:cNvSpPr/>
            <p:nvPr/>
          </p:nvSpPr>
          <p:spPr>
            <a:xfrm>
              <a:off x="-1371600" y="3657600"/>
              <a:ext cx="990600" cy="3810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Halifax</a:t>
              </a:r>
            </a:p>
          </p:txBody>
        </p:sp>
        <p:sp>
          <p:nvSpPr>
            <p:cNvPr id="21" name="Oval 20"/>
            <p:cNvSpPr/>
            <p:nvPr/>
          </p:nvSpPr>
          <p:spPr>
            <a:xfrm>
              <a:off x="-1108364" y="342900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26"/>
          <p:cNvSpPr/>
          <p:nvPr/>
        </p:nvSpPr>
        <p:spPr>
          <a:xfrm>
            <a:off x="3078480" y="429768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lide Number Placeholder 27"/>
          <p:cNvSpPr>
            <a:spLocks noGrp="1"/>
          </p:cNvSpPr>
          <p:nvPr>
            <p:ph type="sldNum" sz="quarter" idx="12"/>
          </p:nvPr>
        </p:nvSpPr>
        <p:spPr/>
        <p:txBody>
          <a:bodyPr/>
          <a:lstStyle/>
          <a:p>
            <a:pPr>
              <a:defRPr/>
            </a:pPr>
            <a:fld id="{6D98560A-1953-4F77-869E-5D1EE0598C44}" type="slidenum">
              <a:rPr lang="en-US" smtClean="0"/>
              <a:pPr>
                <a:defRPr/>
              </a:pPr>
              <a:t>76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10-ACADIA: 1748-1755 </a:t>
            </a:r>
            <a:r>
              <a:rPr lang="en-US" b="0" dirty="0"/>
              <a:t>(7)</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954107"/>
          </a:xfrm>
          <a:prstGeom prst="rect">
            <a:avLst/>
          </a:prstGeom>
        </p:spPr>
        <p:txBody>
          <a:bodyPr wrap="square">
            <a:spAutoFit/>
          </a:bodyPr>
          <a:lstStyle/>
          <a:p>
            <a:r>
              <a:rPr lang="en-US" sz="2800" dirty="0"/>
              <a:t>And </a:t>
            </a:r>
            <a:r>
              <a:rPr lang="en-US" sz="2800" dirty="0">
                <a:solidFill>
                  <a:srgbClr val="FF0000"/>
                </a:solidFill>
                <a:effectLst>
                  <a:outerShdw blurRad="38100" dist="38100" dir="2700000" algn="tl">
                    <a:srgbClr val="000000"/>
                  </a:outerShdw>
                </a:effectLst>
              </a:rPr>
              <a:t>views</a:t>
            </a:r>
            <a:r>
              <a:rPr lang="en-US" sz="2800" dirty="0"/>
              <a:t> </a:t>
            </a:r>
            <a:r>
              <a:rPr lang="en-US" sz="2800" dirty="0">
                <a:solidFill>
                  <a:srgbClr val="FF0000"/>
                </a:solidFill>
                <a:effectLst>
                  <a:outerShdw blurRad="38100" dist="38100" dir="2700000" algn="tl">
                    <a:srgbClr val="000000"/>
                  </a:outerShdw>
                </a:effectLst>
              </a:rPr>
              <a:t>the</a:t>
            </a:r>
            <a:r>
              <a:rPr lang="en-US" sz="2800" dirty="0"/>
              <a:t> </a:t>
            </a:r>
            <a:r>
              <a:rPr lang="en-US" sz="2800" dirty="0">
                <a:solidFill>
                  <a:srgbClr val="FF0000"/>
                </a:solidFill>
                <a:effectLst>
                  <a:outerShdw blurRad="38100" dist="38100" dir="2700000" algn="tl">
                    <a:srgbClr val="000000"/>
                  </a:outerShdw>
                </a:effectLst>
              </a:rPr>
              <a:t>Acadian</a:t>
            </a:r>
            <a:r>
              <a:rPr lang="en-US" sz="2800" dirty="0"/>
              <a:t> </a:t>
            </a:r>
            <a:r>
              <a:rPr lang="en-US" sz="2800" dirty="0">
                <a:solidFill>
                  <a:srgbClr val="FF0000"/>
                </a:solidFill>
                <a:effectLst>
                  <a:outerShdw blurRad="38100" dist="38100" dir="2700000" algn="tl">
                    <a:srgbClr val="000000"/>
                  </a:outerShdw>
                </a:effectLst>
              </a:rPr>
              <a:t>rejection</a:t>
            </a:r>
            <a:r>
              <a:rPr lang="en-US" sz="2800" dirty="0"/>
              <a:t> </a:t>
            </a:r>
            <a:r>
              <a:rPr lang="en-US" sz="2800" dirty="0">
                <a:solidFill>
                  <a:srgbClr val="FF0000"/>
                </a:solidFill>
                <a:effectLst>
                  <a:outerShdw blurRad="38100" dist="38100" dir="2700000" algn="tl">
                    <a:srgbClr val="000000"/>
                  </a:outerShdw>
                </a:effectLst>
              </a:rPr>
              <a:t>of</a:t>
            </a:r>
            <a:r>
              <a:rPr lang="en-US" sz="2800" dirty="0"/>
              <a:t> </a:t>
            </a:r>
            <a:r>
              <a:rPr lang="en-US" sz="2800" dirty="0">
                <a:solidFill>
                  <a:srgbClr val="FF0000"/>
                </a:solidFill>
                <a:effectLst>
                  <a:outerShdw blurRad="38100" dist="38100" dir="2700000" algn="tl">
                    <a:srgbClr val="000000"/>
                  </a:outerShdw>
                </a:effectLst>
              </a:rPr>
              <a:t>the</a:t>
            </a:r>
            <a:r>
              <a:rPr lang="en-US" sz="2800" dirty="0"/>
              <a:t> </a:t>
            </a:r>
            <a:r>
              <a:rPr lang="en-US" sz="2800" dirty="0">
                <a:solidFill>
                  <a:srgbClr val="FF0000"/>
                </a:solidFill>
                <a:effectLst>
                  <a:outerShdw blurRad="38100" dist="38100" dir="2700000" algn="tl">
                    <a:srgbClr val="000000"/>
                  </a:outerShdw>
                </a:effectLst>
              </a:rPr>
              <a:t>oath</a:t>
            </a:r>
            <a:r>
              <a:rPr lang="en-US" sz="2800" dirty="0"/>
              <a:t> of allegiance as a demonstration of </a:t>
            </a:r>
            <a:r>
              <a:rPr lang="en-US" sz="2800" dirty="0">
                <a:solidFill>
                  <a:srgbClr val="FF0000"/>
                </a:solidFill>
                <a:effectLst>
                  <a:outerShdw blurRad="38100" dist="38100" dir="2700000" algn="tl">
                    <a:srgbClr val="000000"/>
                  </a:outerShdw>
                </a:effectLst>
              </a:rPr>
              <a:t>pro-French</a:t>
            </a:r>
            <a:r>
              <a:rPr lang="en-US" sz="2800" dirty="0"/>
              <a:t> </a:t>
            </a:r>
            <a:r>
              <a:rPr lang="en-US" sz="2800" dirty="0">
                <a:solidFill>
                  <a:srgbClr val="FF0000"/>
                </a:solidFill>
                <a:effectLst>
                  <a:outerShdw blurRad="38100" dist="38100" dir="2700000" algn="tl">
                    <a:srgbClr val="000000"/>
                  </a:outerShdw>
                </a:effectLst>
              </a:rPr>
              <a:t>sympathy</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ET=144YRS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8" name="Oval 17"/>
          <p:cNvSpPr/>
          <p:nvPr/>
        </p:nvSpPr>
        <p:spPr>
          <a:xfrm>
            <a:off x="2244436"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3962400" y="3962400"/>
            <a:ext cx="990600" cy="609600"/>
            <a:chOff x="-1371600" y="3429000"/>
            <a:chExt cx="990600" cy="609600"/>
          </a:xfrm>
        </p:grpSpPr>
        <p:sp>
          <p:nvSpPr>
            <p:cNvPr id="20" name="Rounded Rectangle 19"/>
            <p:cNvSpPr/>
            <p:nvPr/>
          </p:nvSpPr>
          <p:spPr>
            <a:xfrm>
              <a:off x="-1371600" y="3657600"/>
              <a:ext cx="990600" cy="3810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Halifax</a:t>
              </a:r>
            </a:p>
          </p:txBody>
        </p:sp>
        <p:sp>
          <p:nvSpPr>
            <p:cNvPr id="21" name="Oval 20"/>
            <p:cNvSpPr/>
            <p:nvPr/>
          </p:nvSpPr>
          <p:spPr>
            <a:xfrm>
              <a:off x="-1108364" y="342900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26"/>
          <p:cNvSpPr/>
          <p:nvPr/>
        </p:nvSpPr>
        <p:spPr>
          <a:xfrm>
            <a:off x="3078480" y="429768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2171700" y="617220"/>
            <a:ext cx="4800600" cy="4954905"/>
            <a:chOff x="2590800" y="617220"/>
            <a:chExt cx="4800600" cy="4954905"/>
          </a:xfrm>
        </p:grpSpPr>
        <p:pic>
          <p:nvPicPr>
            <p:cNvPr id="72706" name="Picture 2" descr="https://theconservativetreehouse.files.wordpress.com/2012/07/cartoonspy.jpg?w=280&amp;h=289"/>
            <p:cNvPicPr>
              <a:picLocks noChangeAspect="1" noChangeArrowheads="1"/>
            </p:cNvPicPr>
            <p:nvPr/>
          </p:nvPicPr>
          <p:blipFill>
            <a:blip r:embed="rId7" cstate="print"/>
            <a:srcRect/>
            <a:stretch>
              <a:fillRect/>
            </a:stretch>
          </p:blipFill>
          <p:spPr bwMode="auto">
            <a:xfrm>
              <a:off x="2590800" y="617220"/>
              <a:ext cx="4800600" cy="4954905"/>
            </a:xfrm>
            <a:prstGeom prst="rect">
              <a:avLst/>
            </a:prstGeom>
            <a:noFill/>
          </p:spPr>
        </p:pic>
        <p:sp>
          <p:nvSpPr>
            <p:cNvPr id="28" name="Freeform 27"/>
            <p:cNvSpPr/>
            <p:nvPr/>
          </p:nvSpPr>
          <p:spPr>
            <a:xfrm>
              <a:off x="3582296" y="1796527"/>
              <a:ext cx="3238052" cy="2829261"/>
            </a:xfrm>
            <a:custGeom>
              <a:avLst/>
              <a:gdLst>
                <a:gd name="connsiteX0" fmla="*/ 2205318 w 3238052"/>
                <a:gd name="connsiteY0" fmla="*/ 1323191 h 2829261"/>
                <a:gd name="connsiteX1" fmla="*/ 2581836 w 3238052"/>
                <a:gd name="connsiteY1" fmla="*/ 1097280 h 2829261"/>
                <a:gd name="connsiteX2" fmla="*/ 2485017 w 3238052"/>
                <a:gd name="connsiteY2" fmla="*/ 1086522 h 2829261"/>
                <a:gd name="connsiteX3" fmla="*/ 1516829 w 3238052"/>
                <a:gd name="connsiteY3" fmla="*/ 451821 h 2829261"/>
                <a:gd name="connsiteX4" fmla="*/ 796066 w 3238052"/>
                <a:gd name="connsiteY4" fmla="*/ 0 h 2829261"/>
                <a:gd name="connsiteX5" fmla="*/ 978946 w 3238052"/>
                <a:gd name="connsiteY5" fmla="*/ 666974 h 2829261"/>
                <a:gd name="connsiteX6" fmla="*/ 753036 w 3238052"/>
                <a:gd name="connsiteY6" fmla="*/ 1011219 h 2829261"/>
                <a:gd name="connsiteX7" fmla="*/ 527125 w 3238052"/>
                <a:gd name="connsiteY7" fmla="*/ 1602889 h 2829261"/>
                <a:gd name="connsiteX8" fmla="*/ 344245 w 3238052"/>
                <a:gd name="connsiteY8" fmla="*/ 1785769 h 2829261"/>
                <a:gd name="connsiteX9" fmla="*/ 75304 w 3238052"/>
                <a:gd name="connsiteY9" fmla="*/ 2205318 h 2829261"/>
                <a:gd name="connsiteX10" fmla="*/ 0 w 3238052"/>
                <a:gd name="connsiteY10" fmla="*/ 2431228 h 2829261"/>
                <a:gd name="connsiteX11" fmla="*/ 86062 w 3238052"/>
                <a:gd name="connsiteY11" fmla="*/ 2495774 h 2829261"/>
                <a:gd name="connsiteX12" fmla="*/ 107577 w 3238052"/>
                <a:gd name="connsiteY12" fmla="*/ 2409713 h 2829261"/>
                <a:gd name="connsiteX13" fmla="*/ 376518 w 3238052"/>
                <a:gd name="connsiteY13" fmla="*/ 2485017 h 2829261"/>
                <a:gd name="connsiteX14" fmla="*/ 484095 w 3238052"/>
                <a:gd name="connsiteY14" fmla="*/ 2226833 h 2829261"/>
                <a:gd name="connsiteX15" fmla="*/ 591671 w 3238052"/>
                <a:gd name="connsiteY15" fmla="*/ 2226833 h 2829261"/>
                <a:gd name="connsiteX16" fmla="*/ 602429 w 3238052"/>
                <a:gd name="connsiteY16" fmla="*/ 2108499 h 2829261"/>
                <a:gd name="connsiteX17" fmla="*/ 1097280 w 3238052"/>
                <a:gd name="connsiteY17" fmla="*/ 2140772 h 2829261"/>
                <a:gd name="connsiteX18" fmla="*/ 1290918 w 3238052"/>
                <a:gd name="connsiteY18" fmla="*/ 2205318 h 2829261"/>
                <a:gd name="connsiteX19" fmla="*/ 1247888 w 3238052"/>
                <a:gd name="connsiteY19" fmla="*/ 2388198 h 2829261"/>
                <a:gd name="connsiteX20" fmla="*/ 1290918 w 3238052"/>
                <a:gd name="connsiteY20" fmla="*/ 2495774 h 2829261"/>
                <a:gd name="connsiteX21" fmla="*/ 1269403 w 3238052"/>
                <a:gd name="connsiteY21" fmla="*/ 2678654 h 2829261"/>
                <a:gd name="connsiteX22" fmla="*/ 1516829 w 3238052"/>
                <a:gd name="connsiteY22" fmla="*/ 2721685 h 2829261"/>
                <a:gd name="connsiteX23" fmla="*/ 1538344 w 3238052"/>
                <a:gd name="connsiteY23" fmla="*/ 2818504 h 2829261"/>
                <a:gd name="connsiteX24" fmla="*/ 2173045 w 3238052"/>
                <a:gd name="connsiteY24" fmla="*/ 2829261 h 2829261"/>
                <a:gd name="connsiteX25" fmla="*/ 2592593 w 3238052"/>
                <a:gd name="connsiteY25" fmla="*/ 2786231 h 2829261"/>
                <a:gd name="connsiteX26" fmla="*/ 2571078 w 3238052"/>
                <a:gd name="connsiteY26" fmla="*/ 2065468 h 2829261"/>
                <a:gd name="connsiteX27" fmla="*/ 2657139 w 3238052"/>
                <a:gd name="connsiteY27" fmla="*/ 1710466 h 2829261"/>
                <a:gd name="connsiteX28" fmla="*/ 2786231 w 3238052"/>
                <a:gd name="connsiteY28" fmla="*/ 1635162 h 2829261"/>
                <a:gd name="connsiteX29" fmla="*/ 2700170 w 3238052"/>
                <a:gd name="connsiteY29" fmla="*/ 1538344 h 2829261"/>
                <a:gd name="connsiteX30" fmla="*/ 3238052 w 3238052"/>
                <a:gd name="connsiteY30" fmla="*/ 1355464 h 2829261"/>
                <a:gd name="connsiteX31" fmla="*/ 3033657 w 3238052"/>
                <a:gd name="connsiteY31" fmla="*/ 1151068 h 2829261"/>
                <a:gd name="connsiteX32" fmla="*/ 2775473 w 3238052"/>
                <a:gd name="connsiteY32" fmla="*/ 1086522 h 2829261"/>
                <a:gd name="connsiteX33" fmla="*/ 2678655 w 3238052"/>
                <a:gd name="connsiteY33" fmla="*/ 1387737 h 2829261"/>
                <a:gd name="connsiteX34" fmla="*/ 2495775 w 3238052"/>
                <a:gd name="connsiteY34" fmla="*/ 1667435 h 2829261"/>
                <a:gd name="connsiteX35" fmla="*/ 2452744 w 3238052"/>
                <a:gd name="connsiteY35" fmla="*/ 1387737 h 2829261"/>
                <a:gd name="connsiteX36" fmla="*/ 2205318 w 3238052"/>
                <a:gd name="connsiteY36" fmla="*/ 1323191 h 282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238052" h="2829261">
                  <a:moveTo>
                    <a:pt x="2205318" y="1323191"/>
                  </a:moveTo>
                  <a:lnTo>
                    <a:pt x="2581836" y="1097280"/>
                  </a:lnTo>
                  <a:lnTo>
                    <a:pt x="2485017" y="1086522"/>
                  </a:lnTo>
                  <a:lnTo>
                    <a:pt x="1516829" y="451821"/>
                  </a:lnTo>
                  <a:lnTo>
                    <a:pt x="796066" y="0"/>
                  </a:lnTo>
                  <a:lnTo>
                    <a:pt x="978946" y="666974"/>
                  </a:lnTo>
                  <a:lnTo>
                    <a:pt x="753036" y="1011219"/>
                  </a:lnTo>
                  <a:lnTo>
                    <a:pt x="527125" y="1602889"/>
                  </a:lnTo>
                  <a:lnTo>
                    <a:pt x="344245" y="1785769"/>
                  </a:lnTo>
                  <a:lnTo>
                    <a:pt x="75304" y="2205318"/>
                  </a:lnTo>
                  <a:lnTo>
                    <a:pt x="0" y="2431228"/>
                  </a:lnTo>
                  <a:lnTo>
                    <a:pt x="86062" y="2495774"/>
                  </a:lnTo>
                  <a:lnTo>
                    <a:pt x="107577" y="2409713"/>
                  </a:lnTo>
                  <a:lnTo>
                    <a:pt x="376518" y="2485017"/>
                  </a:lnTo>
                  <a:lnTo>
                    <a:pt x="484095" y="2226833"/>
                  </a:lnTo>
                  <a:lnTo>
                    <a:pt x="591671" y="2226833"/>
                  </a:lnTo>
                  <a:lnTo>
                    <a:pt x="602429" y="2108499"/>
                  </a:lnTo>
                  <a:lnTo>
                    <a:pt x="1097280" y="2140772"/>
                  </a:lnTo>
                  <a:lnTo>
                    <a:pt x="1290918" y="2205318"/>
                  </a:lnTo>
                  <a:lnTo>
                    <a:pt x="1247888" y="2388198"/>
                  </a:lnTo>
                  <a:lnTo>
                    <a:pt x="1290918" y="2495774"/>
                  </a:lnTo>
                  <a:lnTo>
                    <a:pt x="1269403" y="2678654"/>
                  </a:lnTo>
                  <a:lnTo>
                    <a:pt x="1516829" y="2721685"/>
                  </a:lnTo>
                  <a:lnTo>
                    <a:pt x="1538344" y="2818504"/>
                  </a:lnTo>
                  <a:lnTo>
                    <a:pt x="2173045" y="2829261"/>
                  </a:lnTo>
                  <a:lnTo>
                    <a:pt x="2592593" y="2786231"/>
                  </a:lnTo>
                  <a:lnTo>
                    <a:pt x="2571078" y="2065468"/>
                  </a:lnTo>
                  <a:lnTo>
                    <a:pt x="2657139" y="1710466"/>
                  </a:lnTo>
                  <a:lnTo>
                    <a:pt x="2786231" y="1635162"/>
                  </a:lnTo>
                  <a:lnTo>
                    <a:pt x="2700170" y="1538344"/>
                  </a:lnTo>
                  <a:lnTo>
                    <a:pt x="3238052" y="1355464"/>
                  </a:lnTo>
                  <a:lnTo>
                    <a:pt x="3033657" y="1151068"/>
                  </a:lnTo>
                  <a:lnTo>
                    <a:pt x="2775473" y="1086522"/>
                  </a:lnTo>
                  <a:lnTo>
                    <a:pt x="2678655" y="1387737"/>
                  </a:lnTo>
                  <a:lnTo>
                    <a:pt x="2495775" y="1667435"/>
                  </a:lnTo>
                  <a:lnTo>
                    <a:pt x="2452744" y="1387737"/>
                  </a:lnTo>
                  <a:lnTo>
                    <a:pt x="2205318" y="1323191"/>
                  </a:lnTo>
                  <a:close/>
                </a:path>
              </a:pathLst>
            </a:custGeom>
            <a:blipFill>
              <a:blip r:embed="rId8"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Slide Number Placeholder 29"/>
          <p:cNvSpPr>
            <a:spLocks noGrp="1"/>
          </p:cNvSpPr>
          <p:nvPr>
            <p:ph type="sldNum" sz="quarter" idx="12"/>
          </p:nvPr>
        </p:nvSpPr>
        <p:spPr/>
        <p:txBody>
          <a:bodyPr/>
          <a:lstStyle/>
          <a:p>
            <a:pPr>
              <a:defRPr/>
            </a:pPr>
            <a:fld id="{6D98560A-1953-4F77-869E-5D1EE0598C44}" type="slidenum">
              <a:rPr lang="en-US" smtClean="0"/>
              <a:pPr>
                <a:defRPr/>
              </a:pPr>
              <a:t>77</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10-ACADIA: 1748-1755 </a:t>
            </a:r>
            <a:r>
              <a:rPr lang="en-US" b="0" dirty="0"/>
              <a:t>(7)</a:t>
            </a:r>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r>
              <a:rPr lang="en-US" sz="2800" dirty="0"/>
              <a:t>1754 – Next Governor of Nova Scotia is </a:t>
            </a:r>
            <a:r>
              <a:rPr lang="en-US" sz="2800" dirty="0">
                <a:solidFill>
                  <a:srgbClr val="FF0000"/>
                </a:solidFill>
                <a:effectLst>
                  <a:outerShdw blurRad="38100" dist="38100" dir="2700000" algn="tl">
                    <a:srgbClr val="000000"/>
                  </a:outerShdw>
                </a:effectLst>
              </a:rPr>
              <a:t>Major</a:t>
            </a:r>
            <a:r>
              <a:rPr lang="en-US" sz="2800" dirty="0"/>
              <a:t> </a:t>
            </a:r>
            <a:r>
              <a:rPr lang="en-US" sz="2800" dirty="0">
                <a:solidFill>
                  <a:srgbClr val="FF0000"/>
                </a:solidFill>
                <a:effectLst>
                  <a:outerShdw blurRad="38100" dist="38100" dir="2700000" algn="tl">
                    <a:srgbClr val="000000"/>
                  </a:outerShdw>
                </a:effectLst>
              </a:rPr>
              <a:t>Charles</a:t>
            </a:r>
            <a:r>
              <a:rPr lang="en-US" sz="2800" dirty="0"/>
              <a:t> </a:t>
            </a:r>
            <a:r>
              <a:rPr lang="en-US" sz="2800" dirty="0">
                <a:solidFill>
                  <a:srgbClr val="FF0000"/>
                </a:solidFill>
                <a:effectLst>
                  <a:outerShdw blurRad="38100" dist="38100" dir="2700000" algn="tl">
                    <a:srgbClr val="000000"/>
                  </a:outerShdw>
                </a:effectLst>
              </a:rPr>
              <a:t>Lawrence</a:t>
            </a:r>
            <a:r>
              <a:rPr lang="en-US" sz="2800" dirty="0"/>
              <a:t>.  </a:t>
            </a:r>
            <a:r>
              <a:rPr lang="en-US" sz="2800" dirty="0">
                <a:solidFill>
                  <a:srgbClr val="FF0000"/>
                </a:solidFill>
                <a:effectLst>
                  <a:outerShdw blurRad="38100" dist="38100" dir="2700000" algn="tl">
                    <a:srgbClr val="000000"/>
                  </a:outerShdw>
                </a:effectLst>
              </a:rPr>
              <a:t>Acadian’s</a:t>
            </a:r>
            <a:r>
              <a:rPr lang="en-US" sz="2800" dirty="0"/>
              <a:t> </a:t>
            </a:r>
            <a:r>
              <a:rPr lang="en-US" sz="2800" dirty="0">
                <a:solidFill>
                  <a:srgbClr val="FF0000"/>
                </a:solidFill>
                <a:effectLst>
                  <a:outerShdw blurRad="38100" dist="38100" dir="2700000" algn="tl">
                    <a:srgbClr val="000000"/>
                  </a:outerShdw>
                </a:effectLst>
              </a:rPr>
              <a:t>continuing</a:t>
            </a:r>
            <a:r>
              <a:rPr lang="en-US" sz="2800" dirty="0"/>
              <a:t> </a:t>
            </a:r>
            <a:r>
              <a:rPr lang="en-US" sz="2800" dirty="0">
                <a:solidFill>
                  <a:srgbClr val="FF0000"/>
                </a:solidFill>
                <a:effectLst>
                  <a:outerShdw blurRad="38100" dist="38100" dir="2700000" algn="tl">
                    <a:srgbClr val="000000"/>
                  </a:outerShdw>
                </a:effectLst>
              </a:rPr>
              <a:t>defiance</a:t>
            </a:r>
            <a:r>
              <a:rPr lang="en-US" sz="2800" dirty="0"/>
              <a:t> will soon have </a:t>
            </a:r>
            <a:r>
              <a:rPr lang="en-US" sz="2800" dirty="0">
                <a:solidFill>
                  <a:srgbClr val="FF0000"/>
                </a:solidFill>
                <a:effectLst>
                  <a:outerShdw blurRad="38100" dist="38100" dir="2700000" algn="tl">
                    <a:srgbClr val="000000"/>
                  </a:outerShdw>
                </a:effectLst>
              </a:rPr>
              <a:t>tragic</a:t>
            </a:r>
            <a:r>
              <a:rPr lang="en-US" sz="2800" dirty="0"/>
              <a:t> </a:t>
            </a:r>
            <a:r>
              <a:rPr lang="en-US" sz="2800" dirty="0">
                <a:solidFill>
                  <a:srgbClr val="FF0000"/>
                </a:solidFill>
                <a:effectLst>
                  <a:outerShdw blurRad="38100" dist="38100" dir="2700000" algn="tl">
                    <a:srgbClr val="000000"/>
                  </a:outerShdw>
                </a:effectLst>
              </a:rPr>
              <a:t>results</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outerShdw>
                </a:effectLst>
              </a:rPr>
              <a:t>ET=144YRS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7" name="Oval 16"/>
          <p:cNvSpPr/>
          <p:nvPr/>
        </p:nvSpPr>
        <p:spPr>
          <a:xfrm>
            <a:off x="2244436" y="3474027"/>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3962400" y="3962400"/>
            <a:ext cx="990600" cy="609600"/>
            <a:chOff x="-1371600" y="3429000"/>
            <a:chExt cx="990600" cy="609600"/>
          </a:xfrm>
        </p:grpSpPr>
        <p:sp>
          <p:nvSpPr>
            <p:cNvPr id="19" name="Rounded Rectangle 18"/>
            <p:cNvSpPr/>
            <p:nvPr/>
          </p:nvSpPr>
          <p:spPr>
            <a:xfrm>
              <a:off x="-1371600" y="3657600"/>
              <a:ext cx="990600" cy="3810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Halifax</a:t>
              </a:r>
            </a:p>
          </p:txBody>
        </p:sp>
        <p:sp>
          <p:nvSpPr>
            <p:cNvPr id="20" name="Oval 19"/>
            <p:cNvSpPr/>
            <p:nvPr/>
          </p:nvSpPr>
          <p:spPr>
            <a:xfrm>
              <a:off x="-1108364" y="342900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p:cNvSpPr/>
          <p:nvPr/>
        </p:nvSpPr>
        <p:spPr>
          <a:xfrm>
            <a:off x="3078480" y="4297680"/>
            <a:ext cx="274320" cy="274320"/>
          </a:xfrm>
          <a:prstGeom prst="ellipse">
            <a:avLst/>
          </a:prstGeom>
          <a:blipFill>
            <a:blip r:embed="rId6" cstate="prin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2933700" y="623277"/>
            <a:ext cx="3276600" cy="4902830"/>
            <a:chOff x="2819400" y="623277"/>
            <a:chExt cx="3276600" cy="4902830"/>
          </a:xfrm>
        </p:grpSpPr>
        <p:pic>
          <p:nvPicPr>
            <p:cNvPr id="66562" name="Picture 2" descr="GovernorOfNovaScotiaCharlesLawrence.jpg"/>
            <p:cNvPicPr>
              <a:picLocks noChangeAspect="1" noChangeArrowheads="1"/>
            </p:cNvPicPr>
            <p:nvPr/>
          </p:nvPicPr>
          <p:blipFill>
            <a:blip r:embed="rId7" cstate="print"/>
            <a:srcRect t="8418" b="12454"/>
            <a:stretch>
              <a:fillRect/>
            </a:stretch>
          </p:blipFill>
          <p:spPr bwMode="auto">
            <a:xfrm>
              <a:off x="2819400" y="623277"/>
              <a:ext cx="3276600" cy="3948723"/>
            </a:xfrm>
            <a:prstGeom prst="rect">
              <a:avLst/>
            </a:prstGeom>
            <a:noFill/>
          </p:spPr>
        </p:pic>
        <p:sp>
          <p:nvSpPr>
            <p:cNvPr id="27" name="TextBox 26"/>
            <p:cNvSpPr txBox="1"/>
            <p:nvPr/>
          </p:nvSpPr>
          <p:spPr>
            <a:xfrm>
              <a:off x="2819400" y="4572000"/>
              <a:ext cx="3276600" cy="954107"/>
            </a:xfrm>
            <a:prstGeom prst="rect">
              <a:avLst/>
            </a:prstGeom>
            <a:solidFill>
              <a:schemeClr val="bg1"/>
            </a:solidFill>
          </p:spPr>
          <p:txBody>
            <a:bodyPr wrap="square" rtlCol="0">
              <a:spAutoFit/>
            </a:bodyPr>
            <a:lstStyle/>
            <a:p>
              <a:pPr algn="ctr"/>
              <a:r>
                <a:rPr lang="en-US" sz="2800" dirty="0"/>
                <a:t>Major Charles Lawrence</a:t>
              </a:r>
            </a:p>
          </p:txBody>
        </p:sp>
      </p:grpSp>
      <p:sp>
        <p:nvSpPr>
          <p:cNvPr id="29" name="Slide Number Placeholder 28"/>
          <p:cNvSpPr>
            <a:spLocks noGrp="1"/>
          </p:cNvSpPr>
          <p:nvPr>
            <p:ph type="sldNum" sz="quarter" idx="12"/>
          </p:nvPr>
        </p:nvSpPr>
        <p:spPr/>
        <p:txBody>
          <a:bodyPr/>
          <a:lstStyle/>
          <a:p>
            <a:pPr>
              <a:defRPr/>
            </a:pPr>
            <a:fld id="{6D98560A-1953-4F77-869E-5D1EE0598C44}" type="slidenum">
              <a:rPr lang="en-US" smtClean="0"/>
              <a:pPr>
                <a:defRPr/>
              </a:pPr>
              <a:t>78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par>
                                <p:cTn id="8" presetID="22" presetClass="entr" presetSubtype="4"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p:cNvSpPr/>
          <p:nvPr/>
        </p:nvSpPr>
        <p:spPr>
          <a:xfrm>
            <a:off x="0" y="609600"/>
            <a:ext cx="5029200" cy="4278094"/>
          </a:xfrm>
          <a:prstGeom prst="rect">
            <a:avLst/>
          </a:prstGeom>
          <a:solidFill>
            <a:schemeClr val="tx2">
              <a:lumMod val="20000"/>
              <a:lumOff val="80000"/>
            </a:schemeClr>
          </a:solidFill>
        </p:spPr>
        <p:txBody>
          <a:bodyPr wrap="square">
            <a:spAutoFit/>
          </a:bodyPr>
          <a:lstStyle/>
          <a:p>
            <a:pPr marL="171450" indent="-171450">
              <a:spcAft>
                <a:spcPts val="1200"/>
              </a:spcAft>
              <a:buFont typeface="Arial" pitchFamily="34" charset="0"/>
              <a:buChar char="•"/>
            </a:pPr>
            <a:r>
              <a:rPr lang="en-US" sz="2800" dirty="0"/>
              <a:t>Born in </a:t>
            </a:r>
            <a:r>
              <a:rPr lang="en-US" sz="2800" dirty="0">
                <a:solidFill>
                  <a:srgbClr val="FF0000"/>
                </a:solidFill>
                <a:effectLst>
                  <a:outerShdw blurRad="38100" dist="38100" dir="2700000" algn="tl">
                    <a:srgbClr val="000000"/>
                  </a:outerShdw>
                </a:effectLst>
              </a:rPr>
              <a:t>Plymouth</a:t>
            </a:r>
            <a:r>
              <a:rPr lang="en-US" sz="2800" dirty="0"/>
              <a:t>, England in 1709</a:t>
            </a:r>
          </a:p>
          <a:p>
            <a:pPr marL="171450" indent="-171450">
              <a:spcAft>
                <a:spcPts val="1200"/>
              </a:spcAft>
              <a:buFont typeface="Arial" pitchFamily="34" charset="0"/>
              <a:buChar char="•"/>
            </a:pPr>
            <a:r>
              <a:rPr lang="en-US" sz="2800" dirty="0"/>
              <a:t>1733 – Received Commission; Served in the </a:t>
            </a:r>
            <a:r>
              <a:rPr lang="en-US" sz="2800" dirty="0">
                <a:solidFill>
                  <a:srgbClr val="FF0000"/>
                </a:solidFill>
                <a:effectLst>
                  <a:outerShdw blurRad="38100" dist="38100" dir="2700000" algn="tl">
                    <a:srgbClr val="000000"/>
                  </a:outerShdw>
                </a:effectLst>
              </a:rPr>
              <a:t>West</a:t>
            </a:r>
            <a:r>
              <a:rPr lang="en-US" sz="2800" dirty="0"/>
              <a:t> </a:t>
            </a:r>
            <a:r>
              <a:rPr lang="en-US" sz="2800" dirty="0">
                <a:solidFill>
                  <a:srgbClr val="FF0000"/>
                </a:solidFill>
                <a:effectLst>
                  <a:outerShdw blurRad="38100" dist="38100" dir="2700000" algn="tl">
                    <a:srgbClr val="000000"/>
                  </a:outerShdw>
                </a:effectLst>
              </a:rPr>
              <a:t>Indies</a:t>
            </a:r>
            <a:r>
              <a:rPr lang="en-US" sz="2800" dirty="0"/>
              <a:t> &amp; England’s </a:t>
            </a:r>
            <a:r>
              <a:rPr lang="en-US" sz="2800" dirty="0">
                <a:solidFill>
                  <a:srgbClr val="FF0000"/>
                </a:solidFill>
                <a:effectLst>
                  <a:outerShdw blurRad="38100" dist="38100" dir="2700000" algn="tl">
                    <a:srgbClr val="000000"/>
                  </a:outerShdw>
                </a:effectLst>
              </a:rPr>
              <a:t>War</a:t>
            </a:r>
            <a:r>
              <a:rPr lang="en-US" sz="2800" dirty="0"/>
              <a:t> </a:t>
            </a:r>
            <a:r>
              <a:rPr lang="en-US" sz="2800" dirty="0">
                <a:solidFill>
                  <a:srgbClr val="FF0000"/>
                </a:solidFill>
                <a:effectLst>
                  <a:outerShdw blurRad="38100" dist="38100" dir="2700000" algn="tl">
                    <a:srgbClr val="000000"/>
                  </a:outerShdw>
                </a:effectLst>
              </a:rPr>
              <a:t>Office</a:t>
            </a:r>
          </a:p>
          <a:p>
            <a:pPr marL="171450" indent="-171450">
              <a:spcAft>
                <a:spcPts val="1200"/>
              </a:spcAft>
              <a:buFont typeface="Arial" pitchFamily="34" charset="0"/>
              <a:buChar char="•"/>
            </a:pPr>
            <a:r>
              <a:rPr lang="en-US" sz="2800" dirty="0"/>
              <a:t>1749 - Transfers to Nova Scotia; </a:t>
            </a:r>
            <a:r>
              <a:rPr lang="en-US" sz="2800" dirty="0">
                <a:solidFill>
                  <a:srgbClr val="FF0000"/>
                </a:solidFill>
                <a:effectLst>
                  <a:outerShdw blurRad="38100" dist="38100" dir="2700000" algn="tl">
                    <a:srgbClr val="000000"/>
                  </a:outerShdw>
                </a:effectLst>
              </a:rPr>
              <a:t>participates</a:t>
            </a:r>
            <a:r>
              <a:rPr lang="en-US" sz="2800" dirty="0"/>
              <a:t> </a:t>
            </a:r>
            <a:r>
              <a:rPr lang="en-US" sz="2800" dirty="0">
                <a:solidFill>
                  <a:srgbClr val="FF0000"/>
                </a:solidFill>
                <a:effectLst>
                  <a:outerShdw blurRad="38100" dist="38100" dir="2700000" algn="tl">
                    <a:srgbClr val="000000"/>
                  </a:outerShdw>
                </a:effectLst>
              </a:rPr>
              <a:t>in</a:t>
            </a:r>
            <a:r>
              <a:rPr lang="en-US" sz="2800" dirty="0"/>
              <a:t> </a:t>
            </a:r>
            <a:r>
              <a:rPr lang="en-US" sz="2800" dirty="0">
                <a:solidFill>
                  <a:srgbClr val="FF0000"/>
                </a:solidFill>
                <a:effectLst>
                  <a:outerShdw blurRad="38100" dist="38100" dir="2700000" algn="tl">
                    <a:srgbClr val="000000"/>
                  </a:outerShdw>
                </a:effectLst>
              </a:rPr>
              <a:t>Battle</a:t>
            </a:r>
            <a:r>
              <a:rPr lang="en-US" sz="2800" dirty="0"/>
              <a:t> </a:t>
            </a:r>
            <a:r>
              <a:rPr lang="en-US" sz="2800" dirty="0">
                <a:solidFill>
                  <a:srgbClr val="FF0000"/>
                </a:solidFill>
                <a:effectLst>
                  <a:outerShdw blurRad="38100" dist="38100" dir="2700000" algn="tl">
                    <a:srgbClr val="000000"/>
                  </a:outerShdw>
                </a:effectLst>
              </a:rPr>
              <a:t>of</a:t>
            </a:r>
            <a:r>
              <a:rPr lang="en-US" sz="2800" dirty="0"/>
              <a:t> </a:t>
            </a:r>
            <a:r>
              <a:rPr lang="en-US" sz="2800" dirty="0">
                <a:solidFill>
                  <a:srgbClr val="FF0000"/>
                </a:solidFill>
                <a:effectLst>
                  <a:outerShdw blurRad="38100" dist="38100" dir="2700000" algn="tl">
                    <a:srgbClr val="000000"/>
                  </a:outerShdw>
                </a:effectLst>
              </a:rPr>
              <a:t>Chignecto</a:t>
            </a:r>
            <a:r>
              <a:rPr lang="en-US" sz="2800" dirty="0"/>
              <a:t>; oversees building of Fort Lawrence in 1750</a:t>
            </a:r>
          </a:p>
        </p:txBody>
      </p:sp>
      <p:sp>
        <p:nvSpPr>
          <p:cNvPr id="16" name="Rectangle 15"/>
          <p:cNvSpPr/>
          <p:nvPr/>
        </p:nvSpPr>
        <p:spPr>
          <a:xfrm>
            <a:off x="8947472" y="-52322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7" name="Rectangle 16"/>
          <p:cNvSpPr/>
          <p:nvPr/>
        </p:nvSpPr>
        <p:spPr>
          <a:xfrm>
            <a:off x="0" y="4800600"/>
            <a:ext cx="9144000" cy="2123658"/>
          </a:xfrm>
          <a:prstGeom prst="rect">
            <a:avLst/>
          </a:prstGeom>
          <a:noFill/>
        </p:spPr>
        <p:txBody>
          <a:bodyPr wrap="square">
            <a:spAutoFit/>
          </a:bodyPr>
          <a:lstStyle/>
          <a:p>
            <a:pPr marL="171450" indent="-171450">
              <a:spcAft>
                <a:spcPts val="1200"/>
              </a:spcAft>
              <a:buFont typeface="Arial" pitchFamily="34" charset="0"/>
              <a:buChar char="•"/>
            </a:pPr>
            <a:r>
              <a:rPr lang="en-US" sz="2800" dirty="0"/>
              <a:t>1758 </a:t>
            </a:r>
            <a:r>
              <a:rPr lang="en-US" sz="2800" dirty="0">
                <a:solidFill>
                  <a:srgbClr val="FF0000"/>
                </a:solidFill>
                <a:effectLst>
                  <a:outerShdw blurRad="38100" dist="38100" dir="2700000" algn="tl">
                    <a:srgbClr val="000000"/>
                  </a:outerShdw>
                </a:effectLst>
              </a:rPr>
              <a:t>Key</a:t>
            </a:r>
            <a:r>
              <a:rPr lang="en-US" sz="2800" dirty="0"/>
              <a:t> </a:t>
            </a:r>
            <a:r>
              <a:rPr lang="en-US" sz="2800" dirty="0">
                <a:solidFill>
                  <a:srgbClr val="FF0000"/>
                </a:solidFill>
                <a:effectLst>
                  <a:outerShdw blurRad="38100" dist="38100" dir="2700000" algn="tl">
                    <a:srgbClr val="000000"/>
                  </a:outerShdw>
                </a:effectLst>
              </a:rPr>
              <a:t>participant</a:t>
            </a:r>
            <a:r>
              <a:rPr lang="en-US" sz="2800" dirty="0"/>
              <a:t> in the </a:t>
            </a:r>
            <a:r>
              <a:rPr lang="en-US" sz="2800" dirty="0">
                <a:solidFill>
                  <a:srgbClr val="FF0000"/>
                </a:solidFill>
                <a:effectLst>
                  <a:outerShdw blurRad="38100" dist="38100" dir="2700000" algn="tl">
                    <a:srgbClr val="000000"/>
                  </a:outerShdw>
                </a:effectLst>
              </a:rPr>
              <a:t>Siege</a:t>
            </a:r>
            <a:r>
              <a:rPr lang="en-US" sz="2800" dirty="0"/>
              <a:t> of the </a:t>
            </a:r>
            <a:r>
              <a:rPr lang="en-US" sz="2800" dirty="0">
                <a:solidFill>
                  <a:srgbClr val="FF0000"/>
                </a:solidFill>
                <a:effectLst>
                  <a:outerShdw blurRad="38100" dist="38100" dir="2700000" algn="tl">
                    <a:srgbClr val="000000"/>
                  </a:outerShdw>
                </a:effectLst>
              </a:rPr>
              <a:t>Louisbourg</a:t>
            </a:r>
            <a:r>
              <a:rPr lang="en-US" sz="2800" dirty="0"/>
              <a:t> </a:t>
            </a:r>
            <a:r>
              <a:rPr lang="en-US" sz="2800" dirty="0">
                <a:solidFill>
                  <a:srgbClr val="FF0000"/>
                </a:solidFill>
                <a:effectLst>
                  <a:outerShdw blurRad="38100" dist="38100" dir="2700000" algn="tl">
                    <a:srgbClr val="000000"/>
                  </a:outerShdw>
                </a:effectLst>
              </a:rPr>
              <a:t>Fortress</a:t>
            </a:r>
          </a:p>
          <a:p>
            <a:pPr marL="171450" indent="-171450">
              <a:spcAft>
                <a:spcPts val="1200"/>
              </a:spcAft>
              <a:buFont typeface="Arial" pitchFamily="34" charset="0"/>
              <a:buChar char="•"/>
            </a:pPr>
            <a:r>
              <a:rPr lang="en-US" sz="2800" dirty="0"/>
              <a:t>1759 Commissions </a:t>
            </a:r>
            <a:r>
              <a:rPr lang="en-US" sz="2800" dirty="0">
                <a:solidFill>
                  <a:srgbClr val="FF0000"/>
                </a:solidFill>
                <a:effectLst>
                  <a:outerShdw blurRad="38100" dist="38100" dir="2700000" algn="tl">
                    <a:srgbClr val="000000"/>
                  </a:outerShdw>
                </a:effectLst>
              </a:rPr>
              <a:t>armed</a:t>
            </a:r>
            <a:r>
              <a:rPr lang="en-US" sz="2800" dirty="0"/>
              <a:t> </a:t>
            </a:r>
            <a:r>
              <a:rPr lang="en-US" sz="2800" dirty="0">
                <a:solidFill>
                  <a:srgbClr val="FF0000"/>
                </a:solidFill>
                <a:effectLst>
                  <a:outerShdw blurRad="38100" dist="38100" dir="2700000" algn="tl">
                    <a:srgbClr val="000000"/>
                  </a:outerShdw>
                </a:effectLst>
              </a:rPr>
              <a:t>navy</a:t>
            </a:r>
            <a:r>
              <a:rPr lang="en-US" sz="2800" dirty="0"/>
              <a:t> </a:t>
            </a:r>
            <a:r>
              <a:rPr lang="en-US" sz="2800" dirty="0">
                <a:solidFill>
                  <a:srgbClr val="FF0000"/>
                </a:solidFill>
                <a:effectLst>
                  <a:outerShdw blurRad="38100" dist="38100" dir="2700000" algn="tl">
                    <a:srgbClr val="000000"/>
                  </a:outerShdw>
                </a:effectLst>
              </a:rPr>
              <a:t>patrols</a:t>
            </a:r>
            <a:r>
              <a:rPr lang="en-US" sz="2800" dirty="0"/>
              <a:t> around Nova Scotia</a:t>
            </a:r>
          </a:p>
          <a:p>
            <a:pPr marL="171450" indent="-171450">
              <a:spcAft>
                <a:spcPts val="1200"/>
              </a:spcAft>
              <a:buFont typeface="Arial" pitchFamily="34" charset="0"/>
              <a:buChar char="•"/>
            </a:pPr>
            <a:r>
              <a:rPr lang="en-US" sz="2800" dirty="0"/>
              <a:t>1760 </a:t>
            </a:r>
            <a:r>
              <a:rPr lang="en-US" sz="2800" dirty="0">
                <a:solidFill>
                  <a:srgbClr val="FF0000"/>
                </a:solidFill>
                <a:effectLst>
                  <a:outerShdw blurRad="38100" dist="38100" dir="2700000" algn="tl">
                    <a:srgbClr val="000000"/>
                  </a:outerShdw>
                </a:effectLst>
              </a:rPr>
              <a:t>Dies</a:t>
            </a:r>
            <a:r>
              <a:rPr lang="en-US" sz="2800" dirty="0"/>
              <a:t> of pneumonia in </a:t>
            </a:r>
            <a:r>
              <a:rPr lang="en-US" sz="2800" dirty="0">
                <a:solidFill>
                  <a:srgbClr val="FF0000"/>
                </a:solidFill>
                <a:effectLst>
                  <a:outerShdw blurRad="38100" dist="38100" dir="2700000" algn="tl">
                    <a:srgbClr val="000000"/>
                  </a:outerShdw>
                </a:effectLst>
              </a:rPr>
              <a:t>Halifax</a:t>
            </a:r>
            <a:r>
              <a:rPr lang="en-US" sz="2800" dirty="0"/>
              <a:t> &amp; is </a:t>
            </a:r>
            <a:r>
              <a:rPr lang="en-US" sz="2800" dirty="0">
                <a:solidFill>
                  <a:srgbClr val="FF0000"/>
                </a:solidFill>
                <a:effectLst>
                  <a:outerShdw blurRad="38100" dist="38100" dir="2700000" algn="tl">
                    <a:srgbClr val="000000"/>
                  </a:outerShdw>
                </a:effectLst>
              </a:rPr>
              <a:t>buried</a:t>
            </a:r>
            <a:r>
              <a:rPr lang="en-US" sz="2800" dirty="0"/>
              <a:t> </a:t>
            </a:r>
            <a:r>
              <a:rPr lang="en-US" sz="2800" dirty="0">
                <a:solidFill>
                  <a:srgbClr val="FF0000"/>
                </a:solidFill>
                <a:effectLst>
                  <a:outerShdw blurRad="38100" dist="38100" dir="2700000" algn="tl">
                    <a:srgbClr val="000000"/>
                  </a:outerShdw>
                </a:effectLst>
              </a:rPr>
              <a:t>under</a:t>
            </a:r>
            <a:r>
              <a:rPr lang="en-US" sz="2800" dirty="0"/>
              <a:t> St. Paul’s </a:t>
            </a:r>
            <a:r>
              <a:rPr lang="en-US" sz="2800" dirty="0">
                <a:solidFill>
                  <a:srgbClr val="FF0000"/>
                </a:solidFill>
                <a:effectLst>
                  <a:outerShdw blurRad="38100" dist="38100" dir="2700000" algn="tl">
                    <a:srgbClr val="000000"/>
                  </a:outerShdw>
                </a:effectLst>
              </a:rPr>
              <a:t>Church</a:t>
            </a:r>
          </a:p>
        </p:txBody>
      </p:sp>
      <p:sp>
        <p:nvSpPr>
          <p:cNvPr id="34" name="Rectangle 33"/>
          <p:cNvSpPr/>
          <p:nvPr/>
        </p:nvSpPr>
        <p:spPr>
          <a:xfrm>
            <a:off x="-10439400" y="-5105400"/>
            <a:ext cx="4572000" cy="646331"/>
          </a:xfrm>
          <a:prstGeom prst="rect">
            <a:avLst/>
          </a:prstGeom>
        </p:spPr>
        <p:txBody>
          <a:bodyPr>
            <a:spAutoFit/>
          </a:bodyPr>
          <a:lstStyle/>
          <a:p>
            <a:r>
              <a:rPr lang="en-US" dirty="0"/>
              <a:t>1724 Broussard participated in a raid on </a:t>
            </a:r>
            <a:r>
              <a:rPr lang="en-US" dirty="0">
                <a:hlinkClick r:id="rId3" tooltip="Annapolis Royal, Nova Scotia"/>
              </a:rPr>
              <a:t>Annapolis Royal, Nova Scotia</a:t>
            </a:r>
            <a:r>
              <a:rPr lang="en-US" dirty="0"/>
              <a:t> (1724)</a:t>
            </a:r>
          </a:p>
        </p:txBody>
      </p:sp>
      <p:sp>
        <p:nvSpPr>
          <p:cNvPr id="35" name="Rectangle 34"/>
          <p:cNvSpPr/>
          <p:nvPr/>
        </p:nvSpPr>
        <p:spPr>
          <a:xfrm>
            <a:off x="-10439400" y="-4419600"/>
            <a:ext cx="4572000" cy="923330"/>
          </a:xfrm>
          <a:prstGeom prst="rect">
            <a:avLst/>
          </a:prstGeom>
        </p:spPr>
        <p:txBody>
          <a:bodyPr>
            <a:spAutoFit/>
          </a:bodyPr>
          <a:lstStyle/>
          <a:p>
            <a:r>
              <a:rPr lang="en-US" dirty="0"/>
              <a:t>1747 he participated in and was later charged for his involvement with the </a:t>
            </a:r>
            <a:r>
              <a:rPr lang="en-US" dirty="0">
                <a:hlinkClick r:id="rId4" tooltip="Battle of Grand Pré"/>
              </a:rPr>
              <a:t>Battle of Grand Pré</a:t>
            </a:r>
            <a:r>
              <a:rPr lang="en-US" dirty="0"/>
              <a:t>.</a:t>
            </a:r>
          </a:p>
        </p:txBody>
      </p:sp>
      <p:sp>
        <p:nvSpPr>
          <p:cNvPr id="36" name="Rectangle 35"/>
          <p:cNvSpPr/>
          <p:nvPr/>
        </p:nvSpPr>
        <p:spPr>
          <a:xfrm>
            <a:off x="-10515600" y="-3451324"/>
            <a:ext cx="4572000" cy="1200329"/>
          </a:xfrm>
          <a:prstGeom prst="rect">
            <a:avLst/>
          </a:prstGeom>
        </p:spPr>
        <p:txBody>
          <a:bodyPr>
            <a:spAutoFit/>
          </a:bodyPr>
          <a:lstStyle/>
          <a:p>
            <a:r>
              <a:rPr lang="en-US" dirty="0"/>
              <a:t> 1749 In an effort to stop the British movement into Acadia, in Broussard was involved in one of the first raids on </a:t>
            </a:r>
            <a:r>
              <a:rPr lang="en-US" dirty="0">
                <a:hlinkClick r:id="rId5" tooltip="Raid on Dartmouth (1751)"/>
              </a:rPr>
              <a:t>Dartmouth, Nova </a:t>
            </a:r>
            <a:r>
              <a:rPr lang="en-US" dirty="0" err="1">
                <a:hlinkClick r:id="rId5" tooltip="Raid on Dartmouth (1751)"/>
              </a:rPr>
              <a:t>Scotia</a:t>
            </a:r>
            <a:r>
              <a:rPr lang="en-US" dirty="0" err="1"/>
              <a:t>d</a:t>
            </a:r>
            <a:r>
              <a:rPr lang="en-US" dirty="0"/>
              <a:t> killing 20 British</a:t>
            </a:r>
          </a:p>
        </p:txBody>
      </p:sp>
      <p:sp>
        <p:nvSpPr>
          <p:cNvPr id="37" name="Rectangle 36"/>
          <p:cNvSpPr/>
          <p:nvPr/>
        </p:nvSpPr>
        <p:spPr>
          <a:xfrm>
            <a:off x="-10515600" y="-2308324"/>
            <a:ext cx="4572000" cy="2308324"/>
          </a:xfrm>
          <a:prstGeom prst="rect">
            <a:avLst/>
          </a:prstGeom>
        </p:spPr>
        <p:txBody>
          <a:bodyPr>
            <a:spAutoFit/>
          </a:bodyPr>
          <a:lstStyle/>
          <a:p>
            <a:r>
              <a:rPr lang="en-US" dirty="0"/>
              <a:t>1754, Beausoleil and a large band of Mi'kmaq and Acadians left Chignecto for </a:t>
            </a:r>
            <a:r>
              <a:rPr lang="en-US" dirty="0" err="1"/>
              <a:t>Lawrencetown</a:t>
            </a:r>
            <a:r>
              <a:rPr lang="en-US" dirty="0"/>
              <a:t>. They arrived in mid-May and in the night opened fired on the village. Beausoleil killed and scalped four British settlers and two soldiers. By August, as the raids continued, the residents and soldiers were withdrawn to Halifax.</a:t>
            </a:r>
          </a:p>
        </p:txBody>
      </p:sp>
      <p:sp>
        <p:nvSpPr>
          <p:cNvPr id="38" name="Rectangle 37"/>
          <p:cNvSpPr/>
          <p:nvPr/>
        </p:nvSpPr>
        <p:spPr>
          <a:xfrm>
            <a:off x="-10439400" y="-22324"/>
            <a:ext cx="4572000" cy="923330"/>
          </a:xfrm>
          <a:prstGeom prst="rect">
            <a:avLst/>
          </a:prstGeom>
        </p:spPr>
        <p:txBody>
          <a:bodyPr>
            <a:spAutoFit/>
          </a:bodyPr>
          <a:lstStyle/>
          <a:p>
            <a:r>
              <a:rPr lang="en-US" dirty="0"/>
              <a:t>Broussard was also active in the fight against Lieutenant Colonel </a:t>
            </a:r>
            <a:r>
              <a:rPr lang="en-US" dirty="0">
                <a:hlinkClick r:id="rId6" tooltip="Robert Monckton"/>
              </a:rPr>
              <a:t>Robert Monckton</a:t>
            </a:r>
            <a:r>
              <a:rPr lang="en-US" dirty="0"/>
              <a:t> in the </a:t>
            </a:r>
            <a:r>
              <a:rPr lang="en-US" dirty="0">
                <a:hlinkClick r:id="rId7" tooltip="Battle of Beausejour"/>
              </a:rPr>
              <a:t>Battle of </a:t>
            </a:r>
            <a:r>
              <a:rPr lang="en-US" dirty="0" err="1">
                <a:hlinkClick r:id="rId7" tooltip="Battle of Beausejour"/>
              </a:rPr>
              <a:t>Beausejour</a:t>
            </a:r>
            <a:endParaRPr lang="en-US" dirty="0"/>
          </a:p>
        </p:txBody>
      </p:sp>
      <p:sp>
        <p:nvSpPr>
          <p:cNvPr id="39" name="Rectangle 38"/>
          <p:cNvSpPr/>
          <p:nvPr/>
        </p:nvSpPr>
        <p:spPr>
          <a:xfrm>
            <a:off x="-10363200" y="968276"/>
            <a:ext cx="4572000" cy="4524315"/>
          </a:xfrm>
          <a:prstGeom prst="rect">
            <a:avLst/>
          </a:prstGeom>
        </p:spPr>
        <p:txBody>
          <a:bodyPr>
            <a:spAutoFit/>
          </a:bodyPr>
          <a:lstStyle/>
          <a:p>
            <a:r>
              <a:rPr lang="en-US" dirty="0"/>
              <a:t>1755 With Le Loutre imprisoned after the </a:t>
            </a:r>
            <a:r>
              <a:rPr lang="en-US" dirty="0">
                <a:hlinkClick r:id="rId7" tooltip="Battle of Beausejour"/>
              </a:rPr>
              <a:t>Battle of </a:t>
            </a:r>
            <a:r>
              <a:rPr lang="en-US" dirty="0" err="1">
                <a:hlinkClick r:id="rId7" tooltip="Battle of Beausejour"/>
              </a:rPr>
              <a:t>Beausejour</a:t>
            </a:r>
            <a:r>
              <a:rPr lang="en-US" dirty="0"/>
              <a:t>, Broussard became the leader of an armed resistance during the </a:t>
            </a:r>
            <a:r>
              <a:rPr lang="en-US" dirty="0">
                <a:hlinkClick r:id="rId8" tooltip="Expulsion of the Acadians"/>
              </a:rPr>
              <a:t>expulsion of the Acadians</a:t>
            </a:r>
            <a:r>
              <a:rPr lang="en-US" dirty="0"/>
              <a:t> (1755–1764), leading assaults against the British on several occasions between 1755 and 1758 as part of the forces of </a:t>
            </a:r>
            <a:r>
              <a:rPr lang="en-US" dirty="0">
                <a:hlinkClick r:id="rId9" tooltip="Charles Deschamps de Boishébert et de Raffetot"/>
              </a:rPr>
              <a:t>Charles </a:t>
            </a:r>
            <a:r>
              <a:rPr lang="en-US" dirty="0" err="1">
                <a:hlinkClick r:id="rId9" tooltip="Charles Deschamps de Boishébert et de Raffetot"/>
              </a:rPr>
              <a:t>Deschamps</a:t>
            </a:r>
            <a:r>
              <a:rPr lang="en-US" dirty="0">
                <a:hlinkClick r:id="rId9" tooltip="Charles Deschamps de Boishébert et de Raffetot"/>
              </a:rPr>
              <a:t> de </a:t>
            </a:r>
            <a:r>
              <a:rPr lang="en-US" dirty="0" err="1">
                <a:hlinkClick r:id="rId9" tooltip="Charles Deschamps de Boishébert et de Raffetot"/>
              </a:rPr>
              <a:t>Boishébert</a:t>
            </a:r>
            <a:r>
              <a:rPr lang="en-US" dirty="0">
                <a:hlinkClick r:id="rId9" tooltip="Charles Deschamps de Boishébert et de Raffetot"/>
              </a:rPr>
              <a:t> et de </a:t>
            </a:r>
            <a:r>
              <a:rPr lang="en-US" dirty="0" err="1">
                <a:hlinkClick r:id="rId9" tooltip="Charles Deschamps de Boishébert et de Raffetot"/>
              </a:rPr>
              <a:t>Raffetot</a:t>
            </a:r>
            <a:r>
              <a:rPr lang="en-US" dirty="0"/>
              <a:t>.</a:t>
            </a:r>
            <a:r>
              <a:rPr lang="en-US" baseline="30000" dirty="0">
                <a:hlinkClick r:id="rId10"/>
              </a:rPr>
              <a:t>[1]</a:t>
            </a:r>
            <a:r>
              <a:rPr lang="en-US" dirty="0"/>
              <a:t> After arming a ship in 1758, Broussard traveled through the upper </a:t>
            </a:r>
            <a:r>
              <a:rPr lang="en-US" dirty="0">
                <a:hlinkClick r:id="rId11" tooltip="Bay of Fundy"/>
              </a:rPr>
              <a:t>Bay of Fundy</a:t>
            </a:r>
            <a:r>
              <a:rPr lang="en-US" dirty="0"/>
              <a:t> region, where he attacked the British. His ship was seized in November 1758. He was then forced to flee, travelling first to the </a:t>
            </a:r>
            <a:r>
              <a:rPr lang="en-US" dirty="0" err="1">
                <a:hlinkClick r:id="rId12" tooltip="Miramichi Valley"/>
              </a:rPr>
              <a:t>Miramichi</a:t>
            </a:r>
            <a:r>
              <a:rPr lang="en-US" dirty="0"/>
              <a:t> and later imprisoned at </a:t>
            </a:r>
            <a:r>
              <a:rPr lang="en-US" dirty="0">
                <a:hlinkClick r:id="rId13" tooltip="Fort Edward (Nova Scotia)"/>
              </a:rPr>
              <a:t>Fort Edward</a:t>
            </a:r>
            <a:r>
              <a:rPr lang="en-US" dirty="0"/>
              <a:t> in 1762. Finally, he was transferred and imprisoned with other Acadians in </a:t>
            </a:r>
            <a:r>
              <a:rPr lang="en-US" dirty="0">
                <a:hlinkClick r:id="rId14" tooltip="City of Halifax"/>
              </a:rPr>
              <a:t>Halifax, Nova Scotia</a:t>
            </a:r>
            <a:r>
              <a:rPr lang="en-US" dirty="0"/>
              <a:t>.</a:t>
            </a:r>
          </a:p>
        </p:txBody>
      </p:sp>
      <p:sp>
        <p:nvSpPr>
          <p:cNvPr id="40" name="Rectangle 39"/>
          <p:cNvSpPr/>
          <p:nvPr/>
        </p:nvSpPr>
        <p:spPr>
          <a:xfrm>
            <a:off x="-10287000" y="5464076"/>
            <a:ext cx="4572000" cy="4801314"/>
          </a:xfrm>
          <a:prstGeom prst="rect">
            <a:avLst/>
          </a:prstGeom>
        </p:spPr>
        <p:txBody>
          <a:bodyPr>
            <a:spAutoFit/>
          </a:bodyPr>
          <a:lstStyle/>
          <a:p>
            <a:r>
              <a:rPr lang="en-US" dirty="0"/>
              <a:t> 1764 Released in 1764, the year after the signing of the Treaty of Paris, Broussard left Nova Scotia, along with his family and hundreds of other Acadians, to </a:t>
            </a:r>
            <a:r>
              <a:rPr lang="en-US" dirty="0">
                <a:hlinkClick r:id="rId15" tooltip="Saint-Domingue"/>
              </a:rPr>
              <a:t>Saint-</a:t>
            </a:r>
            <a:r>
              <a:rPr lang="en-US" dirty="0" err="1">
                <a:hlinkClick r:id="rId15" tooltip="Saint-Domingue"/>
              </a:rPr>
              <a:t>Domingue</a:t>
            </a:r>
            <a:r>
              <a:rPr lang="en-US" dirty="0"/>
              <a:t> (present-day Haiti).</a:t>
            </a:r>
            <a:r>
              <a:rPr lang="en-US" baseline="30000" dirty="0">
                <a:hlinkClick r:id="rId10"/>
              </a:rPr>
              <a:t>[11]</a:t>
            </a:r>
            <a:r>
              <a:rPr lang="en-US" dirty="0"/>
              <a:t> Unable to adapt to the climate and diseases that was killing Acadians, he led the group to settle in </a:t>
            </a:r>
            <a:r>
              <a:rPr lang="en-US" dirty="0">
                <a:hlinkClick r:id="rId16" tooltip="Louisiana"/>
              </a:rPr>
              <a:t>Louisiana</a:t>
            </a:r>
            <a:r>
              <a:rPr lang="en-US" dirty="0"/>
              <a:t>.</a:t>
            </a:r>
            <a:r>
              <a:rPr lang="en-US" baseline="30000" dirty="0">
                <a:hlinkClick r:id="rId10"/>
              </a:rPr>
              <a:t>[12]</a:t>
            </a:r>
            <a:endParaRPr lang="en-US" dirty="0"/>
          </a:p>
          <a:p>
            <a:r>
              <a:rPr lang="en-US" dirty="0"/>
              <a:t>1765 He was among the first 200 </a:t>
            </a:r>
            <a:r>
              <a:rPr lang="en-US" dirty="0">
                <a:hlinkClick r:id="rId17" tooltip="Acadians"/>
              </a:rPr>
              <a:t>Acadians</a:t>
            </a:r>
            <a:r>
              <a:rPr lang="en-US" dirty="0"/>
              <a:t> to arrive in Louisiana on February 27, 1765, aboard the </a:t>
            </a:r>
            <a:r>
              <a:rPr lang="en-US" i="1" dirty="0"/>
              <a:t>Santo Domingo</a:t>
            </a:r>
            <a:r>
              <a:rPr lang="en-US" dirty="0"/>
              <a:t>.</a:t>
            </a:r>
            <a:r>
              <a:rPr lang="en-US" baseline="30000" dirty="0">
                <a:hlinkClick r:id="rId10"/>
              </a:rPr>
              <a:t>[13]</a:t>
            </a:r>
            <a:r>
              <a:rPr lang="en-US" dirty="0"/>
              <a:t> On April 8, 1765, he was appointed militia captain and commander of the "Acadians of the </a:t>
            </a:r>
            <a:r>
              <a:rPr lang="en-US" dirty="0" err="1">
                <a:hlinkClick r:id="rId18" tooltip="Atakapa"/>
              </a:rPr>
              <a:t>Atakapas</a:t>
            </a:r>
            <a:r>
              <a:rPr lang="en-US" dirty="0"/>
              <a:t>" the area around present-day St. </a:t>
            </a:r>
            <a:r>
              <a:rPr lang="en-US" dirty="0" err="1"/>
              <a:t>Martinville</a:t>
            </a:r>
            <a:r>
              <a:rPr lang="en-US" dirty="0"/>
              <a:t>, La.</a:t>
            </a:r>
            <a:r>
              <a:rPr lang="en-US" baseline="30000" dirty="0">
                <a:hlinkClick r:id="rId10"/>
              </a:rPr>
              <a:t>[1]</a:t>
            </a:r>
            <a:r>
              <a:rPr lang="en-US" dirty="0"/>
              <a:t> Not long after his arrival, Joseph Broussard died near what is now </a:t>
            </a:r>
            <a:r>
              <a:rPr lang="en-US" dirty="0">
                <a:hlinkClick r:id="rId19" tooltip="St. Martinville, Louisiana"/>
              </a:rPr>
              <a:t>St. </a:t>
            </a:r>
            <a:r>
              <a:rPr lang="en-US" dirty="0" err="1">
                <a:hlinkClick r:id="rId19" tooltip="St. Martinville, Louisiana"/>
              </a:rPr>
              <a:t>Martinville</a:t>
            </a:r>
            <a:r>
              <a:rPr lang="en-US" dirty="0"/>
              <a:t> at the presumed age of 63.</a:t>
            </a:r>
          </a:p>
        </p:txBody>
      </p:sp>
      <p:pic>
        <p:nvPicPr>
          <p:cNvPr id="139266" name="Picture 2" descr="GovernorOfNovaScotiaCharlesLawrence.jpg"/>
          <p:cNvPicPr>
            <a:picLocks noChangeAspect="1" noChangeArrowheads="1"/>
          </p:cNvPicPr>
          <p:nvPr/>
        </p:nvPicPr>
        <p:blipFill>
          <a:blip r:embed="rId20" cstate="print"/>
          <a:srcRect t="6080" b="27045"/>
          <a:stretch>
            <a:fillRect/>
          </a:stretch>
        </p:blipFill>
        <p:spPr bwMode="auto">
          <a:xfrm>
            <a:off x="5029200" y="609600"/>
            <a:ext cx="4114800" cy="4191000"/>
          </a:xfrm>
          <a:prstGeom prst="rect">
            <a:avLst/>
          </a:prstGeom>
          <a:noFill/>
        </p:spPr>
      </p:pic>
      <p:pic>
        <p:nvPicPr>
          <p:cNvPr id="139268" name="Picture 4" descr="https://upload.wikimedia.org/wikipedia/commons/e/ec/CharlesLawrenceNovaScotiaHistoricalSocietyc.1753.jpg"/>
          <p:cNvPicPr>
            <a:picLocks noChangeAspect="1" noChangeArrowheads="1"/>
          </p:cNvPicPr>
          <p:nvPr/>
        </p:nvPicPr>
        <p:blipFill>
          <a:blip r:embed="rId21" cstate="print"/>
          <a:srcRect/>
          <a:stretch>
            <a:fillRect/>
          </a:stretch>
        </p:blipFill>
        <p:spPr bwMode="auto">
          <a:xfrm>
            <a:off x="5486400" y="609600"/>
            <a:ext cx="3124200" cy="4165600"/>
          </a:xfrm>
          <a:prstGeom prst="rect">
            <a:avLst/>
          </a:prstGeom>
          <a:noFill/>
        </p:spPr>
      </p:pic>
      <p:pic>
        <p:nvPicPr>
          <p:cNvPr id="139269" name="Picture 5"/>
          <p:cNvPicPr>
            <a:picLocks noChangeAspect="1" noChangeArrowheads="1"/>
          </p:cNvPicPr>
          <p:nvPr/>
        </p:nvPicPr>
        <p:blipFill>
          <a:blip r:embed="rId22" cstate="print"/>
          <a:srcRect/>
          <a:stretch>
            <a:fillRect/>
          </a:stretch>
        </p:blipFill>
        <p:spPr bwMode="auto">
          <a:xfrm>
            <a:off x="5029200" y="838200"/>
            <a:ext cx="4114800" cy="3800959"/>
          </a:xfrm>
          <a:prstGeom prst="rect">
            <a:avLst/>
          </a:prstGeom>
          <a:noFill/>
          <a:ln w="9525">
            <a:noFill/>
            <a:miter lim="800000"/>
            <a:headEnd/>
            <a:tailEnd/>
          </a:ln>
        </p:spPr>
      </p:pic>
      <p:sp>
        <p:nvSpPr>
          <p:cNvPr id="33" name="Rectangle 32"/>
          <p:cNvSpPr/>
          <p:nvPr/>
        </p:nvSpPr>
        <p:spPr>
          <a:xfrm>
            <a:off x="5029200" y="614532"/>
            <a:ext cx="4114800" cy="4247317"/>
          </a:xfrm>
          <a:prstGeom prst="rect">
            <a:avLst/>
          </a:prstGeom>
          <a:solidFill>
            <a:schemeClr val="bg1"/>
          </a:solidFill>
          <a:ln>
            <a:solidFill>
              <a:schemeClr val="tx1"/>
            </a:solidFill>
          </a:ln>
        </p:spPr>
        <p:txBody>
          <a:bodyPr wrap="square">
            <a:spAutoFit/>
          </a:bodyPr>
          <a:lstStyle/>
          <a:p>
            <a:pPr algn="ctr"/>
            <a:r>
              <a:rPr lang="en-US" sz="3000" b="1" dirty="0"/>
              <a:t>Lawrence was seen as a "</a:t>
            </a:r>
            <a:r>
              <a:rPr lang="en-US" sz="3000" b="1" u="sng" dirty="0"/>
              <a:t>competen</a:t>
            </a:r>
            <a:r>
              <a:rPr lang="en-US" sz="3000" b="1" dirty="0"/>
              <a:t>t", "</a:t>
            </a:r>
            <a:r>
              <a:rPr lang="en-US" sz="3000" b="1" u="sng" dirty="0"/>
              <a:t>efficient</a:t>
            </a:r>
            <a:r>
              <a:rPr lang="en-US" sz="3000" b="1" dirty="0"/>
              <a:t>" officer with a "service record that had earned him fairly rapid promotion, a person of </a:t>
            </a:r>
            <a:r>
              <a:rPr lang="en-US" sz="3000" b="1" u="sng" dirty="0"/>
              <a:t>considerable administrative talent </a:t>
            </a:r>
            <a:r>
              <a:rPr lang="en-US" sz="3000" b="1" dirty="0"/>
              <a:t>who was trusted by all</a:t>
            </a:r>
          </a:p>
        </p:txBody>
      </p:sp>
      <p:grpSp>
        <p:nvGrpSpPr>
          <p:cNvPr id="45" name="Group 44"/>
          <p:cNvGrpSpPr/>
          <p:nvPr/>
        </p:nvGrpSpPr>
        <p:grpSpPr>
          <a:xfrm>
            <a:off x="0" y="533400"/>
            <a:ext cx="9144000" cy="6324600"/>
            <a:chOff x="0" y="609600"/>
            <a:chExt cx="9144000" cy="6477000"/>
          </a:xfrm>
        </p:grpSpPr>
        <p:sp>
          <p:nvSpPr>
            <p:cNvPr id="44" name="Rectangle 43"/>
            <p:cNvSpPr/>
            <p:nvPr/>
          </p:nvSpPr>
          <p:spPr>
            <a:xfrm>
              <a:off x="0" y="609600"/>
              <a:ext cx="9144000" cy="647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0" y="889844"/>
              <a:ext cx="9144000" cy="5389798"/>
            </a:xfrm>
            <a:prstGeom prst="rect">
              <a:avLst/>
            </a:prstGeom>
            <a:solidFill>
              <a:schemeClr val="tx1"/>
            </a:solidFill>
          </p:spPr>
          <p:txBody>
            <a:bodyPr wrap="square">
              <a:spAutoFit/>
            </a:bodyPr>
            <a:lstStyle/>
            <a:p>
              <a:pPr algn="ctr"/>
              <a:r>
                <a:rPr lang="en-US" sz="4000" b="1" dirty="0">
                  <a:solidFill>
                    <a:schemeClr val="bg1"/>
                  </a:solidFill>
                </a:rPr>
                <a:t>BUT HISTORY HAS RECORDED HIM AS THE GOVERNOR THAT… </a:t>
              </a:r>
            </a:p>
            <a:p>
              <a:pPr algn="ctr"/>
              <a:endParaRPr lang="en-US" sz="4000" b="1" dirty="0">
                <a:solidFill>
                  <a:schemeClr val="bg1"/>
                </a:solidFill>
              </a:endParaRPr>
            </a:p>
            <a:p>
              <a:pPr algn="ctr"/>
              <a:r>
                <a:rPr lang="en-US" sz="5400" b="1" dirty="0">
                  <a:solidFill>
                    <a:schemeClr val="bg1"/>
                  </a:solidFill>
                </a:rPr>
                <a:t>ISSUES THE DEPORTATION NOTICE THAT </a:t>
              </a:r>
              <a:r>
                <a:rPr lang="en-US" sz="5400" b="1" dirty="0">
                  <a:solidFill>
                    <a:srgbClr val="FF0000"/>
                  </a:solidFill>
                </a:rPr>
                <a:t>ALL ACADIANS </a:t>
              </a:r>
              <a:r>
                <a:rPr lang="en-US" sz="5400" b="1" dirty="0">
                  <a:solidFill>
                    <a:schemeClr val="bg1"/>
                  </a:solidFill>
                </a:rPr>
                <a:t>ARE TO </a:t>
              </a:r>
              <a:r>
                <a:rPr lang="en-US" sz="5400" b="1" dirty="0">
                  <a:solidFill>
                    <a:srgbClr val="FF0000"/>
                  </a:solidFill>
                </a:rPr>
                <a:t>LEAVE IMMEDIATELY </a:t>
              </a:r>
              <a:r>
                <a:rPr lang="en-US" sz="5400" b="1" dirty="0">
                  <a:solidFill>
                    <a:schemeClr val="bg1"/>
                  </a:solidFill>
                </a:rPr>
                <a:t>FROM NOVA SCOTIAN SOIL</a:t>
              </a:r>
            </a:p>
          </p:txBody>
        </p:sp>
      </p:grpSp>
      <p:sp>
        <p:nvSpPr>
          <p:cNvPr id="2" name="Title 1"/>
          <p:cNvSpPr>
            <a:spLocks noGrp="1"/>
          </p:cNvSpPr>
          <p:nvPr>
            <p:ph type="title"/>
          </p:nvPr>
        </p:nvSpPr>
        <p:spPr/>
        <p:txBody>
          <a:bodyPr>
            <a:normAutofit fontScale="90000"/>
          </a:bodyPr>
          <a:lstStyle/>
          <a:p>
            <a:r>
              <a:rPr lang="en-US" dirty="0"/>
              <a:t>MAJOR CHARLES LAWRENCE – NEW GOVERNOR</a:t>
            </a:r>
            <a:endParaRPr lang="en-US" b="0" dirty="0"/>
          </a:p>
        </p:txBody>
      </p:sp>
      <p:sp>
        <p:nvSpPr>
          <p:cNvPr id="20" name="Slide Number Placeholder 19"/>
          <p:cNvSpPr>
            <a:spLocks noGrp="1"/>
          </p:cNvSpPr>
          <p:nvPr>
            <p:ph type="sldNum" sz="quarter" idx="12"/>
          </p:nvPr>
        </p:nvSpPr>
        <p:spPr/>
        <p:txBody>
          <a:bodyPr/>
          <a:lstStyle/>
          <a:p>
            <a:pPr>
              <a:defRPr/>
            </a:pPr>
            <a:fld id="{6D98560A-1953-4F77-869E-5D1EE0598C44}" type="slidenum">
              <a:rPr lang="en-US" smtClean="0"/>
              <a:pPr>
                <a:defRPr/>
              </a:pPr>
              <a:t>79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animEffect transition="in" filter="wipe(left)">
                                      <p:cBhvr>
                                        <p:cTn id="7" dur="1000"/>
                                        <p:tgtEl>
                                          <p:spTgt spid="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4">
                                            <p:txEl>
                                              <p:pRg st="1" end="1"/>
                                            </p:txEl>
                                          </p:spTgt>
                                        </p:tgtEl>
                                        <p:attrNameLst>
                                          <p:attrName>style.visibility</p:attrName>
                                        </p:attrNameLst>
                                      </p:cBhvr>
                                      <p:to>
                                        <p:strVal val="visible"/>
                                      </p:to>
                                    </p:set>
                                    <p:animEffect transition="in" filter="wipe(left)">
                                      <p:cBhvr>
                                        <p:cTn id="12" dur="1000"/>
                                        <p:tgtEl>
                                          <p:spTgt spid="5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4">
                                            <p:txEl>
                                              <p:pRg st="2" end="2"/>
                                            </p:txEl>
                                          </p:spTgt>
                                        </p:tgtEl>
                                        <p:attrNameLst>
                                          <p:attrName>style.visibility</p:attrName>
                                        </p:attrNameLst>
                                      </p:cBhvr>
                                      <p:to>
                                        <p:strVal val="visible"/>
                                      </p:to>
                                    </p:set>
                                    <p:animEffect transition="in" filter="wipe(left)">
                                      <p:cBhvr>
                                        <p:cTn id="17" dur="1000"/>
                                        <p:tgtEl>
                                          <p:spTgt spid="54">
                                            <p:txEl>
                                              <p:pRg st="2" end="2"/>
                                            </p:txEl>
                                          </p:spTgt>
                                        </p:tgtEl>
                                      </p:cBhvr>
                                    </p:animEffect>
                                  </p:childTnLst>
                                </p:cTn>
                              </p:par>
                              <p:par>
                                <p:cTn id="18" presetID="53" presetClass="entr" presetSubtype="0" fill="hold" nodeType="withEffect">
                                  <p:stCondLst>
                                    <p:cond delay="0"/>
                                  </p:stCondLst>
                                  <p:childTnLst>
                                    <p:set>
                                      <p:cBhvr>
                                        <p:cTn id="19" dur="1" fill="hold">
                                          <p:stCondLst>
                                            <p:cond delay="0"/>
                                          </p:stCondLst>
                                        </p:cTn>
                                        <p:tgtEl>
                                          <p:spTgt spid="139268"/>
                                        </p:tgtEl>
                                        <p:attrNameLst>
                                          <p:attrName>style.visibility</p:attrName>
                                        </p:attrNameLst>
                                      </p:cBhvr>
                                      <p:to>
                                        <p:strVal val="visible"/>
                                      </p:to>
                                    </p:set>
                                    <p:anim calcmode="lin" valueType="num">
                                      <p:cBhvr>
                                        <p:cTn id="20" dur="500" fill="hold"/>
                                        <p:tgtEl>
                                          <p:spTgt spid="139268"/>
                                        </p:tgtEl>
                                        <p:attrNameLst>
                                          <p:attrName>ppt_w</p:attrName>
                                        </p:attrNameLst>
                                      </p:cBhvr>
                                      <p:tavLst>
                                        <p:tav tm="0">
                                          <p:val>
                                            <p:fltVal val="0"/>
                                          </p:val>
                                        </p:tav>
                                        <p:tav tm="100000">
                                          <p:val>
                                            <p:strVal val="#ppt_w"/>
                                          </p:val>
                                        </p:tav>
                                      </p:tavLst>
                                    </p:anim>
                                    <p:anim calcmode="lin" valueType="num">
                                      <p:cBhvr>
                                        <p:cTn id="21" dur="500" fill="hold"/>
                                        <p:tgtEl>
                                          <p:spTgt spid="139268"/>
                                        </p:tgtEl>
                                        <p:attrNameLst>
                                          <p:attrName>ppt_h</p:attrName>
                                        </p:attrNameLst>
                                      </p:cBhvr>
                                      <p:tavLst>
                                        <p:tav tm="0">
                                          <p:val>
                                            <p:fltVal val="0"/>
                                          </p:val>
                                        </p:tav>
                                        <p:tav tm="100000">
                                          <p:val>
                                            <p:strVal val="#ppt_h"/>
                                          </p:val>
                                        </p:tav>
                                      </p:tavLst>
                                    </p:anim>
                                    <p:animEffect transition="in" filter="fade">
                                      <p:cBhvr>
                                        <p:cTn id="22" dur="500"/>
                                        <p:tgtEl>
                                          <p:spTgt spid="13926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1000"/>
                                        <p:tgtEl>
                                          <p:spTgt spid="1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7">
                                            <p:txEl>
                                              <p:pRg st="1" end="1"/>
                                            </p:txEl>
                                          </p:spTgt>
                                        </p:tgtEl>
                                        <p:attrNameLst>
                                          <p:attrName>style.visibility</p:attrName>
                                        </p:attrNameLst>
                                      </p:cBhvr>
                                      <p:to>
                                        <p:strVal val="visible"/>
                                      </p:to>
                                    </p:set>
                                    <p:animEffect transition="in" filter="wipe(left)">
                                      <p:cBhvr>
                                        <p:cTn id="32" dur="1000"/>
                                        <p:tgtEl>
                                          <p:spTgt spid="1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xEl>
                                              <p:pRg st="2" end="2"/>
                                            </p:txEl>
                                          </p:spTgt>
                                        </p:tgtEl>
                                        <p:attrNameLst>
                                          <p:attrName>style.visibility</p:attrName>
                                        </p:attrNameLst>
                                      </p:cBhvr>
                                      <p:to>
                                        <p:strVal val="visible"/>
                                      </p:to>
                                    </p:set>
                                    <p:animEffect transition="in" filter="wipe(left)">
                                      <p:cBhvr>
                                        <p:cTn id="37" dur="1000"/>
                                        <p:tgtEl>
                                          <p:spTgt spid="17">
                                            <p:txEl>
                                              <p:pRg st="2" end="2"/>
                                            </p:txEl>
                                          </p:spTgt>
                                        </p:tgtEl>
                                      </p:cBhvr>
                                    </p:animEffect>
                                  </p:childTnLst>
                                </p:cTn>
                              </p:par>
                              <p:par>
                                <p:cTn id="38" presetID="53" presetClass="entr" presetSubtype="0" fill="hold" nodeType="withEffect">
                                  <p:stCondLst>
                                    <p:cond delay="0"/>
                                  </p:stCondLst>
                                  <p:childTnLst>
                                    <p:set>
                                      <p:cBhvr>
                                        <p:cTn id="39" dur="1" fill="hold">
                                          <p:stCondLst>
                                            <p:cond delay="0"/>
                                          </p:stCondLst>
                                        </p:cTn>
                                        <p:tgtEl>
                                          <p:spTgt spid="139269"/>
                                        </p:tgtEl>
                                        <p:attrNameLst>
                                          <p:attrName>style.visibility</p:attrName>
                                        </p:attrNameLst>
                                      </p:cBhvr>
                                      <p:to>
                                        <p:strVal val="visible"/>
                                      </p:to>
                                    </p:set>
                                    <p:anim calcmode="lin" valueType="num">
                                      <p:cBhvr>
                                        <p:cTn id="40" dur="500" fill="hold"/>
                                        <p:tgtEl>
                                          <p:spTgt spid="139269"/>
                                        </p:tgtEl>
                                        <p:attrNameLst>
                                          <p:attrName>ppt_w</p:attrName>
                                        </p:attrNameLst>
                                      </p:cBhvr>
                                      <p:tavLst>
                                        <p:tav tm="0">
                                          <p:val>
                                            <p:fltVal val="0"/>
                                          </p:val>
                                        </p:tav>
                                        <p:tav tm="100000">
                                          <p:val>
                                            <p:strVal val="#ppt_w"/>
                                          </p:val>
                                        </p:tav>
                                      </p:tavLst>
                                    </p:anim>
                                    <p:anim calcmode="lin" valueType="num">
                                      <p:cBhvr>
                                        <p:cTn id="41" dur="500" fill="hold"/>
                                        <p:tgtEl>
                                          <p:spTgt spid="139269"/>
                                        </p:tgtEl>
                                        <p:attrNameLst>
                                          <p:attrName>ppt_h</p:attrName>
                                        </p:attrNameLst>
                                      </p:cBhvr>
                                      <p:tavLst>
                                        <p:tav tm="0">
                                          <p:val>
                                            <p:fltVal val="0"/>
                                          </p:val>
                                        </p:tav>
                                        <p:tav tm="100000">
                                          <p:val>
                                            <p:strVal val="#ppt_h"/>
                                          </p:val>
                                        </p:tav>
                                      </p:tavLst>
                                    </p:anim>
                                    <p:animEffect transition="in" filter="fade">
                                      <p:cBhvr>
                                        <p:cTn id="42" dur="500"/>
                                        <p:tgtEl>
                                          <p:spTgt spid="13926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p:cTn id="47" dur="500" fill="hold"/>
                                        <p:tgtEl>
                                          <p:spTgt spid="33"/>
                                        </p:tgtEl>
                                        <p:attrNameLst>
                                          <p:attrName>ppt_w</p:attrName>
                                        </p:attrNameLst>
                                      </p:cBhvr>
                                      <p:tavLst>
                                        <p:tav tm="0">
                                          <p:val>
                                            <p:fltVal val="0"/>
                                          </p:val>
                                        </p:tav>
                                        <p:tav tm="100000">
                                          <p:val>
                                            <p:strVal val="#ppt_w"/>
                                          </p:val>
                                        </p:tav>
                                      </p:tavLst>
                                    </p:anim>
                                    <p:anim calcmode="lin" valueType="num">
                                      <p:cBhvr>
                                        <p:cTn id="48" dur="500" fill="hold"/>
                                        <p:tgtEl>
                                          <p:spTgt spid="33"/>
                                        </p:tgtEl>
                                        <p:attrNameLst>
                                          <p:attrName>ppt_h</p:attrName>
                                        </p:attrNameLst>
                                      </p:cBhvr>
                                      <p:tavLst>
                                        <p:tav tm="0">
                                          <p:val>
                                            <p:fltVal val="0"/>
                                          </p:val>
                                        </p:tav>
                                        <p:tav tm="100000">
                                          <p:val>
                                            <p:strVal val="#ppt_h"/>
                                          </p:val>
                                        </p:tav>
                                      </p:tavLst>
                                    </p:anim>
                                    <p:animEffect transition="in" filter="fade">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fade">
                                      <p:cBhvr>
                                        <p:cTn id="54"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7697" name="Picture 1"/>
          <p:cNvPicPr>
            <a:picLocks noChangeAspect="1" noChangeArrowheads="1"/>
          </p:cNvPicPr>
          <p:nvPr/>
        </p:nvPicPr>
        <p:blipFill>
          <a:blip r:embed="rId2" cstate="print"/>
          <a:srcRect/>
          <a:stretch>
            <a:fillRect/>
          </a:stretch>
        </p:blipFill>
        <p:spPr bwMode="auto">
          <a:xfrm>
            <a:off x="0" y="622300"/>
            <a:ext cx="9144000" cy="623570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a:t>NEW FRANCE GEOPOLITICAL SETTING - EUROPEANS</a:t>
            </a:r>
          </a:p>
        </p:txBody>
      </p:sp>
      <p:sp>
        <p:nvSpPr>
          <p:cNvPr id="18" name="Rectangle 17"/>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pic>
        <p:nvPicPr>
          <p:cNvPr id="4" name="Picture 2"/>
          <p:cNvPicPr>
            <a:picLocks noChangeAspect="1" noChangeArrowheads="1"/>
          </p:cNvPicPr>
          <p:nvPr/>
        </p:nvPicPr>
        <p:blipFill>
          <a:blip r:embed="rId3" cstate="print"/>
          <a:srcRect l="12500" r="12500"/>
          <a:stretch>
            <a:fillRect/>
          </a:stretch>
        </p:blipFill>
        <p:spPr bwMode="auto">
          <a:xfrm>
            <a:off x="0" y="0"/>
            <a:ext cx="9144000" cy="6858000"/>
          </a:xfrm>
          <a:prstGeom prst="rect">
            <a:avLst/>
          </a:prstGeom>
          <a:noFill/>
          <a:ln w="9525">
            <a:noFill/>
            <a:miter lim="800000"/>
            <a:headEnd/>
            <a:tailEnd/>
          </a:ln>
        </p:spPr>
      </p:pic>
      <p:sp>
        <p:nvSpPr>
          <p:cNvPr id="19" name="TextBox 18"/>
          <p:cNvSpPr txBox="1"/>
          <p:nvPr/>
        </p:nvSpPr>
        <p:spPr>
          <a:xfrm>
            <a:off x="304800" y="2667000"/>
            <a:ext cx="8534400" cy="769441"/>
          </a:xfrm>
          <a:prstGeom prst="rect">
            <a:avLst/>
          </a:prstGeom>
          <a:solidFill>
            <a:schemeClr val="tx1"/>
          </a:solidFill>
        </p:spPr>
        <p:txBody>
          <a:bodyPr wrap="square" rtlCol="0">
            <a:spAutoFit/>
          </a:bodyPr>
          <a:lstStyle/>
          <a:p>
            <a:pPr algn="ctr"/>
            <a:r>
              <a:rPr lang="en-US" sz="4400" b="1" dirty="0">
                <a:solidFill>
                  <a:srgbClr val="FFFF00"/>
                </a:solidFill>
              </a:rPr>
              <a:t>AN INTERNATIONAL TUG-OF- WAR</a:t>
            </a:r>
          </a:p>
        </p:txBody>
      </p:sp>
      <p:sp>
        <p:nvSpPr>
          <p:cNvPr id="7" name="Slide Number Placeholder 6"/>
          <p:cNvSpPr>
            <a:spLocks noGrp="1"/>
          </p:cNvSpPr>
          <p:nvPr>
            <p:ph type="sldNum" sz="quarter" idx="12"/>
          </p:nvPr>
        </p:nvSpPr>
        <p:spPr/>
        <p:txBody>
          <a:bodyPr/>
          <a:lstStyle/>
          <a:p>
            <a:pPr>
              <a:defRPr/>
            </a:pPr>
            <a:fld id="{6D98560A-1953-4F77-869E-5D1EE0598C44}" type="slidenum">
              <a:rPr lang="en-US" smtClean="0"/>
              <a:pPr>
                <a:defRPr/>
              </a:pPr>
              <a:t>8</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7697"/>
                                        </p:tgtEl>
                                      </p:cBhvr>
                                    </p:animEffect>
                                    <p:set>
                                      <p:cBhvr>
                                        <p:cTn id="7" dur="1" fill="hold">
                                          <p:stCondLst>
                                            <p:cond delay="499"/>
                                          </p:stCondLst>
                                        </p:cTn>
                                        <p:tgtEl>
                                          <p:spTgt spid="157697"/>
                                        </p:tgtEl>
                                        <p:attrNameLst>
                                          <p:attrName>style.visibility</p:attrName>
                                        </p:attrNameLst>
                                      </p:cBhvr>
                                      <p:to>
                                        <p:strVal val="hidden"/>
                                      </p:to>
                                    </p:set>
                                  </p:childTnLst>
                                </p:cTn>
                              </p:par>
                              <p:par>
                                <p:cTn id="8" presetID="53"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p:cNvSpPr/>
          <p:nvPr/>
        </p:nvSpPr>
        <p:spPr>
          <a:xfrm>
            <a:off x="0" y="550307"/>
            <a:ext cx="4343400" cy="4124206"/>
          </a:xfrm>
          <a:prstGeom prst="rect">
            <a:avLst/>
          </a:prstGeom>
          <a:noFill/>
        </p:spPr>
        <p:txBody>
          <a:bodyPr wrap="square">
            <a:spAutoFit/>
          </a:bodyPr>
          <a:lstStyle/>
          <a:p>
            <a:pPr marL="171450" indent="-171450">
              <a:spcAft>
                <a:spcPts val="1200"/>
              </a:spcAft>
              <a:buFont typeface="Arial" pitchFamily="34" charset="0"/>
              <a:buChar char="•"/>
            </a:pPr>
            <a:r>
              <a:rPr lang="en-US" sz="2800" dirty="0"/>
              <a:t>Also known as the </a:t>
            </a:r>
            <a:r>
              <a:rPr lang="en-US" sz="2800" b="1" dirty="0"/>
              <a:t>Expulsion of the Acadians, </a:t>
            </a:r>
            <a:r>
              <a:rPr lang="en-US" sz="2800" dirty="0"/>
              <a:t>the </a:t>
            </a:r>
            <a:r>
              <a:rPr lang="en-US" sz="2800" dirty="0">
                <a:solidFill>
                  <a:srgbClr val="FF0000"/>
                </a:solidFill>
                <a:effectLst>
                  <a:outerShdw blurRad="38100" dist="38100" dir="2700000" algn="tl">
                    <a:srgbClr val="000000"/>
                  </a:outerShdw>
                </a:effectLst>
              </a:rPr>
              <a:t>Great</a:t>
            </a:r>
            <a:r>
              <a:rPr lang="en-US" sz="2800" b="1" dirty="0"/>
              <a:t> </a:t>
            </a:r>
            <a:r>
              <a:rPr lang="en-US" sz="2800" dirty="0">
                <a:solidFill>
                  <a:srgbClr val="FF0000"/>
                </a:solidFill>
                <a:effectLst>
                  <a:outerShdw blurRad="38100" dist="38100" dir="2700000" algn="tl">
                    <a:srgbClr val="000000"/>
                  </a:outerShdw>
                </a:effectLst>
              </a:rPr>
              <a:t>Upheaval</a:t>
            </a:r>
            <a:r>
              <a:rPr lang="en-US" sz="2800" b="1" dirty="0"/>
              <a:t>, </a:t>
            </a:r>
            <a:r>
              <a:rPr lang="en-US" sz="2800" dirty="0"/>
              <a:t>the </a:t>
            </a:r>
            <a:r>
              <a:rPr lang="en-US" sz="2800" dirty="0">
                <a:solidFill>
                  <a:srgbClr val="FF0000"/>
                </a:solidFill>
                <a:effectLst>
                  <a:outerShdw blurRad="38100" dist="38100" dir="2700000" algn="tl">
                    <a:srgbClr val="000000"/>
                  </a:outerShdw>
                </a:effectLst>
              </a:rPr>
              <a:t>Great</a:t>
            </a:r>
            <a:r>
              <a:rPr lang="en-US" sz="2800" b="1" dirty="0"/>
              <a:t> </a:t>
            </a:r>
            <a:r>
              <a:rPr lang="en-US" sz="2800" dirty="0">
                <a:solidFill>
                  <a:srgbClr val="FF0000"/>
                </a:solidFill>
                <a:effectLst>
                  <a:outerShdw blurRad="38100" dist="38100" dir="2700000" algn="tl">
                    <a:srgbClr val="000000"/>
                  </a:outerShdw>
                </a:effectLst>
              </a:rPr>
              <a:t>Expulsion</a:t>
            </a:r>
            <a:r>
              <a:rPr lang="en-US" sz="2800" dirty="0"/>
              <a:t>, &amp; the </a:t>
            </a:r>
            <a:r>
              <a:rPr lang="en-US" sz="2800" dirty="0">
                <a:solidFill>
                  <a:srgbClr val="FF0000"/>
                </a:solidFill>
                <a:effectLst>
                  <a:outerShdw blurRad="38100" dist="38100" dir="2700000" algn="tl">
                    <a:srgbClr val="000000"/>
                  </a:outerShdw>
                </a:effectLst>
              </a:rPr>
              <a:t>Great</a:t>
            </a:r>
            <a:r>
              <a:rPr lang="en-US" sz="2800" b="1" dirty="0"/>
              <a:t> </a:t>
            </a:r>
            <a:r>
              <a:rPr lang="en-US" sz="2800" dirty="0">
                <a:solidFill>
                  <a:srgbClr val="FF0000"/>
                </a:solidFill>
                <a:effectLst>
                  <a:outerShdw blurRad="38100" dist="38100" dir="2700000" algn="tl">
                    <a:srgbClr val="000000"/>
                  </a:outerShdw>
                </a:effectLst>
              </a:rPr>
              <a:t>Deportation</a:t>
            </a:r>
          </a:p>
          <a:p>
            <a:pPr marL="171450" indent="-171450">
              <a:spcAft>
                <a:spcPts val="1200"/>
              </a:spcAft>
              <a:buFont typeface="Arial" pitchFamily="34" charset="0"/>
              <a:buChar char="•"/>
            </a:pPr>
            <a:r>
              <a:rPr lang="en-US" sz="2800" dirty="0">
                <a:solidFill>
                  <a:srgbClr val="FF0000"/>
                </a:solidFill>
                <a:effectLst>
                  <a:outerShdw blurRad="38100" dist="38100" dir="2700000" algn="tl">
                    <a:srgbClr val="000000"/>
                  </a:outerShdw>
                </a:effectLst>
              </a:rPr>
              <a:t>Without</a:t>
            </a:r>
            <a:r>
              <a:rPr lang="en-US" sz="2800" dirty="0"/>
              <a:t> </a:t>
            </a:r>
            <a:r>
              <a:rPr lang="en-US" sz="2800" dirty="0">
                <a:solidFill>
                  <a:srgbClr val="FF0000"/>
                </a:solidFill>
                <a:effectLst>
                  <a:outerShdw blurRad="38100" dist="38100" dir="2700000" algn="tl">
                    <a:srgbClr val="000000"/>
                  </a:outerShdw>
                </a:effectLst>
              </a:rPr>
              <a:t>making</a:t>
            </a:r>
            <a:r>
              <a:rPr lang="en-US" sz="2800" dirty="0"/>
              <a:t> </a:t>
            </a:r>
            <a:r>
              <a:rPr lang="en-US" sz="2800" dirty="0">
                <a:solidFill>
                  <a:srgbClr val="FF0000"/>
                </a:solidFill>
                <a:effectLst>
                  <a:outerShdw blurRad="38100" dist="38100" dir="2700000" algn="tl">
                    <a:srgbClr val="000000"/>
                  </a:outerShdw>
                </a:effectLst>
              </a:rPr>
              <a:t>distinctions</a:t>
            </a:r>
            <a:r>
              <a:rPr lang="en-US" sz="2800" dirty="0"/>
              <a:t> between the Acadians who had been </a:t>
            </a:r>
            <a:r>
              <a:rPr lang="en-US" sz="2800" dirty="0">
                <a:solidFill>
                  <a:srgbClr val="FF0000"/>
                </a:solidFill>
                <a:effectLst>
                  <a:outerShdw blurRad="38100" dist="38100" dir="2700000" algn="tl">
                    <a:srgbClr val="000000"/>
                  </a:outerShdw>
                </a:effectLst>
              </a:rPr>
              <a:t>neutral</a:t>
            </a:r>
            <a:r>
              <a:rPr lang="en-US" sz="2800" dirty="0"/>
              <a:t> and those who</a:t>
            </a:r>
          </a:p>
        </p:txBody>
      </p:sp>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7" name="Rectangle 16"/>
          <p:cNvSpPr/>
          <p:nvPr/>
        </p:nvSpPr>
        <p:spPr>
          <a:xfrm>
            <a:off x="0" y="4495800"/>
            <a:ext cx="9144000" cy="2400657"/>
          </a:xfrm>
          <a:prstGeom prst="rect">
            <a:avLst/>
          </a:prstGeom>
          <a:noFill/>
        </p:spPr>
        <p:txBody>
          <a:bodyPr wrap="square">
            <a:spAutoFit/>
          </a:bodyPr>
          <a:lstStyle/>
          <a:p>
            <a:pPr marL="171450" indent="-171450">
              <a:spcAft>
                <a:spcPts val="1200"/>
              </a:spcAft>
            </a:pPr>
            <a:r>
              <a:rPr lang="en-US" sz="2800" dirty="0"/>
              <a:t>	had </a:t>
            </a:r>
            <a:r>
              <a:rPr lang="en-US" sz="2800" dirty="0">
                <a:solidFill>
                  <a:srgbClr val="FF0000"/>
                </a:solidFill>
                <a:effectLst>
                  <a:outerShdw blurRad="38100" dist="38100" dir="2700000" algn="tl">
                    <a:srgbClr val="000000"/>
                  </a:outerShdw>
                </a:effectLst>
              </a:rPr>
              <a:t>resisted</a:t>
            </a:r>
            <a:r>
              <a:rPr lang="en-US" sz="2800" dirty="0"/>
              <a:t> the occupation of Acadia, the British governor Charles Lawrence &amp; Nova Scotia Council </a:t>
            </a:r>
            <a:r>
              <a:rPr lang="en-US" sz="2800" dirty="0">
                <a:solidFill>
                  <a:srgbClr val="FF0000"/>
                </a:solidFill>
                <a:effectLst>
                  <a:outerShdw blurRad="38100" dist="38100" dir="2700000" algn="tl">
                    <a:srgbClr val="000000"/>
                  </a:outerShdw>
                </a:effectLst>
              </a:rPr>
              <a:t>ordered</a:t>
            </a:r>
            <a:r>
              <a:rPr lang="en-US" sz="2800" dirty="0"/>
              <a:t> </a:t>
            </a:r>
            <a:r>
              <a:rPr lang="en-US" sz="2800" dirty="0">
                <a:solidFill>
                  <a:srgbClr val="FF0000"/>
                </a:solidFill>
                <a:effectLst>
                  <a:outerShdw blurRad="38100" dist="38100" dir="2700000" algn="tl">
                    <a:srgbClr val="000000"/>
                  </a:outerShdw>
                </a:effectLst>
              </a:rPr>
              <a:t>ALL</a:t>
            </a:r>
            <a:r>
              <a:rPr lang="en-US" sz="2800" dirty="0"/>
              <a:t> </a:t>
            </a:r>
            <a:r>
              <a:rPr lang="en-US" sz="2800" dirty="0">
                <a:solidFill>
                  <a:srgbClr val="FF0000"/>
                </a:solidFill>
                <a:effectLst>
                  <a:outerShdw blurRad="38100" dist="38100" dir="2700000" algn="tl">
                    <a:srgbClr val="000000"/>
                  </a:outerShdw>
                </a:effectLst>
              </a:rPr>
              <a:t>Acadians</a:t>
            </a:r>
            <a:r>
              <a:rPr lang="en-US" sz="2800" dirty="0"/>
              <a:t> </a:t>
            </a:r>
            <a:r>
              <a:rPr lang="en-US" sz="2800" dirty="0">
                <a:solidFill>
                  <a:srgbClr val="FF0000"/>
                </a:solidFill>
                <a:effectLst>
                  <a:outerShdw blurRad="38100" dist="38100" dir="2700000" algn="tl">
                    <a:srgbClr val="000000"/>
                  </a:outerShdw>
                </a:effectLst>
              </a:rPr>
              <a:t>to</a:t>
            </a:r>
            <a:r>
              <a:rPr lang="en-US" sz="2800" dirty="0"/>
              <a:t> </a:t>
            </a:r>
            <a:r>
              <a:rPr lang="en-US" sz="2800" dirty="0">
                <a:solidFill>
                  <a:srgbClr val="FF0000"/>
                </a:solidFill>
                <a:effectLst>
                  <a:outerShdw blurRad="38100" dist="38100" dir="2700000" algn="tl">
                    <a:srgbClr val="000000"/>
                  </a:outerShdw>
                </a:effectLst>
              </a:rPr>
              <a:t>be</a:t>
            </a:r>
            <a:r>
              <a:rPr lang="en-US" sz="2800" dirty="0"/>
              <a:t> </a:t>
            </a:r>
            <a:r>
              <a:rPr lang="en-US" sz="2800" dirty="0">
                <a:solidFill>
                  <a:srgbClr val="FF0000"/>
                </a:solidFill>
                <a:effectLst>
                  <a:outerShdw blurRad="38100" dist="38100" dir="2700000" algn="tl">
                    <a:srgbClr val="000000"/>
                  </a:outerShdw>
                </a:effectLst>
              </a:rPr>
              <a:t>expelled</a:t>
            </a:r>
            <a:r>
              <a:rPr lang="en-US" sz="2800" dirty="0"/>
              <a:t> </a:t>
            </a:r>
            <a:r>
              <a:rPr lang="en-US" sz="2800" dirty="0">
                <a:solidFill>
                  <a:srgbClr val="FF0000"/>
                </a:solidFill>
                <a:effectLst>
                  <a:outerShdw blurRad="38100" dist="38100" dir="2700000" algn="tl">
                    <a:srgbClr val="000000"/>
                  </a:outerShdw>
                </a:effectLst>
              </a:rPr>
              <a:t>from</a:t>
            </a:r>
            <a:r>
              <a:rPr lang="en-US" sz="2800" dirty="0"/>
              <a:t> </a:t>
            </a:r>
            <a:r>
              <a:rPr lang="en-US" sz="2800" dirty="0">
                <a:solidFill>
                  <a:srgbClr val="FF0000"/>
                </a:solidFill>
                <a:effectLst>
                  <a:outerShdw blurRad="38100" dist="38100" dir="2700000" algn="tl">
                    <a:srgbClr val="000000"/>
                  </a:outerShdw>
                </a:effectLst>
              </a:rPr>
              <a:t>ACADIA</a:t>
            </a:r>
          </a:p>
          <a:p>
            <a:pPr marL="171450" indent="-171450">
              <a:spcAft>
                <a:spcPts val="1200"/>
              </a:spcAft>
              <a:buFont typeface="Arial" pitchFamily="34" charset="0"/>
              <a:buChar char="•"/>
            </a:pPr>
            <a:r>
              <a:rPr lang="en-US" sz="2800" dirty="0"/>
              <a:t>It was a </a:t>
            </a:r>
            <a:r>
              <a:rPr lang="en-US" sz="2800" dirty="0">
                <a:solidFill>
                  <a:srgbClr val="FF0000"/>
                </a:solidFill>
                <a:effectLst>
                  <a:outerShdw blurRad="38100" dist="38100" dir="2700000" algn="tl">
                    <a:srgbClr val="000000"/>
                  </a:outerShdw>
                </a:effectLst>
              </a:rPr>
              <a:t>forced</a:t>
            </a:r>
            <a:r>
              <a:rPr lang="en-US" sz="2800" dirty="0"/>
              <a:t> </a:t>
            </a:r>
            <a:r>
              <a:rPr lang="en-US" sz="2800" dirty="0">
                <a:solidFill>
                  <a:srgbClr val="FF0000"/>
                </a:solidFill>
                <a:effectLst>
                  <a:outerShdw blurRad="38100" dist="38100" dir="2700000" algn="tl">
                    <a:srgbClr val="000000"/>
                  </a:outerShdw>
                </a:effectLst>
              </a:rPr>
              <a:t>removal</a:t>
            </a:r>
            <a:r>
              <a:rPr lang="en-US" sz="2800" dirty="0"/>
              <a:t> by the British of Acadians from </a:t>
            </a:r>
            <a:r>
              <a:rPr lang="en-US" sz="2800" dirty="0" smtClean="0"/>
              <a:t>the Canadian Maritimes – an </a:t>
            </a:r>
            <a:r>
              <a:rPr lang="en-US" sz="2800" b="1" dirty="0" smtClean="0"/>
              <a:t>ETHNIC CLEANSING!</a:t>
            </a:r>
            <a:endParaRPr lang="en-US" sz="2800" b="1" dirty="0"/>
          </a:p>
        </p:txBody>
      </p:sp>
      <p:pic>
        <p:nvPicPr>
          <p:cNvPr id="19" name="Picture 2"/>
          <p:cNvPicPr>
            <a:picLocks noChangeAspect="1" noChangeArrowheads="1"/>
          </p:cNvPicPr>
          <p:nvPr/>
        </p:nvPicPr>
        <p:blipFill>
          <a:blip r:embed="rId3" cstate="print"/>
          <a:srcRect/>
          <a:stretch>
            <a:fillRect/>
          </a:stretch>
        </p:blipFill>
        <p:spPr bwMode="auto">
          <a:xfrm>
            <a:off x="4191001" y="609600"/>
            <a:ext cx="4952999" cy="3886314"/>
          </a:xfrm>
          <a:prstGeom prst="rect">
            <a:avLst/>
          </a:prstGeom>
          <a:noFill/>
          <a:ln w="9525">
            <a:noFill/>
            <a:miter lim="800000"/>
            <a:headEnd/>
            <a:tailEnd/>
          </a:ln>
        </p:spPr>
      </p:pic>
      <p:pic>
        <p:nvPicPr>
          <p:cNvPr id="62466" name="Picture 2" descr="http://www.cbc.ca/history/histo_en_fichiers_ep/a_071.jpg"/>
          <p:cNvPicPr>
            <a:picLocks noChangeAspect="1" noChangeArrowheads="1"/>
          </p:cNvPicPr>
          <p:nvPr/>
        </p:nvPicPr>
        <p:blipFill>
          <a:blip r:embed="rId4" cstate="print"/>
          <a:srcRect/>
          <a:stretch>
            <a:fillRect/>
          </a:stretch>
        </p:blipFill>
        <p:spPr bwMode="auto">
          <a:xfrm>
            <a:off x="4255131" y="838200"/>
            <a:ext cx="4888869" cy="3048000"/>
          </a:xfrm>
          <a:prstGeom prst="rect">
            <a:avLst/>
          </a:prstGeom>
          <a:noFill/>
          <a:ln>
            <a:solidFill>
              <a:schemeClr val="bg1"/>
            </a:solidFill>
          </a:ln>
        </p:spPr>
      </p:pic>
      <p:sp>
        <p:nvSpPr>
          <p:cNvPr id="13" name="Slide Number Placeholder 12"/>
          <p:cNvSpPr>
            <a:spLocks noGrp="1"/>
          </p:cNvSpPr>
          <p:nvPr>
            <p:ph type="sldNum" sz="quarter" idx="12"/>
          </p:nvPr>
        </p:nvSpPr>
        <p:spPr>
          <a:xfrm>
            <a:off x="8077200" y="6356350"/>
            <a:ext cx="609600" cy="365125"/>
          </a:xfrm>
        </p:spPr>
        <p:txBody>
          <a:bodyPr/>
          <a:lstStyle/>
          <a:p>
            <a:pPr>
              <a:defRPr/>
            </a:pPr>
            <a:fld id="{6D98560A-1953-4F77-869E-5D1EE0598C44}" type="slidenum">
              <a:rPr lang="en-US" smtClean="0"/>
              <a:pPr>
                <a:defRPr/>
              </a:pPr>
              <a:t>80</a:t>
            </a:fld>
            <a:endParaRPr lang="en-US" dirty="0"/>
          </a:p>
        </p:txBody>
      </p:sp>
      <p:grpSp>
        <p:nvGrpSpPr>
          <p:cNvPr id="18" name="Group 17"/>
          <p:cNvGrpSpPr/>
          <p:nvPr/>
        </p:nvGrpSpPr>
        <p:grpSpPr>
          <a:xfrm>
            <a:off x="0" y="0"/>
            <a:ext cx="9144000" cy="609600"/>
            <a:chOff x="0" y="0"/>
            <a:chExt cx="9144000" cy="609600"/>
          </a:xfrm>
        </p:grpSpPr>
        <p:pic>
          <p:nvPicPr>
            <p:cNvPr id="12" name="Picture 6" descr="https://cdn.wallpapersafari.com/59/29/rPu1bn.png"/>
            <p:cNvPicPr>
              <a:picLocks noChangeAspect="1" noChangeArrowheads="1"/>
            </p:cNvPicPr>
            <p:nvPr/>
          </p:nvPicPr>
          <p:blipFill>
            <a:blip r:embed="rId5" cstate="print"/>
            <a:srcRect/>
            <a:stretch>
              <a:fillRect/>
            </a:stretch>
          </p:blipFill>
          <p:spPr bwMode="auto">
            <a:xfrm>
              <a:off x="8253213" y="0"/>
              <a:ext cx="890787" cy="594360"/>
            </a:xfrm>
            <a:prstGeom prst="rect">
              <a:avLst/>
            </a:prstGeom>
            <a:noFill/>
          </p:spPr>
        </p:pic>
        <p:sp>
          <p:nvSpPr>
            <p:cNvPr id="14" name="Title 1"/>
            <p:cNvSpPr txBox="1">
              <a:spLocks/>
            </p:cNvSpPr>
            <p:nvPr/>
          </p:nvSpPr>
          <p:spPr>
            <a:xfrm>
              <a:off x="0" y="0"/>
              <a:ext cx="8229600" cy="609600"/>
            </a:xfrm>
            <a:prstGeom prst="rect">
              <a:avLst/>
            </a:prstGeom>
            <a:solidFill>
              <a:srgbClr val="FFFF00"/>
            </a:solidFill>
          </p:spPr>
          <p:txBody>
            <a:bodyPr vert="horz" lIns="91440" tIns="45720" rIns="91440" bIns="45720" rtlCol="0" anchor="ctr">
              <a:normAutofit fontScale="82500" lnSpcReduction="10000"/>
            </a:bodyPr>
            <a:lstStyle/>
            <a:p>
              <a:pPr>
                <a:spcBef>
                  <a:spcPct val="0"/>
                </a:spcBef>
              </a:pPr>
              <a:r>
                <a:rPr lang="en-US" sz="3600" dirty="0" smtClean="0">
                  <a:solidFill>
                    <a:srgbClr val="FF0000"/>
                  </a:solidFill>
                  <a:effectLst>
                    <a:outerShdw blurRad="38100" dist="38100" dir="2700000" algn="tl">
                      <a:srgbClr val="000000"/>
                    </a:outerShdw>
                  </a:effectLst>
                </a:rPr>
                <a:t>ET=151YRS </a:t>
              </a:r>
              <a:r>
                <a:rPr kumimoji="0" lang="en-US" sz="3600" b="1" i="0" u="none" strike="noStrike" kern="1200" cap="none" spc="0" normalizeH="0" baseline="0" noProof="0" dirty="0" smtClean="0">
                  <a:ln>
                    <a:noFill/>
                  </a:ln>
                  <a:solidFill>
                    <a:schemeClr val="tx1"/>
                  </a:solidFill>
                  <a:effectLst/>
                  <a:uLnTx/>
                  <a:uFillTx/>
                  <a:latin typeface="+mj-lt"/>
                  <a:ea typeface="+mj-ea"/>
                  <a:cs typeface="+mj-cs"/>
                </a:rPr>
                <a:t>    1755 - THE GRAND DÉRANGEMENT</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animEffect transition="in" filter="wipe(left)">
                                      <p:cBhvr>
                                        <p:cTn id="7" dur="1000"/>
                                        <p:tgtEl>
                                          <p:spTgt spid="54">
                                            <p:txEl>
                                              <p:pRg st="0" end="0"/>
                                            </p:txEl>
                                          </p:spTgt>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54">
                                            <p:txEl>
                                              <p:pRg st="1" end="1"/>
                                            </p:txEl>
                                          </p:spTgt>
                                        </p:tgtEl>
                                        <p:attrNameLst>
                                          <p:attrName>style.visibility</p:attrName>
                                        </p:attrNameLst>
                                      </p:cBhvr>
                                      <p:to>
                                        <p:strVal val="visible"/>
                                      </p:to>
                                    </p:set>
                                    <p:animEffect transition="in" filter="wipe(up)">
                                      <p:cBhvr>
                                        <p:cTn id="18" dur="1000"/>
                                        <p:tgtEl>
                                          <p:spTgt spid="54">
                                            <p:txEl>
                                              <p:pRg st="1" end="1"/>
                                            </p:txEl>
                                          </p:spTgt>
                                        </p:tgtEl>
                                      </p:cBhvr>
                                    </p:animEffect>
                                  </p:childTnLst>
                                </p:cTn>
                              </p:par>
                              <p:par>
                                <p:cTn id="19" presetID="53" presetClass="entr" presetSubtype="0" fill="hold" nodeType="withEffect">
                                  <p:stCondLst>
                                    <p:cond delay="0"/>
                                  </p:stCondLst>
                                  <p:childTnLst>
                                    <p:set>
                                      <p:cBhvr>
                                        <p:cTn id="20" dur="1" fill="hold">
                                          <p:stCondLst>
                                            <p:cond delay="0"/>
                                          </p:stCondLst>
                                        </p:cTn>
                                        <p:tgtEl>
                                          <p:spTgt spid="62466"/>
                                        </p:tgtEl>
                                        <p:attrNameLst>
                                          <p:attrName>style.visibility</p:attrName>
                                        </p:attrNameLst>
                                      </p:cBhvr>
                                      <p:to>
                                        <p:strVal val="visible"/>
                                      </p:to>
                                    </p:set>
                                    <p:anim calcmode="lin" valueType="num">
                                      <p:cBhvr>
                                        <p:cTn id="21" dur="2000" fill="hold"/>
                                        <p:tgtEl>
                                          <p:spTgt spid="62466"/>
                                        </p:tgtEl>
                                        <p:attrNameLst>
                                          <p:attrName>ppt_w</p:attrName>
                                        </p:attrNameLst>
                                      </p:cBhvr>
                                      <p:tavLst>
                                        <p:tav tm="0">
                                          <p:val>
                                            <p:fltVal val="0"/>
                                          </p:val>
                                        </p:tav>
                                        <p:tav tm="100000">
                                          <p:val>
                                            <p:strVal val="#ppt_w"/>
                                          </p:val>
                                        </p:tav>
                                      </p:tavLst>
                                    </p:anim>
                                    <p:anim calcmode="lin" valueType="num">
                                      <p:cBhvr>
                                        <p:cTn id="22" dur="2000" fill="hold"/>
                                        <p:tgtEl>
                                          <p:spTgt spid="62466"/>
                                        </p:tgtEl>
                                        <p:attrNameLst>
                                          <p:attrName>ppt_h</p:attrName>
                                        </p:attrNameLst>
                                      </p:cBhvr>
                                      <p:tavLst>
                                        <p:tav tm="0">
                                          <p:val>
                                            <p:fltVal val="0"/>
                                          </p:val>
                                        </p:tav>
                                        <p:tav tm="100000">
                                          <p:val>
                                            <p:strVal val="#ppt_h"/>
                                          </p:val>
                                        </p:tav>
                                      </p:tavLst>
                                    </p:anim>
                                    <p:animEffect transition="in" filter="fade">
                                      <p:cBhvr>
                                        <p:cTn id="23" dur="2000"/>
                                        <p:tgtEl>
                                          <p:spTgt spid="62466"/>
                                        </p:tgtEl>
                                      </p:cBhvr>
                                    </p:animEffect>
                                  </p:childTnLst>
                                </p:cTn>
                              </p:par>
                            </p:childTnLst>
                          </p:cTn>
                        </p:par>
                        <p:par>
                          <p:cTn id="24" fill="hold">
                            <p:stCondLst>
                              <p:cond delay="2000"/>
                            </p:stCondLst>
                            <p:childTnLst>
                              <p:par>
                                <p:cTn id="25" presetID="22" presetClass="entr" presetSubtype="1" fill="hold" nodeType="after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up)">
                                      <p:cBhvr>
                                        <p:cTn id="27" dur="1000"/>
                                        <p:tgtEl>
                                          <p:spTgt spid="1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7">
                                            <p:txEl>
                                              <p:pRg st="1" end="1"/>
                                            </p:txEl>
                                          </p:spTgt>
                                        </p:tgtEl>
                                        <p:attrNameLst>
                                          <p:attrName>style.visibility</p:attrName>
                                        </p:attrNameLst>
                                      </p:cBhvr>
                                      <p:to>
                                        <p:strVal val="visible"/>
                                      </p:to>
                                    </p:set>
                                    <p:animEffect transition="in" filter="wipe(left)">
                                      <p:cBhvr>
                                        <p:cTn id="32" dur="10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6" name="Rectangle 5"/>
          <p:cNvSpPr/>
          <p:nvPr/>
        </p:nvSpPr>
        <p:spPr>
          <a:xfrm>
            <a:off x="0" y="550307"/>
            <a:ext cx="4419600" cy="4124206"/>
          </a:xfrm>
          <a:prstGeom prst="rect">
            <a:avLst/>
          </a:prstGeom>
          <a:noFill/>
        </p:spPr>
        <p:txBody>
          <a:bodyPr wrap="square">
            <a:spAutoFit/>
          </a:bodyPr>
          <a:lstStyle/>
          <a:p>
            <a:pPr marL="171450" indent="-171450">
              <a:spcAft>
                <a:spcPts val="1200"/>
              </a:spcAft>
              <a:buFont typeface="Arial" pitchFamily="34" charset="0"/>
              <a:buChar char="•"/>
            </a:pPr>
            <a:r>
              <a:rPr lang="en-US" sz="2800" dirty="0">
                <a:solidFill>
                  <a:srgbClr val="FF0000"/>
                </a:solidFill>
                <a:effectLst>
                  <a:outerShdw blurRad="38100" dist="38100" dir="2700000" algn="tl">
                    <a:srgbClr val="000000"/>
                  </a:outerShdw>
                </a:effectLst>
              </a:rPr>
              <a:t>June</a:t>
            </a:r>
            <a:r>
              <a:rPr lang="en-US" sz="2800" dirty="0"/>
              <a:t> - A convoy </a:t>
            </a:r>
            <a:r>
              <a:rPr lang="en-US" sz="2800" dirty="0">
                <a:solidFill>
                  <a:srgbClr val="FF0000"/>
                </a:solidFill>
                <a:effectLst>
                  <a:outerShdw blurRad="38100" dist="38100" dir="2700000" algn="tl">
                    <a:srgbClr val="000000"/>
                  </a:outerShdw>
                </a:effectLst>
              </a:rPr>
              <a:t>from Boston</a:t>
            </a:r>
            <a:r>
              <a:rPr lang="en-US" sz="2800" dirty="0"/>
              <a:t> of </a:t>
            </a:r>
            <a:r>
              <a:rPr lang="en-US" sz="2800" dirty="0">
                <a:solidFill>
                  <a:srgbClr val="FF0000"/>
                </a:solidFill>
                <a:effectLst>
                  <a:outerShdw blurRad="38100" dist="38100" dir="2700000" algn="tl">
                    <a:srgbClr val="000000"/>
                  </a:outerShdw>
                </a:effectLst>
              </a:rPr>
              <a:t>31 transports </a:t>
            </a:r>
            <a:r>
              <a:rPr lang="en-US" sz="2800" dirty="0"/>
              <a:t>&amp; </a:t>
            </a:r>
            <a:r>
              <a:rPr lang="en-US" sz="2800" dirty="0">
                <a:solidFill>
                  <a:srgbClr val="FF0000"/>
                </a:solidFill>
                <a:effectLst>
                  <a:outerShdw blurRad="38100" dist="38100" dir="2700000" algn="tl">
                    <a:srgbClr val="000000"/>
                  </a:outerShdw>
                </a:effectLst>
              </a:rPr>
              <a:t>three warships </a:t>
            </a:r>
            <a:r>
              <a:rPr lang="en-US" sz="2800" dirty="0"/>
              <a:t>carrying nearly </a:t>
            </a:r>
            <a:r>
              <a:rPr lang="en-US" sz="2800" dirty="0">
                <a:solidFill>
                  <a:srgbClr val="FF0000"/>
                </a:solidFill>
                <a:effectLst>
                  <a:outerShdw blurRad="38100" dist="38100" dir="2700000" algn="tl">
                    <a:srgbClr val="000000"/>
                  </a:outerShdw>
                </a:effectLst>
              </a:rPr>
              <a:t>2,000 New England provincial troops </a:t>
            </a:r>
            <a:r>
              <a:rPr lang="en-US" sz="2800" dirty="0"/>
              <a:t>and </a:t>
            </a:r>
            <a:r>
              <a:rPr lang="en-US" sz="2800" dirty="0">
                <a:solidFill>
                  <a:srgbClr val="FF0000"/>
                </a:solidFill>
                <a:effectLst>
                  <a:outerShdw blurRad="38100" dist="38100" dir="2700000" algn="tl">
                    <a:srgbClr val="000000"/>
                  </a:outerShdw>
                </a:effectLst>
              </a:rPr>
              <a:t>270 British regulars</a:t>
            </a:r>
            <a:r>
              <a:rPr lang="en-US" sz="2800" dirty="0"/>
              <a:t> drop anchor near </a:t>
            </a:r>
            <a:r>
              <a:rPr lang="en-US" sz="2800" dirty="0">
                <a:solidFill>
                  <a:srgbClr val="FF0000"/>
                </a:solidFill>
                <a:effectLst>
                  <a:outerShdw blurRad="38100" dist="38100" dir="2700000" algn="tl">
                    <a:srgbClr val="000000"/>
                  </a:outerShdw>
                </a:effectLst>
              </a:rPr>
              <a:t>Fort </a:t>
            </a:r>
            <a:r>
              <a:rPr lang="en-US" sz="2800" dirty="0" err="1">
                <a:solidFill>
                  <a:srgbClr val="FF0000"/>
                </a:solidFill>
                <a:effectLst>
                  <a:outerShdw blurRad="38100" dist="38100" dir="2700000" algn="tl">
                    <a:srgbClr val="000000"/>
                  </a:outerShdw>
                </a:effectLst>
              </a:rPr>
              <a:t>Beausejour</a:t>
            </a:r>
            <a:endParaRPr lang="en-US" sz="2800" dirty="0">
              <a:solidFill>
                <a:srgbClr val="FF0000"/>
              </a:solidFill>
              <a:effectLst>
                <a:outerShdw blurRad="38100" dist="38100" dir="2700000" algn="tl">
                  <a:srgbClr val="000000"/>
                </a:outerShdw>
              </a:effectLst>
            </a:endParaRPr>
          </a:p>
          <a:p>
            <a:pPr marL="171450" indent="-171450">
              <a:spcAft>
                <a:spcPts val="1200"/>
              </a:spcAft>
              <a:buFont typeface="Arial" pitchFamily="34" charset="0"/>
              <a:buChar char="•"/>
            </a:pPr>
            <a:r>
              <a:rPr lang="en-US" sz="2800" dirty="0"/>
              <a:t>The </a:t>
            </a:r>
            <a:r>
              <a:rPr lang="en-US" sz="2800" dirty="0">
                <a:solidFill>
                  <a:srgbClr val="FF0000"/>
                </a:solidFill>
                <a:effectLst>
                  <a:outerShdw blurRad="38100" dist="38100" dir="2700000" algn="tl">
                    <a:srgbClr val="000000"/>
                  </a:outerShdw>
                </a:effectLst>
              </a:rPr>
              <a:t>Fort had been de-manned </a:t>
            </a:r>
            <a:r>
              <a:rPr lang="en-US" sz="2800" dirty="0"/>
              <a:t>on advice from </a:t>
            </a:r>
          </a:p>
        </p:txBody>
      </p:sp>
      <p:sp>
        <p:nvSpPr>
          <p:cNvPr id="7" name="Rectangle 6"/>
          <p:cNvSpPr/>
          <p:nvPr/>
        </p:nvSpPr>
        <p:spPr>
          <a:xfrm>
            <a:off x="0" y="4495800"/>
            <a:ext cx="9144000" cy="2400657"/>
          </a:xfrm>
          <a:prstGeom prst="rect">
            <a:avLst/>
          </a:prstGeom>
          <a:noFill/>
        </p:spPr>
        <p:txBody>
          <a:bodyPr wrap="square">
            <a:spAutoFit/>
          </a:bodyPr>
          <a:lstStyle/>
          <a:p>
            <a:pPr marL="171450" indent="-171450">
              <a:spcAft>
                <a:spcPts val="1200"/>
              </a:spcAft>
            </a:pPr>
            <a:r>
              <a:rPr lang="en-US" sz="2800" dirty="0"/>
              <a:t>	Thomas </a:t>
            </a:r>
            <a:r>
              <a:rPr lang="en-US" sz="2800" dirty="0" err="1"/>
              <a:t>Pochon</a:t>
            </a:r>
            <a:r>
              <a:rPr lang="en-US" sz="2800" dirty="0"/>
              <a:t> (turned out he was a </a:t>
            </a:r>
            <a:r>
              <a:rPr lang="en-US" sz="2800" dirty="0">
                <a:solidFill>
                  <a:srgbClr val="FF0000"/>
                </a:solidFill>
                <a:effectLst>
                  <a:outerShdw blurRad="38100" dist="38100" dir="2700000" algn="tl">
                    <a:srgbClr val="000000"/>
                  </a:outerShdw>
                </a:effectLst>
              </a:rPr>
              <a:t>paid British spy</a:t>
            </a:r>
            <a:r>
              <a:rPr lang="en-US" sz="2800" dirty="0"/>
              <a:t>) and the Fort currently had only </a:t>
            </a:r>
            <a:r>
              <a:rPr lang="en-US" sz="2800" dirty="0">
                <a:solidFill>
                  <a:srgbClr val="FF0000"/>
                </a:solidFill>
                <a:effectLst>
                  <a:outerShdw blurRad="38100" dist="38100" dir="2700000" algn="tl">
                    <a:srgbClr val="000000"/>
                  </a:outerShdw>
                </a:effectLst>
              </a:rPr>
              <a:t>150 soldiers</a:t>
            </a:r>
          </a:p>
          <a:p>
            <a:pPr marL="171450" indent="-171450">
              <a:spcAft>
                <a:spcPts val="1200"/>
              </a:spcAft>
              <a:buFont typeface="Arial" pitchFamily="34" charset="0"/>
              <a:buChar char="•"/>
            </a:pPr>
            <a:r>
              <a:rPr lang="en-US" sz="2800" dirty="0"/>
              <a:t>British, led by </a:t>
            </a:r>
            <a:r>
              <a:rPr lang="en-US" sz="2800" dirty="0">
                <a:solidFill>
                  <a:srgbClr val="FF0000"/>
                </a:solidFill>
                <a:effectLst>
                  <a:outerShdw blurRad="38100" dist="38100" dir="2700000" algn="tl">
                    <a:srgbClr val="000000"/>
                  </a:outerShdw>
                </a:effectLst>
              </a:rPr>
              <a:t>Lt. Col. Robert Monckton</a:t>
            </a:r>
            <a:r>
              <a:rPr lang="en-US" sz="2800" dirty="0"/>
              <a:t>, dropped </a:t>
            </a:r>
            <a:r>
              <a:rPr lang="en-US" sz="2800" dirty="0">
                <a:solidFill>
                  <a:srgbClr val="FF0000"/>
                </a:solidFill>
                <a:effectLst>
                  <a:outerShdw blurRad="38100" dist="38100" dir="2700000" algn="tl">
                    <a:srgbClr val="000000"/>
                  </a:outerShdw>
                </a:effectLst>
              </a:rPr>
              <a:t>one large bomb into the fort</a:t>
            </a:r>
            <a:r>
              <a:rPr lang="en-US" sz="2800" dirty="0"/>
              <a:t>, </a:t>
            </a:r>
            <a:r>
              <a:rPr lang="en-US" sz="2800" dirty="0">
                <a:solidFill>
                  <a:srgbClr val="FF0000"/>
                </a:solidFill>
                <a:effectLst>
                  <a:outerShdw blurRad="38100" dist="38100" dir="2700000" algn="tl">
                    <a:srgbClr val="000000"/>
                  </a:outerShdw>
                </a:effectLst>
              </a:rPr>
              <a:t>killing many</a:t>
            </a:r>
            <a:r>
              <a:rPr lang="en-US" sz="2800" dirty="0"/>
              <a:t>, and the </a:t>
            </a:r>
            <a:r>
              <a:rPr lang="en-US" sz="2800" dirty="0">
                <a:solidFill>
                  <a:srgbClr val="FF0000"/>
                </a:solidFill>
                <a:effectLst>
                  <a:outerShdw blurRad="38100" dist="38100" dir="2700000" algn="tl">
                    <a:srgbClr val="000000"/>
                  </a:outerShdw>
                </a:effectLst>
              </a:rPr>
              <a:t>fort surrendered</a:t>
            </a:r>
            <a:r>
              <a:rPr lang="en-US" sz="2800" dirty="0"/>
              <a:t>; </a:t>
            </a:r>
            <a:r>
              <a:rPr lang="en-US" sz="2800" dirty="0" smtClean="0"/>
              <a:t>fort was </a:t>
            </a:r>
            <a:r>
              <a:rPr lang="en-US" sz="2800" dirty="0"/>
              <a:t>renamed </a:t>
            </a:r>
            <a:r>
              <a:rPr lang="en-US" sz="2800" dirty="0">
                <a:solidFill>
                  <a:srgbClr val="FF0000"/>
                </a:solidFill>
                <a:effectLst>
                  <a:outerShdw blurRad="38100" dist="38100" dir="2700000" algn="tl">
                    <a:srgbClr val="000000"/>
                  </a:outerShdw>
                </a:effectLst>
              </a:rPr>
              <a:t>Fort Cumberland</a:t>
            </a:r>
          </a:p>
        </p:txBody>
      </p:sp>
      <p:pic>
        <p:nvPicPr>
          <p:cNvPr id="10" name="Picture 3"/>
          <p:cNvPicPr>
            <a:picLocks noChangeAspect="1" noChangeArrowheads="1"/>
          </p:cNvPicPr>
          <p:nvPr/>
        </p:nvPicPr>
        <p:blipFill>
          <a:blip r:embed="rId4" cstate="print"/>
          <a:srcRect r="25857"/>
          <a:stretch>
            <a:fillRect/>
          </a:stretch>
        </p:blipFill>
        <p:spPr bwMode="auto">
          <a:xfrm>
            <a:off x="4343400" y="609600"/>
            <a:ext cx="4800600" cy="3838288"/>
          </a:xfrm>
          <a:prstGeom prst="rect">
            <a:avLst/>
          </a:prstGeom>
          <a:noFill/>
          <a:ln w="9525">
            <a:noFill/>
            <a:miter lim="800000"/>
            <a:headEnd/>
            <a:tailEnd/>
          </a:ln>
        </p:spPr>
      </p:pic>
      <p:sp>
        <p:nvSpPr>
          <p:cNvPr id="11" name="Oval 10"/>
          <p:cNvSpPr/>
          <p:nvPr/>
        </p:nvSpPr>
        <p:spPr>
          <a:xfrm>
            <a:off x="6629400" y="1828800"/>
            <a:ext cx="304800" cy="3048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4343399" y="609600"/>
            <a:ext cx="4800601" cy="3858768"/>
            <a:chOff x="434369" y="6857999"/>
            <a:chExt cx="6042632" cy="4857124"/>
          </a:xfrm>
        </p:grpSpPr>
        <p:pic>
          <p:nvPicPr>
            <p:cNvPr id="13" name="Picture 15"/>
            <p:cNvPicPr>
              <a:picLocks noChangeAspect="1" noChangeArrowheads="1"/>
            </p:cNvPicPr>
            <p:nvPr/>
          </p:nvPicPr>
          <p:blipFill>
            <a:blip r:embed="rId5" cstate="print"/>
            <a:srcRect/>
            <a:stretch>
              <a:fillRect/>
            </a:stretch>
          </p:blipFill>
          <p:spPr bwMode="auto">
            <a:xfrm>
              <a:off x="1297603" y="6858000"/>
              <a:ext cx="5179398" cy="4853991"/>
            </a:xfrm>
            <a:prstGeom prst="rect">
              <a:avLst/>
            </a:prstGeom>
            <a:noFill/>
            <a:ln w="9525">
              <a:noFill/>
              <a:miter lim="800000"/>
              <a:headEnd/>
              <a:tailEnd/>
            </a:ln>
          </p:spPr>
        </p:pic>
        <p:sp>
          <p:nvSpPr>
            <p:cNvPr id="14" name="TextBox 13"/>
            <p:cNvSpPr txBox="1"/>
            <p:nvPr/>
          </p:nvSpPr>
          <p:spPr>
            <a:xfrm rot="16200000">
              <a:off x="-1548676" y="8841044"/>
              <a:ext cx="4857124" cy="891033"/>
            </a:xfrm>
            <a:prstGeom prst="rect">
              <a:avLst/>
            </a:prstGeom>
            <a:solidFill>
              <a:schemeClr val="bg1"/>
            </a:solidFill>
          </p:spPr>
          <p:txBody>
            <a:bodyPr wrap="square" rtlCol="0">
              <a:spAutoFit/>
            </a:bodyPr>
            <a:lstStyle/>
            <a:p>
              <a:pPr algn="ctr"/>
              <a:r>
                <a:rPr lang="en-US" sz="4000" b="1" dirty="0"/>
                <a:t>Fort Beauséjour</a:t>
              </a:r>
            </a:p>
          </p:txBody>
        </p:sp>
      </p:grpSp>
      <p:sp>
        <p:nvSpPr>
          <p:cNvPr id="15" name="Rectangle 14"/>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7" name="Slide Number Placeholder 16"/>
          <p:cNvSpPr>
            <a:spLocks noGrp="1"/>
          </p:cNvSpPr>
          <p:nvPr>
            <p:ph type="sldNum" sz="quarter" idx="12"/>
          </p:nvPr>
        </p:nvSpPr>
        <p:spPr/>
        <p:txBody>
          <a:bodyPr/>
          <a:lstStyle/>
          <a:p>
            <a:pPr>
              <a:defRPr/>
            </a:pPr>
            <a:fld id="{6D98560A-1953-4F77-869E-5D1EE0598C44}" type="slidenum">
              <a:rPr lang="en-US" smtClean="0"/>
              <a:pPr>
                <a:defRPr/>
              </a:pPr>
              <a:t>81</a:t>
            </a:fld>
            <a:endParaRPr lang="en-US" dirty="0"/>
          </a:p>
        </p:txBody>
      </p:sp>
      <p:grpSp>
        <p:nvGrpSpPr>
          <p:cNvPr id="21" name="Group 20"/>
          <p:cNvGrpSpPr/>
          <p:nvPr/>
        </p:nvGrpSpPr>
        <p:grpSpPr>
          <a:xfrm>
            <a:off x="0" y="0"/>
            <a:ext cx="9144000" cy="609600"/>
            <a:chOff x="0" y="0"/>
            <a:chExt cx="9144000" cy="609600"/>
          </a:xfrm>
        </p:grpSpPr>
        <p:pic>
          <p:nvPicPr>
            <p:cNvPr id="22" name="Picture 6" descr="https://cdn.wallpapersafari.com/59/29/rPu1bn.png"/>
            <p:cNvPicPr>
              <a:picLocks noChangeAspect="1" noChangeArrowheads="1"/>
            </p:cNvPicPr>
            <p:nvPr/>
          </p:nvPicPr>
          <p:blipFill>
            <a:blip r:embed="rId6" cstate="print"/>
            <a:srcRect/>
            <a:stretch>
              <a:fillRect/>
            </a:stretch>
          </p:blipFill>
          <p:spPr bwMode="auto">
            <a:xfrm>
              <a:off x="8253213" y="0"/>
              <a:ext cx="890787" cy="594360"/>
            </a:xfrm>
            <a:prstGeom prst="rect">
              <a:avLst/>
            </a:prstGeom>
            <a:noFill/>
          </p:spPr>
        </p:pic>
        <p:sp>
          <p:nvSpPr>
            <p:cNvPr id="23" name="Title 1"/>
            <p:cNvSpPr txBox="1">
              <a:spLocks/>
            </p:cNvSpPr>
            <p:nvPr/>
          </p:nvSpPr>
          <p:spPr>
            <a:xfrm>
              <a:off x="0" y="0"/>
              <a:ext cx="8229600" cy="609600"/>
            </a:xfrm>
            <a:prstGeom prst="rect">
              <a:avLst/>
            </a:prstGeom>
            <a:solidFill>
              <a:srgbClr val="FFFF00"/>
            </a:solidFill>
          </p:spPr>
          <p:txBody>
            <a:bodyPr vert="horz" lIns="91440" tIns="45720" rIns="91440" bIns="45720" rtlCol="0" anchor="ctr">
              <a:normAutofit fontScale="82500" lnSpcReduction="10000"/>
            </a:bodyPr>
            <a:lstStyle/>
            <a:p>
              <a:pPr>
                <a:spcBef>
                  <a:spcPct val="0"/>
                </a:spcBef>
              </a:pPr>
              <a:r>
                <a:rPr lang="en-US" sz="3600" dirty="0" smtClean="0">
                  <a:solidFill>
                    <a:srgbClr val="FF0000"/>
                  </a:solidFill>
                  <a:effectLst>
                    <a:outerShdw blurRad="38100" dist="38100" dir="2700000" algn="tl">
                      <a:srgbClr val="000000"/>
                    </a:outerShdw>
                  </a:effectLst>
                </a:rPr>
                <a:t>ET=151YRS </a:t>
              </a:r>
              <a:r>
                <a:rPr kumimoji="0" lang="en-US" sz="3600" b="1" i="0" u="none" strike="noStrike" kern="1200" cap="none" spc="0" normalizeH="0" baseline="0" noProof="0" dirty="0" smtClean="0">
                  <a:ln>
                    <a:noFill/>
                  </a:ln>
                  <a:solidFill>
                    <a:schemeClr val="tx1"/>
                  </a:solidFill>
                  <a:effectLst/>
                  <a:uLnTx/>
                  <a:uFillTx/>
                  <a:latin typeface="+mj-lt"/>
                  <a:ea typeface="+mj-ea"/>
                  <a:cs typeface="+mj-cs"/>
                </a:rPr>
                <a:t>    1755 - THE GRAND DÉRANGEMENT</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gr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1000"/>
                                        <p:tgtEl>
                                          <p:spTgt spid="6">
                                            <p:txEl>
                                              <p:pRg st="0" end="0"/>
                                            </p:txEl>
                                          </p:spTgt>
                                        </p:tgtEl>
                                      </p:cBhvr>
                                    </p:animEffect>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80">
                                          <p:stCondLst>
                                            <p:cond delay="0"/>
                                          </p:stCondLst>
                                        </p:cTn>
                                        <p:tgtEl>
                                          <p:spTgt spid="11"/>
                                        </p:tgtEl>
                                      </p:cBhvr>
                                    </p:animEffect>
                                    <p:anim calcmode="lin" valueType="num">
                                      <p:cBhvr>
                                        <p:cTn id="17"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2" dur="26">
                                          <p:stCondLst>
                                            <p:cond delay="650"/>
                                          </p:stCondLst>
                                        </p:cTn>
                                        <p:tgtEl>
                                          <p:spTgt spid="11"/>
                                        </p:tgtEl>
                                      </p:cBhvr>
                                      <p:to x="100000" y="60000"/>
                                    </p:animScale>
                                    <p:animScale>
                                      <p:cBhvr>
                                        <p:cTn id="23" dur="166" decel="50000">
                                          <p:stCondLst>
                                            <p:cond delay="676"/>
                                          </p:stCondLst>
                                        </p:cTn>
                                        <p:tgtEl>
                                          <p:spTgt spid="11"/>
                                        </p:tgtEl>
                                      </p:cBhvr>
                                      <p:to x="100000" y="100000"/>
                                    </p:animScale>
                                    <p:animScale>
                                      <p:cBhvr>
                                        <p:cTn id="24" dur="26">
                                          <p:stCondLst>
                                            <p:cond delay="1312"/>
                                          </p:stCondLst>
                                        </p:cTn>
                                        <p:tgtEl>
                                          <p:spTgt spid="11"/>
                                        </p:tgtEl>
                                      </p:cBhvr>
                                      <p:to x="100000" y="80000"/>
                                    </p:animScale>
                                    <p:animScale>
                                      <p:cBhvr>
                                        <p:cTn id="25" dur="166" decel="50000">
                                          <p:stCondLst>
                                            <p:cond delay="1338"/>
                                          </p:stCondLst>
                                        </p:cTn>
                                        <p:tgtEl>
                                          <p:spTgt spid="11"/>
                                        </p:tgtEl>
                                      </p:cBhvr>
                                      <p:to x="100000" y="100000"/>
                                    </p:animScale>
                                    <p:animScale>
                                      <p:cBhvr>
                                        <p:cTn id="26" dur="26">
                                          <p:stCondLst>
                                            <p:cond delay="1642"/>
                                          </p:stCondLst>
                                        </p:cTn>
                                        <p:tgtEl>
                                          <p:spTgt spid="11"/>
                                        </p:tgtEl>
                                      </p:cBhvr>
                                      <p:to x="100000" y="90000"/>
                                    </p:animScale>
                                    <p:animScale>
                                      <p:cBhvr>
                                        <p:cTn id="27" dur="166" decel="50000">
                                          <p:stCondLst>
                                            <p:cond delay="1668"/>
                                          </p:stCondLst>
                                        </p:cTn>
                                        <p:tgtEl>
                                          <p:spTgt spid="11"/>
                                        </p:tgtEl>
                                      </p:cBhvr>
                                      <p:to x="100000" y="100000"/>
                                    </p:animScale>
                                    <p:animScale>
                                      <p:cBhvr>
                                        <p:cTn id="28" dur="26">
                                          <p:stCondLst>
                                            <p:cond delay="1808"/>
                                          </p:stCondLst>
                                        </p:cTn>
                                        <p:tgtEl>
                                          <p:spTgt spid="11"/>
                                        </p:tgtEl>
                                      </p:cBhvr>
                                      <p:to x="100000" y="95000"/>
                                    </p:animScale>
                                    <p:animScale>
                                      <p:cBhvr>
                                        <p:cTn id="29" dur="166" decel="50000">
                                          <p:stCondLst>
                                            <p:cond delay="1834"/>
                                          </p:stCondLst>
                                        </p:cTn>
                                        <p:tgtEl>
                                          <p:spTgt spid="11"/>
                                        </p:tgtEl>
                                      </p:cBhvr>
                                      <p:to x="100000" y="100000"/>
                                    </p:animScale>
                                  </p:childTnLst>
                                </p:cTn>
                              </p:par>
                            </p:childTnLst>
                          </p:cTn>
                        </p:par>
                        <p:par>
                          <p:cTn id="30" fill="hold">
                            <p:stCondLst>
                              <p:cond delay="3000"/>
                            </p:stCondLst>
                            <p:childTnLst>
                              <p:par>
                                <p:cTn id="31" presetID="53" presetClass="entr" presetSubtype="0" fill="hold" nodeType="afterEffect">
                                  <p:stCondLst>
                                    <p:cond delay="300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xEl>
                                              <p:pRg st="1" end="1"/>
                                            </p:txEl>
                                          </p:spTgt>
                                        </p:tgtEl>
                                        <p:attrNameLst>
                                          <p:attrName>style.visibility</p:attrName>
                                        </p:attrNameLst>
                                      </p:cBhvr>
                                      <p:to>
                                        <p:strVal val="visible"/>
                                      </p:to>
                                    </p:set>
                                    <p:animEffect transition="in" filter="wipe(left)">
                                      <p:cBhvr>
                                        <p:cTn id="40" dur="500"/>
                                        <p:tgtEl>
                                          <p:spTgt spid="6">
                                            <p:txEl>
                                              <p:pRg st="1" end="1"/>
                                            </p:txEl>
                                          </p:spTgt>
                                        </p:tgtEl>
                                      </p:cBhvr>
                                    </p:animEffect>
                                  </p:childTnLst>
                                </p:cTn>
                              </p:par>
                              <p:par>
                                <p:cTn id="41" presetID="22" presetClass="entr" presetSubtype="8" fill="hold" nodeType="with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Effect transition="in" filter="wipe(left)">
                                      <p:cBhvr>
                                        <p:cTn id="43" dur="1000"/>
                                        <p:tgtEl>
                                          <p:spTgt spid="7">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7">
                                            <p:txEl>
                                              <p:pRg st="1" end="1"/>
                                            </p:txEl>
                                          </p:spTgt>
                                        </p:tgtEl>
                                        <p:attrNameLst>
                                          <p:attrName>style.visibility</p:attrName>
                                        </p:attrNameLst>
                                      </p:cBhvr>
                                      <p:to>
                                        <p:strVal val="visible"/>
                                      </p:to>
                                    </p:set>
                                    <p:animEffect transition="in" filter="wipe(left)">
                                      <p:cBhvr>
                                        <p:cTn id="48"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7" name="Picture 3"/>
          <p:cNvPicPr>
            <a:picLocks noChangeAspect="1" noChangeArrowheads="1"/>
          </p:cNvPicPr>
          <p:nvPr/>
        </p:nvPicPr>
        <p:blipFill>
          <a:blip r:embed="rId4" cstate="print"/>
          <a:srcRect l="1177" r="25857"/>
          <a:stretch>
            <a:fillRect/>
          </a:stretch>
        </p:blipFill>
        <p:spPr bwMode="auto">
          <a:xfrm>
            <a:off x="4343400" y="609601"/>
            <a:ext cx="4800600" cy="3525441"/>
          </a:xfrm>
          <a:prstGeom prst="rect">
            <a:avLst/>
          </a:prstGeom>
          <a:noFill/>
          <a:ln w="9525">
            <a:noFill/>
            <a:miter lim="800000"/>
            <a:headEnd/>
            <a:tailEnd/>
          </a:ln>
        </p:spPr>
      </p:pic>
      <p:sp>
        <p:nvSpPr>
          <p:cNvPr id="16" name="Oval 15"/>
          <p:cNvSpPr/>
          <p:nvPr/>
        </p:nvSpPr>
        <p:spPr>
          <a:xfrm>
            <a:off x="7162800" y="1676400"/>
            <a:ext cx="304800" cy="3048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526970"/>
            <a:ext cx="4419600" cy="3744615"/>
          </a:xfrm>
          <a:prstGeom prst="rect">
            <a:avLst/>
          </a:prstGeom>
          <a:noFill/>
        </p:spPr>
        <p:txBody>
          <a:bodyPr wrap="square">
            <a:spAutoFit/>
          </a:bodyPr>
          <a:lstStyle/>
          <a:p>
            <a:pPr marL="171450" indent="-171450">
              <a:buFont typeface="Arial" pitchFamily="34" charset="0"/>
              <a:buChar char="•"/>
            </a:pPr>
            <a:r>
              <a:rPr lang="en-US" sz="2800" dirty="0" smtClean="0"/>
              <a:t>June – </a:t>
            </a:r>
            <a:r>
              <a:rPr lang="en-US" sz="2800" dirty="0" smtClean="0">
                <a:solidFill>
                  <a:srgbClr val="FF0000"/>
                </a:solidFill>
                <a:effectLst>
                  <a:outerShdw blurRad="38100" dist="38100" dir="2700000" algn="tl">
                    <a:srgbClr val="000000"/>
                  </a:outerShdw>
                </a:effectLst>
              </a:rPr>
              <a:t>400 Acadians </a:t>
            </a:r>
            <a:r>
              <a:rPr lang="en-US" sz="2800" dirty="0" smtClean="0"/>
              <a:t>had been told to meet at Ft. </a:t>
            </a:r>
            <a:r>
              <a:rPr lang="en-US" sz="2800" dirty="0" err="1" smtClean="0"/>
              <a:t>Beauséjour</a:t>
            </a:r>
            <a:r>
              <a:rPr lang="en-US" sz="2800" dirty="0" smtClean="0"/>
              <a:t> to discuss “conservation of farms”; </a:t>
            </a:r>
          </a:p>
          <a:p>
            <a:pPr marL="171450" indent="-171450">
              <a:spcAft>
                <a:spcPts val="800"/>
              </a:spcAft>
            </a:pPr>
            <a:r>
              <a:rPr lang="en-US" sz="2800" dirty="0" smtClean="0">
                <a:solidFill>
                  <a:srgbClr val="FF0000"/>
                </a:solidFill>
                <a:effectLst>
                  <a:outerShdw blurRad="38100" dist="38100" dir="2700000" algn="tl">
                    <a:srgbClr val="000000"/>
                  </a:outerShdw>
                </a:effectLst>
              </a:rPr>
              <a:t>	they were captured </a:t>
            </a:r>
            <a:r>
              <a:rPr lang="en-US" sz="2800" dirty="0" smtClean="0"/>
              <a:t>and </a:t>
            </a:r>
            <a:r>
              <a:rPr lang="en-US" sz="2800" dirty="0" smtClean="0">
                <a:solidFill>
                  <a:srgbClr val="FF0000"/>
                </a:solidFill>
                <a:effectLst>
                  <a:outerShdw blurRad="38100" dist="38100" dir="2700000" algn="tl">
                    <a:srgbClr val="000000"/>
                  </a:outerShdw>
                </a:effectLst>
              </a:rPr>
              <a:t>sent into exile without seeing their families again</a:t>
            </a:r>
          </a:p>
          <a:p>
            <a:pPr marL="171450" indent="-171450">
              <a:spcAft>
                <a:spcPts val="800"/>
              </a:spcAft>
              <a:buFont typeface="Arial" pitchFamily="34" charset="0"/>
              <a:buChar char="•"/>
            </a:pPr>
            <a:r>
              <a:rPr lang="en-US" sz="2800" dirty="0" smtClean="0"/>
              <a:t>Monckton </a:t>
            </a:r>
            <a:r>
              <a:rPr lang="en-US" sz="2800" dirty="0"/>
              <a:t>continued </a:t>
            </a:r>
            <a:r>
              <a:rPr lang="en-US" sz="2800" dirty="0" smtClean="0"/>
              <a:t>NE</a:t>
            </a:r>
            <a:endParaRPr lang="en-US" sz="2800" u="sng" dirty="0"/>
          </a:p>
        </p:txBody>
      </p:sp>
      <p:sp>
        <p:nvSpPr>
          <p:cNvPr id="7" name="Rectangle 6"/>
          <p:cNvSpPr/>
          <p:nvPr/>
        </p:nvSpPr>
        <p:spPr>
          <a:xfrm>
            <a:off x="0" y="4030841"/>
            <a:ext cx="9144000" cy="2903359"/>
          </a:xfrm>
          <a:prstGeom prst="rect">
            <a:avLst/>
          </a:prstGeom>
          <a:noFill/>
        </p:spPr>
        <p:txBody>
          <a:bodyPr wrap="square">
            <a:spAutoFit/>
          </a:bodyPr>
          <a:lstStyle/>
          <a:p>
            <a:pPr marL="171450" indent="-171450">
              <a:spcAft>
                <a:spcPts val="600"/>
              </a:spcAft>
            </a:pPr>
            <a:r>
              <a:rPr lang="en-US" sz="2800" dirty="0"/>
              <a:t>	</a:t>
            </a:r>
            <a:r>
              <a:rPr lang="en-US" sz="2800" dirty="0" smtClean="0"/>
              <a:t>and </a:t>
            </a:r>
            <a:r>
              <a:rPr lang="en-US" sz="2800" dirty="0" smtClean="0">
                <a:solidFill>
                  <a:srgbClr val="FF0000"/>
                </a:solidFill>
                <a:effectLst>
                  <a:outerShdw blurRad="38100" dist="38100" dir="2700000" algn="tl">
                    <a:srgbClr val="000000"/>
                  </a:outerShdw>
                </a:effectLst>
              </a:rPr>
              <a:t>captured French Fort </a:t>
            </a:r>
            <a:r>
              <a:rPr lang="en-US" sz="2800" dirty="0" err="1" smtClean="0">
                <a:solidFill>
                  <a:srgbClr val="FF0000"/>
                </a:solidFill>
                <a:effectLst>
                  <a:outerShdw blurRad="38100" dist="38100" dir="2700000" algn="tl">
                    <a:srgbClr val="000000"/>
                  </a:outerShdw>
                </a:effectLst>
              </a:rPr>
              <a:t>Gaspareaux</a:t>
            </a:r>
            <a:r>
              <a:rPr lang="en-US" sz="2800" dirty="0" smtClean="0">
                <a:solidFill>
                  <a:srgbClr val="FF0000"/>
                </a:solidFill>
                <a:effectLst>
                  <a:outerShdw blurRad="38100" dist="38100" dir="2700000" algn="tl">
                    <a:srgbClr val="000000"/>
                  </a:outerShdw>
                </a:effectLst>
              </a:rPr>
              <a:t> </a:t>
            </a:r>
            <a:r>
              <a:rPr lang="en-US" sz="2800" dirty="0" smtClean="0"/>
              <a:t>– now the </a:t>
            </a:r>
            <a:r>
              <a:rPr lang="en-US" sz="2800" dirty="0" smtClean="0">
                <a:solidFill>
                  <a:srgbClr val="FF0000"/>
                </a:solidFill>
                <a:effectLst>
                  <a:outerShdw blurRad="38100" dist="38100" dir="2700000" algn="tl">
                    <a:srgbClr val="000000"/>
                  </a:outerShdw>
                </a:effectLst>
              </a:rPr>
              <a:t>British controlled the </a:t>
            </a:r>
            <a:r>
              <a:rPr lang="en-US" sz="2800" dirty="0" err="1" smtClean="0">
                <a:solidFill>
                  <a:srgbClr val="FF0000"/>
                </a:solidFill>
                <a:effectLst>
                  <a:outerShdw blurRad="38100" dist="38100" dir="2700000" algn="tl">
                    <a:srgbClr val="000000"/>
                  </a:outerShdw>
                </a:effectLst>
              </a:rPr>
              <a:t>Chignecto</a:t>
            </a:r>
            <a:r>
              <a:rPr lang="en-US" sz="2800" dirty="0" smtClean="0">
                <a:solidFill>
                  <a:srgbClr val="FF0000"/>
                </a:solidFill>
                <a:effectLst>
                  <a:outerShdw blurRad="38100" dist="38100" dir="2700000" algn="tl">
                    <a:srgbClr val="000000"/>
                  </a:outerShdw>
                </a:effectLst>
              </a:rPr>
              <a:t> Isthmus</a:t>
            </a:r>
          </a:p>
          <a:p>
            <a:pPr marL="171450" indent="-171450">
              <a:buFont typeface="Arial" pitchFamily="34" charset="0"/>
              <a:buChar char="•"/>
            </a:pPr>
            <a:r>
              <a:rPr lang="en-US" sz="2800" dirty="0" smtClean="0"/>
              <a:t>Jul – Lt. Col Lawrence &amp; his Council made the </a:t>
            </a:r>
            <a:r>
              <a:rPr lang="en-US" sz="2800" dirty="0" smtClean="0">
                <a:solidFill>
                  <a:srgbClr val="FF0000"/>
                </a:solidFill>
                <a:effectLst>
                  <a:outerShdw blurRad="38100" dist="38100" dir="2700000" algn="tl">
                    <a:srgbClr val="000000"/>
                  </a:outerShdw>
                </a:effectLst>
              </a:rPr>
              <a:t>decision to deport the Acadians because </a:t>
            </a:r>
            <a:r>
              <a:rPr lang="en-US" sz="2800" dirty="0" smtClean="0"/>
              <a:t>he had </a:t>
            </a:r>
            <a:r>
              <a:rPr lang="en-US" sz="2800" u="sng" dirty="0" smtClean="0">
                <a:solidFill>
                  <a:srgbClr val="FF0000"/>
                </a:solidFill>
                <a:effectLst>
                  <a:outerShdw blurRad="38100" dist="38100" dir="2700000" algn="tl">
                    <a:srgbClr val="000000"/>
                  </a:outerShdw>
                </a:effectLst>
              </a:rPr>
              <a:t>strong support from his Council</a:t>
            </a:r>
            <a:r>
              <a:rPr lang="en-US" sz="2800" dirty="0" smtClean="0">
                <a:solidFill>
                  <a:srgbClr val="FF0000"/>
                </a:solidFill>
              </a:rPr>
              <a:t> </a:t>
            </a:r>
            <a:r>
              <a:rPr lang="en-US" sz="2800" dirty="0" smtClean="0"/>
              <a:t>who were </a:t>
            </a:r>
            <a:r>
              <a:rPr lang="en-US" sz="3200" b="1" u="sng" dirty="0" smtClean="0"/>
              <a:t>recent </a:t>
            </a:r>
            <a:r>
              <a:rPr lang="en-US" sz="3200" b="1" u="sng" dirty="0"/>
              <a:t>immigrants from New </a:t>
            </a:r>
            <a:r>
              <a:rPr lang="en-US" sz="3200" b="1" u="sng" dirty="0" smtClean="0"/>
              <a:t>England and </a:t>
            </a:r>
            <a:r>
              <a:rPr lang="en-US" sz="3200" b="1" u="sng" dirty="0"/>
              <a:t>who coveted Acadian </a:t>
            </a:r>
            <a:r>
              <a:rPr lang="en-US" sz="3200" b="1" u="sng" dirty="0" smtClean="0"/>
              <a:t>lands!</a:t>
            </a:r>
            <a:endParaRPr lang="en-US" sz="3200" b="1" u="sng" dirty="0"/>
          </a:p>
        </p:txBody>
      </p:sp>
      <p:pic>
        <p:nvPicPr>
          <p:cNvPr id="245761" name="Picture 1"/>
          <p:cNvPicPr>
            <a:picLocks noChangeAspect="1" noChangeArrowheads="1"/>
          </p:cNvPicPr>
          <p:nvPr/>
        </p:nvPicPr>
        <p:blipFill>
          <a:blip r:embed="rId5" cstate="print"/>
          <a:srcRect/>
          <a:stretch>
            <a:fillRect/>
          </a:stretch>
        </p:blipFill>
        <p:spPr bwMode="auto">
          <a:xfrm>
            <a:off x="4324350" y="609600"/>
            <a:ext cx="4819650" cy="3524250"/>
          </a:xfrm>
          <a:prstGeom prst="rect">
            <a:avLst/>
          </a:prstGeom>
          <a:noFill/>
          <a:ln w="9525">
            <a:solidFill>
              <a:schemeClr val="tx1"/>
            </a:solidFill>
            <a:miter lim="800000"/>
            <a:headEnd/>
            <a:tailEnd/>
          </a:ln>
        </p:spPr>
      </p:pic>
      <p:sp>
        <p:nvSpPr>
          <p:cNvPr id="11" name="Rounded Rectangle 10"/>
          <p:cNvSpPr/>
          <p:nvPr/>
        </p:nvSpPr>
        <p:spPr>
          <a:xfrm>
            <a:off x="5715000" y="914400"/>
            <a:ext cx="1752600" cy="5334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4495800" y="1828800"/>
            <a:ext cx="1752600" cy="609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5924811" y="1413164"/>
            <a:ext cx="3219189" cy="2730674"/>
          </a:xfrm>
          <a:custGeom>
            <a:avLst/>
            <a:gdLst>
              <a:gd name="connsiteX0" fmla="*/ 1440493 w 3219189"/>
              <a:gd name="connsiteY0" fmla="*/ 0 h 2730674"/>
              <a:gd name="connsiteX1" fmla="*/ 0 w 3219189"/>
              <a:gd name="connsiteY1" fmla="*/ 1628384 h 2730674"/>
              <a:gd name="connsiteX2" fmla="*/ 275573 w 3219189"/>
              <a:gd name="connsiteY2" fmla="*/ 1903956 h 2730674"/>
              <a:gd name="connsiteX3" fmla="*/ 288099 w 3219189"/>
              <a:gd name="connsiteY3" fmla="*/ 2367419 h 2730674"/>
              <a:gd name="connsiteX4" fmla="*/ 200416 w 3219189"/>
              <a:gd name="connsiteY4" fmla="*/ 2492680 h 2730674"/>
              <a:gd name="connsiteX5" fmla="*/ 526093 w 3219189"/>
              <a:gd name="connsiteY5" fmla="*/ 2555310 h 2730674"/>
              <a:gd name="connsiteX6" fmla="*/ 450937 w 3219189"/>
              <a:gd name="connsiteY6" fmla="*/ 2680570 h 2730674"/>
              <a:gd name="connsiteX7" fmla="*/ 450937 w 3219189"/>
              <a:gd name="connsiteY7" fmla="*/ 2718148 h 2730674"/>
              <a:gd name="connsiteX8" fmla="*/ 3219189 w 3219189"/>
              <a:gd name="connsiteY8" fmla="*/ 2730674 h 2730674"/>
              <a:gd name="connsiteX9" fmla="*/ 3219189 w 3219189"/>
              <a:gd name="connsiteY9" fmla="*/ 776614 h 2730674"/>
              <a:gd name="connsiteX10" fmla="*/ 3144033 w 3219189"/>
              <a:gd name="connsiteY10" fmla="*/ 450937 h 2730674"/>
              <a:gd name="connsiteX11" fmla="*/ 2605414 w 3219189"/>
              <a:gd name="connsiteY11" fmla="*/ 187890 h 2730674"/>
              <a:gd name="connsiteX12" fmla="*/ 1979112 w 3219189"/>
              <a:gd name="connsiteY12" fmla="*/ 87682 h 2730674"/>
              <a:gd name="connsiteX13" fmla="*/ 1891430 w 3219189"/>
              <a:gd name="connsiteY13" fmla="*/ 300625 h 2730674"/>
              <a:gd name="connsiteX14" fmla="*/ 1703540 w 3219189"/>
              <a:gd name="connsiteY14" fmla="*/ 175364 h 2730674"/>
              <a:gd name="connsiteX15" fmla="*/ 1440493 w 3219189"/>
              <a:gd name="connsiteY15" fmla="*/ 0 h 273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19189" h="2730674">
                <a:moveTo>
                  <a:pt x="1440493" y="0"/>
                </a:moveTo>
                <a:lnTo>
                  <a:pt x="0" y="1628384"/>
                </a:lnTo>
                <a:lnTo>
                  <a:pt x="275573" y="1903956"/>
                </a:lnTo>
                <a:lnTo>
                  <a:pt x="288099" y="2367419"/>
                </a:lnTo>
                <a:lnTo>
                  <a:pt x="200416" y="2492680"/>
                </a:lnTo>
                <a:lnTo>
                  <a:pt x="526093" y="2555310"/>
                </a:lnTo>
                <a:lnTo>
                  <a:pt x="450937" y="2680570"/>
                </a:lnTo>
                <a:lnTo>
                  <a:pt x="450937" y="2718148"/>
                </a:lnTo>
                <a:lnTo>
                  <a:pt x="3219189" y="2730674"/>
                </a:lnTo>
                <a:lnTo>
                  <a:pt x="3219189" y="776614"/>
                </a:lnTo>
                <a:lnTo>
                  <a:pt x="3144033" y="450937"/>
                </a:lnTo>
                <a:lnTo>
                  <a:pt x="2605414" y="187890"/>
                </a:lnTo>
                <a:lnTo>
                  <a:pt x="1979112" y="87682"/>
                </a:lnTo>
                <a:lnTo>
                  <a:pt x="1891430" y="300625"/>
                </a:lnTo>
                <a:lnTo>
                  <a:pt x="1703540" y="175364"/>
                </a:lnTo>
                <a:lnTo>
                  <a:pt x="1440493" y="0"/>
                </a:lnTo>
                <a:close/>
              </a:path>
            </a:pathLst>
          </a:custGeom>
          <a:solidFill>
            <a:srgbClr val="FFFF00">
              <a:alpha val="52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Isthmus of Chignecto</a:t>
            </a:r>
          </a:p>
        </p:txBody>
      </p:sp>
      <p:sp>
        <p:nvSpPr>
          <p:cNvPr id="19" name="Slide Number Placeholder 18"/>
          <p:cNvSpPr>
            <a:spLocks noGrp="1"/>
          </p:cNvSpPr>
          <p:nvPr>
            <p:ph type="sldNum" sz="quarter" idx="12"/>
          </p:nvPr>
        </p:nvSpPr>
        <p:spPr/>
        <p:txBody>
          <a:bodyPr/>
          <a:lstStyle/>
          <a:p>
            <a:pPr>
              <a:defRPr/>
            </a:pPr>
            <a:fld id="{6D98560A-1953-4F77-869E-5D1EE0598C44}" type="slidenum">
              <a:rPr lang="en-US" smtClean="0"/>
              <a:pPr>
                <a:defRPr/>
              </a:pPr>
              <a:t>82</a:t>
            </a:fld>
            <a:endParaRPr lang="en-US" dirty="0"/>
          </a:p>
        </p:txBody>
      </p:sp>
      <p:sp>
        <p:nvSpPr>
          <p:cNvPr id="13" name="Freeform 12"/>
          <p:cNvSpPr/>
          <p:nvPr/>
        </p:nvSpPr>
        <p:spPr>
          <a:xfrm>
            <a:off x="6330462" y="1286189"/>
            <a:ext cx="954593" cy="934497"/>
          </a:xfrm>
          <a:custGeom>
            <a:avLst/>
            <a:gdLst>
              <a:gd name="connsiteX0" fmla="*/ 0 w 954593"/>
              <a:gd name="connsiteY0" fmla="*/ 934497 h 934497"/>
              <a:gd name="connsiteX1" fmla="*/ 100483 w 954593"/>
              <a:gd name="connsiteY1" fmla="*/ 522514 h 934497"/>
              <a:gd name="connsiteX2" fmla="*/ 391885 w 954593"/>
              <a:gd name="connsiteY2" fmla="*/ 442127 h 934497"/>
              <a:gd name="connsiteX3" fmla="*/ 944545 w 954593"/>
              <a:gd name="connsiteY3" fmla="*/ 351692 h 934497"/>
              <a:gd name="connsiteX4" fmla="*/ 904351 w 954593"/>
              <a:gd name="connsiteY4" fmla="*/ 60290 h 934497"/>
              <a:gd name="connsiteX5" fmla="*/ 954593 w 954593"/>
              <a:gd name="connsiteY5" fmla="*/ 0 h 934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4593" h="934497">
                <a:moveTo>
                  <a:pt x="0" y="934497"/>
                </a:moveTo>
                <a:lnTo>
                  <a:pt x="100483" y="522514"/>
                </a:lnTo>
                <a:lnTo>
                  <a:pt x="391885" y="442127"/>
                </a:lnTo>
                <a:lnTo>
                  <a:pt x="944545" y="351692"/>
                </a:lnTo>
                <a:lnTo>
                  <a:pt x="904351" y="60290"/>
                </a:lnTo>
                <a:lnTo>
                  <a:pt x="954593" y="0"/>
                </a:lnTo>
              </a:path>
            </a:pathLst>
          </a:custGeom>
          <a:ln w="76200">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5" name="Group 14"/>
          <p:cNvGrpSpPr/>
          <p:nvPr/>
        </p:nvGrpSpPr>
        <p:grpSpPr>
          <a:xfrm>
            <a:off x="0" y="0"/>
            <a:ext cx="9144000" cy="609600"/>
            <a:chOff x="0" y="0"/>
            <a:chExt cx="9144000" cy="609600"/>
          </a:xfrm>
        </p:grpSpPr>
        <p:pic>
          <p:nvPicPr>
            <p:cNvPr id="20" name="Picture 6" descr="https://cdn.wallpapersafari.com/59/29/rPu1bn.png"/>
            <p:cNvPicPr>
              <a:picLocks noChangeAspect="1" noChangeArrowheads="1"/>
            </p:cNvPicPr>
            <p:nvPr/>
          </p:nvPicPr>
          <p:blipFill>
            <a:blip r:embed="rId6" cstate="print"/>
            <a:srcRect/>
            <a:stretch>
              <a:fillRect/>
            </a:stretch>
          </p:blipFill>
          <p:spPr bwMode="auto">
            <a:xfrm>
              <a:off x="8253213" y="0"/>
              <a:ext cx="890787" cy="594360"/>
            </a:xfrm>
            <a:prstGeom prst="rect">
              <a:avLst/>
            </a:prstGeom>
            <a:noFill/>
          </p:spPr>
        </p:pic>
        <p:sp>
          <p:nvSpPr>
            <p:cNvPr id="21" name="Title 1"/>
            <p:cNvSpPr txBox="1">
              <a:spLocks/>
            </p:cNvSpPr>
            <p:nvPr/>
          </p:nvSpPr>
          <p:spPr>
            <a:xfrm>
              <a:off x="0" y="0"/>
              <a:ext cx="8229600" cy="609600"/>
            </a:xfrm>
            <a:prstGeom prst="rect">
              <a:avLst/>
            </a:prstGeom>
            <a:solidFill>
              <a:srgbClr val="FFFF00"/>
            </a:solidFill>
          </p:spPr>
          <p:txBody>
            <a:bodyPr vert="horz" lIns="91440" tIns="45720" rIns="91440" bIns="45720" rtlCol="0" anchor="ctr">
              <a:normAutofit fontScale="82500" lnSpcReduction="10000"/>
            </a:bodyPr>
            <a:lstStyle/>
            <a:p>
              <a:pPr>
                <a:spcBef>
                  <a:spcPct val="0"/>
                </a:spcBef>
              </a:pPr>
              <a:r>
                <a:rPr lang="en-US" sz="3600" dirty="0" smtClean="0">
                  <a:solidFill>
                    <a:srgbClr val="FF0000"/>
                  </a:solidFill>
                  <a:effectLst>
                    <a:outerShdw blurRad="38100" dist="38100" dir="2700000" algn="tl">
                      <a:srgbClr val="000000"/>
                    </a:outerShdw>
                  </a:effectLst>
                </a:rPr>
                <a:t>ET=151YRS </a:t>
              </a:r>
              <a:r>
                <a:rPr kumimoji="0" lang="en-US" sz="3600" b="1" i="0" u="none" strike="noStrike" kern="1200" cap="none" spc="0" normalizeH="0" baseline="0" noProof="0" dirty="0" smtClean="0">
                  <a:ln>
                    <a:noFill/>
                  </a:ln>
                  <a:solidFill>
                    <a:schemeClr val="tx1"/>
                  </a:solidFill>
                  <a:effectLst/>
                  <a:uLnTx/>
                  <a:uFillTx/>
                  <a:latin typeface="+mj-lt"/>
                  <a:ea typeface="+mj-ea"/>
                  <a:cs typeface="+mj-cs"/>
                </a:rPr>
                <a:t>    1755 - THE GRAND DÉRANGEMENT</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gr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par>
                          <p:cTn id="8" fill="hold">
                            <p:stCondLst>
                              <p:cond delay="1000"/>
                            </p:stCondLst>
                            <p:childTnLst>
                              <p:par>
                                <p:cTn id="9" presetID="22" presetClass="entr" presetSubtype="4" fill="hold" nodeType="afterEffect">
                                  <p:stCondLst>
                                    <p:cond delay="3000"/>
                                  </p:stCondLst>
                                  <p:childTnLst>
                                    <p:set>
                                      <p:cBhvr>
                                        <p:cTn id="10" dur="1" fill="hold">
                                          <p:stCondLst>
                                            <p:cond delay="0"/>
                                          </p:stCondLst>
                                        </p:cTn>
                                        <p:tgtEl>
                                          <p:spTgt spid="245761"/>
                                        </p:tgtEl>
                                        <p:attrNameLst>
                                          <p:attrName>style.visibility</p:attrName>
                                        </p:attrNameLst>
                                      </p:cBhvr>
                                      <p:to>
                                        <p:strVal val="visible"/>
                                      </p:to>
                                    </p:set>
                                    <p:animEffect transition="in" filter="wipe(down)">
                                      <p:cBhvr>
                                        <p:cTn id="11" dur="500"/>
                                        <p:tgtEl>
                                          <p:spTgt spid="245761"/>
                                        </p:tgtEl>
                                      </p:cBhvr>
                                    </p:animEffect>
                                  </p:childTnLst>
                                </p:cTn>
                              </p:par>
                            </p:childTnLst>
                          </p:cTn>
                        </p:par>
                        <p:par>
                          <p:cTn id="12" fill="hold">
                            <p:stCondLst>
                              <p:cond delay="4500"/>
                            </p:stCondLst>
                            <p:childTnLst>
                              <p:par>
                                <p:cTn id="13" presetID="51"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93" decel="100000"/>
                                        <p:tgtEl>
                                          <p:spTgt spid="12"/>
                                        </p:tgtEl>
                                      </p:cBhvr>
                                    </p:animEffect>
                                    <p:animScale>
                                      <p:cBhvr>
                                        <p:cTn id="16" dur="193" decel="100000"/>
                                        <p:tgtEl>
                                          <p:spTgt spid="12"/>
                                        </p:tgtEl>
                                      </p:cBhvr>
                                      <p:from x="10000" y="10000"/>
                                      <p:to x="200000" y="450000"/>
                                    </p:animScale>
                                    <p:animScale>
                                      <p:cBhvr>
                                        <p:cTn id="17" dur="308" accel="100000" fill="hold">
                                          <p:stCondLst>
                                            <p:cond delay="193"/>
                                          </p:stCondLst>
                                        </p:cTn>
                                        <p:tgtEl>
                                          <p:spTgt spid="12"/>
                                        </p:tgtEl>
                                      </p:cBhvr>
                                      <p:from x="200000" y="450000"/>
                                      <p:to x="100000" y="100000"/>
                                    </p:animScale>
                                    <p:set>
                                      <p:cBhvr>
                                        <p:cTn id="18" dur="193" fill="hold"/>
                                        <p:tgtEl>
                                          <p:spTgt spid="12"/>
                                        </p:tgtEl>
                                        <p:attrNameLst>
                                          <p:attrName>ppt_x</p:attrName>
                                        </p:attrNameLst>
                                      </p:cBhvr>
                                      <p:to>
                                        <p:strVal val="(0.5)"/>
                                      </p:to>
                                    </p:set>
                                    <p:anim from="(0.5)" to="(#ppt_x)" calcmode="lin" valueType="num">
                                      <p:cBhvr>
                                        <p:cTn id="19" dur="308" accel="100000" fill="hold">
                                          <p:stCondLst>
                                            <p:cond delay="193"/>
                                          </p:stCondLst>
                                        </p:cTn>
                                        <p:tgtEl>
                                          <p:spTgt spid="12"/>
                                        </p:tgtEl>
                                        <p:attrNameLst>
                                          <p:attrName>ppt_x</p:attrName>
                                        </p:attrNameLst>
                                      </p:cBhvr>
                                    </p:anim>
                                    <p:set>
                                      <p:cBhvr>
                                        <p:cTn id="20" dur="193" fill="hold"/>
                                        <p:tgtEl>
                                          <p:spTgt spid="12"/>
                                        </p:tgtEl>
                                        <p:attrNameLst>
                                          <p:attrName>ppt_y</p:attrName>
                                        </p:attrNameLst>
                                      </p:cBhvr>
                                      <p:to>
                                        <p:strVal val="(#ppt_y+0.4)"/>
                                      </p:to>
                                    </p:set>
                                    <p:anim from="(#ppt_y+0.4)" to="(#ppt_y)" calcmode="lin" valueType="num">
                                      <p:cBhvr>
                                        <p:cTn id="21" dur="308" accel="100000" fill="hold">
                                          <p:stCondLst>
                                            <p:cond delay="193"/>
                                          </p:stCondLst>
                                        </p:cTn>
                                        <p:tgtEl>
                                          <p:spTgt spid="12"/>
                                        </p:tgtEl>
                                        <p:attrNameLst>
                                          <p:attrName>ppt_y</p:attrName>
                                        </p:attrNameLst>
                                      </p:cBhvr>
                                    </p:anim>
                                  </p:childTnLst>
                                </p:cTn>
                              </p:par>
                            </p:childTnLst>
                          </p:cTn>
                        </p:par>
                        <p:par>
                          <p:cTn id="22" fill="hold">
                            <p:stCondLst>
                              <p:cond delay="5001"/>
                            </p:stCondLst>
                            <p:childTnLst>
                              <p:par>
                                <p:cTn id="23" presetID="22" presetClass="entr" presetSubtype="8" fill="hold" nodeType="after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10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up)">
                                      <p:cBhvr>
                                        <p:cTn id="30" dur="1000"/>
                                        <p:tgtEl>
                                          <p:spTgt spid="6">
                                            <p:txEl>
                                              <p:pRg st="2" end="2"/>
                                            </p:txEl>
                                          </p:spTgt>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wipe(up)">
                                      <p:cBhvr>
                                        <p:cTn id="34" dur="1000"/>
                                        <p:tgtEl>
                                          <p:spTgt spid="7">
                                            <p:txEl>
                                              <p:pRg st="0" end="0"/>
                                            </p:txEl>
                                          </p:spTgt>
                                        </p:tgtEl>
                                      </p:cBhvr>
                                    </p:animEffect>
                                  </p:childTnLst>
                                </p:cTn>
                              </p:par>
                            </p:childTnLst>
                          </p:cTn>
                        </p:par>
                        <p:par>
                          <p:cTn id="35" fill="hold">
                            <p:stCondLst>
                              <p:cond delay="2000"/>
                            </p:stCondLst>
                            <p:childTnLst>
                              <p:par>
                                <p:cTn id="36" presetID="22" presetClass="entr" presetSubtype="4"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down)">
                                      <p:cBhvr>
                                        <p:cTn id="38" dur="2000"/>
                                        <p:tgtEl>
                                          <p:spTgt spid="13"/>
                                        </p:tgtEl>
                                      </p:cBhvr>
                                    </p:animEffect>
                                  </p:childTnLst>
                                </p:cTn>
                              </p:par>
                            </p:childTnLst>
                          </p:cTn>
                        </p:par>
                        <p:par>
                          <p:cTn id="39" fill="hold">
                            <p:stCondLst>
                              <p:cond delay="4000"/>
                            </p:stCondLst>
                            <p:childTnLst>
                              <p:par>
                                <p:cTn id="40" presetID="51"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93" decel="100000"/>
                                        <p:tgtEl>
                                          <p:spTgt spid="11"/>
                                        </p:tgtEl>
                                      </p:cBhvr>
                                    </p:animEffect>
                                    <p:animScale>
                                      <p:cBhvr>
                                        <p:cTn id="43" dur="193" decel="100000"/>
                                        <p:tgtEl>
                                          <p:spTgt spid="11"/>
                                        </p:tgtEl>
                                      </p:cBhvr>
                                      <p:from x="10000" y="10000"/>
                                      <p:to x="200000" y="450000"/>
                                    </p:animScale>
                                    <p:animScale>
                                      <p:cBhvr>
                                        <p:cTn id="44" dur="308" accel="100000" fill="hold">
                                          <p:stCondLst>
                                            <p:cond delay="193"/>
                                          </p:stCondLst>
                                        </p:cTn>
                                        <p:tgtEl>
                                          <p:spTgt spid="11"/>
                                        </p:tgtEl>
                                      </p:cBhvr>
                                      <p:from x="200000" y="450000"/>
                                      <p:to x="100000" y="100000"/>
                                    </p:animScale>
                                    <p:set>
                                      <p:cBhvr>
                                        <p:cTn id="45" dur="193" fill="hold"/>
                                        <p:tgtEl>
                                          <p:spTgt spid="11"/>
                                        </p:tgtEl>
                                        <p:attrNameLst>
                                          <p:attrName>ppt_x</p:attrName>
                                        </p:attrNameLst>
                                      </p:cBhvr>
                                      <p:to>
                                        <p:strVal val="(0.5)"/>
                                      </p:to>
                                    </p:set>
                                    <p:anim from="(0.5)" to="(#ppt_x)" calcmode="lin" valueType="num">
                                      <p:cBhvr>
                                        <p:cTn id="46" dur="308" accel="100000" fill="hold">
                                          <p:stCondLst>
                                            <p:cond delay="193"/>
                                          </p:stCondLst>
                                        </p:cTn>
                                        <p:tgtEl>
                                          <p:spTgt spid="11"/>
                                        </p:tgtEl>
                                        <p:attrNameLst>
                                          <p:attrName>ppt_x</p:attrName>
                                        </p:attrNameLst>
                                      </p:cBhvr>
                                    </p:anim>
                                    <p:set>
                                      <p:cBhvr>
                                        <p:cTn id="47" dur="193" fill="hold"/>
                                        <p:tgtEl>
                                          <p:spTgt spid="11"/>
                                        </p:tgtEl>
                                        <p:attrNameLst>
                                          <p:attrName>ppt_y</p:attrName>
                                        </p:attrNameLst>
                                      </p:cBhvr>
                                      <p:to>
                                        <p:strVal val="(#ppt_y+0.4)"/>
                                      </p:to>
                                    </p:set>
                                    <p:anim from="(#ppt_y+0.4)" to="(#ppt_y)" calcmode="lin" valueType="num">
                                      <p:cBhvr>
                                        <p:cTn id="48" dur="308" accel="100000" fill="hold">
                                          <p:stCondLst>
                                            <p:cond delay="193"/>
                                          </p:stCondLst>
                                        </p:cTn>
                                        <p:tgtEl>
                                          <p:spTgt spid="11"/>
                                        </p:tgtEl>
                                        <p:attrNameLst>
                                          <p:attrName>ppt_y</p:attrName>
                                        </p:attrNameLst>
                                      </p:cBhvr>
                                    </p:anim>
                                  </p:childTnLst>
                                </p:cTn>
                              </p:par>
                            </p:childTnLst>
                          </p:cTn>
                        </p:par>
                        <p:par>
                          <p:cTn id="49" fill="hold">
                            <p:stCondLst>
                              <p:cond delay="4501"/>
                            </p:stCondLst>
                            <p:childTnLst>
                              <p:par>
                                <p:cTn id="50" presetID="22" presetClass="entr" presetSubtype="4"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down)">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7">
                                            <p:txEl>
                                              <p:pRg st="1" end="1"/>
                                            </p:txEl>
                                          </p:spTgt>
                                        </p:tgtEl>
                                        <p:attrNameLst>
                                          <p:attrName>style.visibility</p:attrName>
                                        </p:attrNameLst>
                                      </p:cBhvr>
                                      <p:to>
                                        <p:strVal val="visible"/>
                                      </p:to>
                                    </p:set>
                                    <p:animEffect transition="in" filter="wipe(left)">
                                      <p:cBhvr>
                                        <p:cTn id="57"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0" grpId="0" animBg="1"/>
      <p:bldP spid="1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p:nvPicPr>
        <p:blipFill>
          <a:blip r:embed="rId4" cstate="print"/>
          <a:srcRect l="1177" r="25857"/>
          <a:stretch>
            <a:fillRect/>
          </a:stretch>
        </p:blipFill>
        <p:spPr bwMode="auto">
          <a:xfrm>
            <a:off x="4343400" y="609601"/>
            <a:ext cx="4800600" cy="3525441"/>
          </a:xfrm>
          <a:prstGeom prst="rect">
            <a:avLst/>
          </a:prstGeom>
          <a:noFill/>
          <a:ln w="9525">
            <a:noFill/>
            <a:miter lim="800000"/>
            <a:headEnd/>
            <a:tailEnd/>
          </a:ln>
        </p:spPr>
      </p:pic>
      <p:sp>
        <p:nvSpPr>
          <p:cNvPr id="6" name="Rectangle 5"/>
          <p:cNvSpPr/>
          <p:nvPr/>
        </p:nvSpPr>
        <p:spPr>
          <a:xfrm>
            <a:off x="0" y="550307"/>
            <a:ext cx="4419600" cy="3693319"/>
          </a:xfrm>
          <a:prstGeom prst="rect">
            <a:avLst/>
          </a:prstGeom>
          <a:noFill/>
        </p:spPr>
        <p:txBody>
          <a:bodyPr wrap="square">
            <a:spAutoFit/>
          </a:bodyPr>
          <a:lstStyle/>
          <a:p>
            <a:pPr marL="171450" indent="-171450">
              <a:spcAft>
                <a:spcPts val="1200"/>
              </a:spcAft>
              <a:buFont typeface="Arial" pitchFamily="34" charset="0"/>
              <a:buChar char="•"/>
            </a:pPr>
            <a:r>
              <a:rPr lang="en-US" sz="2800" dirty="0"/>
              <a:t>British begin </a:t>
            </a:r>
            <a:r>
              <a:rPr lang="en-US" sz="2800" dirty="0">
                <a:solidFill>
                  <a:srgbClr val="FF0000"/>
                </a:solidFill>
                <a:effectLst>
                  <a:outerShdw blurRad="38100" dist="38100" dir="2700000" algn="tl">
                    <a:srgbClr val="000000"/>
                  </a:outerShdw>
                </a:effectLst>
              </a:rPr>
              <a:t>rounding up and deporting </a:t>
            </a:r>
            <a:r>
              <a:rPr lang="en-US" sz="2800" dirty="0" smtClean="0">
                <a:solidFill>
                  <a:srgbClr val="FF0000"/>
                </a:solidFill>
                <a:effectLst>
                  <a:outerShdw blurRad="38100" dist="38100" dir="2700000" algn="tl">
                    <a:srgbClr val="000000"/>
                  </a:outerShdw>
                </a:effectLst>
              </a:rPr>
              <a:t>more of the </a:t>
            </a:r>
            <a:r>
              <a:rPr lang="en-US" sz="2800" dirty="0">
                <a:solidFill>
                  <a:srgbClr val="FF0000"/>
                </a:solidFill>
                <a:effectLst>
                  <a:outerShdw blurRad="38100" dist="38100" dir="2700000" algn="tl">
                    <a:srgbClr val="000000"/>
                  </a:outerShdw>
                </a:effectLst>
              </a:rPr>
              <a:t>local </a:t>
            </a:r>
            <a:r>
              <a:rPr lang="en-US" sz="2800" dirty="0" smtClean="0">
                <a:solidFill>
                  <a:srgbClr val="FF0000"/>
                </a:solidFill>
                <a:effectLst>
                  <a:outerShdw blurRad="38100" dist="38100" dir="2700000" algn="tl">
                    <a:srgbClr val="000000"/>
                  </a:outerShdw>
                </a:effectLst>
              </a:rPr>
              <a:t>Acadian population</a:t>
            </a:r>
            <a:r>
              <a:rPr lang="en-US" sz="2800" dirty="0" smtClean="0"/>
              <a:t> </a:t>
            </a:r>
            <a:endParaRPr lang="en-US" sz="2800" dirty="0"/>
          </a:p>
          <a:p>
            <a:pPr marL="171450" indent="-171450">
              <a:spcAft>
                <a:spcPts val="1200"/>
              </a:spcAft>
              <a:buFont typeface="Arial" pitchFamily="34" charset="0"/>
              <a:buChar char="•"/>
            </a:pPr>
            <a:r>
              <a:rPr lang="en-US" sz="2800" dirty="0"/>
              <a:t>Using Fort Cumberland as a base, British troops and colonial militia </a:t>
            </a:r>
            <a:r>
              <a:rPr lang="en-US" sz="2800" dirty="0">
                <a:solidFill>
                  <a:srgbClr val="FF0000"/>
                </a:solidFill>
                <a:effectLst>
                  <a:outerShdw blurRad="38100" dist="38100" dir="2700000" algn="tl">
                    <a:srgbClr val="000000"/>
                  </a:outerShdw>
                </a:effectLst>
              </a:rPr>
              <a:t>made forays into the surrounding</a:t>
            </a:r>
            <a:r>
              <a:rPr lang="en-US" sz="2800" dirty="0"/>
              <a:t> countryside, </a:t>
            </a:r>
            <a:r>
              <a:rPr lang="en-US" sz="2800" dirty="0">
                <a:solidFill>
                  <a:srgbClr val="FF0000"/>
                </a:solidFill>
                <a:effectLst>
                  <a:outerShdw blurRad="38100" dist="38100" dir="2700000" algn="tl">
                    <a:srgbClr val="000000"/>
                  </a:outerShdw>
                </a:effectLst>
              </a:rPr>
              <a:t>rounding </a:t>
            </a:r>
            <a:r>
              <a:rPr lang="en-US" sz="2800" dirty="0" smtClean="0">
                <a:solidFill>
                  <a:srgbClr val="FF0000"/>
                </a:solidFill>
                <a:effectLst>
                  <a:outerShdw blurRad="38100" dist="38100" dir="2700000" algn="tl">
                    <a:srgbClr val="000000"/>
                  </a:outerShdw>
                </a:effectLst>
              </a:rPr>
              <a:t>up</a:t>
            </a:r>
            <a:endParaRPr lang="en-US" sz="2800" dirty="0">
              <a:solidFill>
                <a:srgbClr val="FF0000"/>
              </a:solidFill>
              <a:effectLst>
                <a:outerShdw blurRad="38100" dist="38100" dir="2700000" algn="tl">
                  <a:srgbClr val="000000"/>
                </a:outerShdw>
              </a:effectLst>
            </a:endParaRPr>
          </a:p>
        </p:txBody>
      </p:sp>
      <p:sp>
        <p:nvSpPr>
          <p:cNvPr id="7" name="Rectangle 6"/>
          <p:cNvSpPr/>
          <p:nvPr/>
        </p:nvSpPr>
        <p:spPr>
          <a:xfrm>
            <a:off x="0" y="4102656"/>
            <a:ext cx="9144000" cy="2831544"/>
          </a:xfrm>
          <a:prstGeom prst="rect">
            <a:avLst/>
          </a:prstGeom>
          <a:noFill/>
        </p:spPr>
        <p:txBody>
          <a:bodyPr wrap="square">
            <a:spAutoFit/>
          </a:bodyPr>
          <a:lstStyle/>
          <a:p>
            <a:pPr marL="171450" indent="-171450">
              <a:spcAft>
                <a:spcPts val="1200"/>
              </a:spcAft>
            </a:pPr>
            <a:r>
              <a:rPr lang="en-US" sz="2800" dirty="0"/>
              <a:t>	</a:t>
            </a:r>
            <a:r>
              <a:rPr lang="en-US" sz="2800" dirty="0" smtClean="0">
                <a:solidFill>
                  <a:srgbClr val="FF0000"/>
                </a:solidFill>
                <a:effectLst>
                  <a:outerShdw blurRad="38100" dist="38100" dir="2700000" algn="tl">
                    <a:srgbClr val="000000"/>
                  </a:outerShdw>
                </a:effectLst>
              </a:rPr>
              <a:t> Acadians and destroying </a:t>
            </a:r>
            <a:r>
              <a:rPr lang="en-US" sz="2800" dirty="0" smtClean="0"/>
              <a:t>their </a:t>
            </a:r>
            <a:r>
              <a:rPr lang="en-US" sz="2800" dirty="0"/>
              <a:t>settlements. </a:t>
            </a:r>
            <a:r>
              <a:rPr lang="en-US" sz="2800" dirty="0">
                <a:solidFill>
                  <a:srgbClr val="FF0000"/>
                </a:solidFill>
                <a:effectLst>
                  <a:outerShdw blurRad="38100" dist="38100" dir="2700000" algn="tl">
                    <a:srgbClr val="000000"/>
                  </a:outerShdw>
                </a:effectLst>
              </a:rPr>
              <a:t>Some Acadians surrendered</a:t>
            </a:r>
            <a:r>
              <a:rPr lang="en-US" sz="2800" dirty="0"/>
              <a:t>, while </a:t>
            </a:r>
            <a:r>
              <a:rPr lang="en-US" sz="2800" dirty="0">
                <a:solidFill>
                  <a:srgbClr val="FF0000"/>
                </a:solidFill>
                <a:effectLst>
                  <a:outerShdw blurRad="38100" dist="38100" dir="2700000" algn="tl">
                    <a:srgbClr val="000000"/>
                  </a:outerShdw>
                </a:effectLst>
              </a:rPr>
              <a:t>others fled</a:t>
            </a:r>
            <a:r>
              <a:rPr lang="en-US" sz="2800" dirty="0"/>
              <a:t> from the coastal communities into the interior</a:t>
            </a:r>
          </a:p>
          <a:p>
            <a:pPr marL="171450" indent="-171450">
              <a:spcAft>
                <a:spcPts val="1200"/>
              </a:spcAft>
              <a:buFont typeface="Arial" pitchFamily="34" charset="0"/>
              <a:buChar char="•"/>
            </a:pPr>
            <a:r>
              <a:rPr lang="en-US" sz="2800" dirty="0"/>
              <a:t>Oct – Convoy of </a:t>
            </a:r>
            <a:r>
              <a:rPr lang="en-US" sz="2800" dirty="0">
                <a:solidFill>
                  <a:srgbClr val="FF0000"/>
                </a:solidFill>
                <a:effectLst>
                  <a:outerShdw blurRad="38100" dist="38100" dir="2700000" algn="tl">
                    <a:srgbClr val="000000"/>
                  </a:outerShdw>
                </a:effectLst>
              </a:rPr>
              <a:t>8 British naval transports carrying </a:t>
            </a:r>
            <a:r>
              <a:rPr lang="en-US" sz="2800" u="sng" dirty="0">
                <a:solidFill>
                  <a:srgbClr val="FF0000"/>
                </a:solidFill>
                <a:effectLst>
                  <a:outerShdw blurRad="38100" dist="38100" dir="2700000" algn="tl">
                    <a:srgbClr val="000000"/>
                  </a:outerShdw>
                </a:effectLst>
              </a:rPr>
              <a:t>1,782 prisoners</a:t>
            </a:r>
            <a:r>
              <a:rPr lang="en-US" sz="2800" dirty="0">
                <a:solidFill>
                  <a:srgbClr val="FF0000"/>
                </a:solidFill>
                <a:effectLst>
                  <a:outerShdw blurRad="38100" dist="38100" dir="2700000" algn="tl">
                    <a:srgbClr val="000000"/>
                  </a:outerShdw>
                </a:effectLst>
              </a:rPr>
              <a:t> leave Chignecto Basin</a:t>
            </a:r>
            <a:r>
              <a:rPr lang="en-US" sz="2800" dirty="0"/>
              <a:t>. Acadians of Chignecto are considered the </a:t>
            </a:r>
            <a:r>
              <a:rPr lang="en-US" sz="2800" dirty="0">
                <a:solidFill>
                  <a:srgbClr val="FF0000"/>
                </a:solidFill>
                <a:effectLst>
                  <a:outerShdw blurRad="38100" dist="38100" dir="2700000" algn="tl">
                    <a:srgbClr val="000000"/>
                  </a:outerShdw>
                </a:effectLst>
              </a:rPr>
              <a:t>most rebellious </a:t>
            </a:r>
            <a:r>
              <a:rPr lang="en-US" sz="2800" dirty="0"/>
              <a:t>and are </a:t>
            </a:r>
            <a:r>
              <a:rPr lang="en-US" sz="2800" dirty="0">
                <a:solidFill>
                  <a:srgbClr val="FF0000"/>
                </a:solidFill>
                <a:effectLst>
                  <a:outerShdw blurRad="38100" dist="38100" dir="2700000" algn="tl">
                    <a:srgbClr val="000000"/>
                  </a:outerShdw>
                </a:effectLst>
              </a:rPr>
              <a:t>sent furthest away</a:t>
            </a:r>
          </a:p>
        </p:txBody>
      </p:sp>
      <p:sp>
        <p:nvSpPr>
          <p:cNvPr id="17" name="Oval 16"/>
          <p:cNvSpPr/>
          <p:nvPr/>
        </p:nvSpPr>
        <p:spPr>
          <a:xfrm>
            <a:off x="7162800" y="1676400"/>
            <a:ext cx="304800" cy="3048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lide Number Placeholder 19"/>
          <p:cNvSpPr>
            <a:spLocks noGrp="1"/>
          </p:cNvSpPr>
          <p:nvPr>
            <p:ph type="sldNum" sz="quarter" idx="12"/>
          </p:nvPr>
        </p:nvSpPr>
        <p:spPr/>
        <p:txBody>
          <a:bodyPr/>
          <a:lstStyle/>
          <a:p>
            <a:pPr>
              <a:defRPr/>
            </a:pPr>
            <a:fld id="{6D98560A-1953-4F77-869E-5D1EE0598C44}" type="slidenum">
              <a:rPr lang="en-US" smtClean="0"/>
              <a:pPr>
                <a:defRPr/>
              </a:pPr>
              <a:t>83</a:t>
            </a:fld>
            <a:endParaRPr lang="en-US" dirty="0"/>
          </a:p>
        </p:txBody>
      </p:sp>
      <p:grpSp>
        <p:nvGrpSpPr>
          <p:cNvPr id="9" name="Group 8"/>
          <p:cNvGrpSpPr/>
          <p:nvPr/>
        </p:nvGrpSpPr>
        <p:grpSpPr>
          <a:xfrm>
            <a:off x="0" y="0"/>
            <a:ext cx="9144000" cy="609600"/>
            <a:chOff x="0" y="0"/>
            <a:chExt cx="9144000" cy="609600"/>
          </a:xfrm>
        </p:grpSpPr>
        <p:pic>
          <p:nvPicPr>
            <p:cNvPr id="10" name="Picture 6" descr="https://cdn.wallpapersafari.com/59/29/rPu1bn.png"/>
            <p:cNvPicPr>
              <a:picLocks noChangeAspect="1" noChangeArrowheads="1"/>
            </p:cNvPicPr>
            <p:nvPr/>
          </p:nvPicPr>
          <p:blipFill>
            <a:blip r:embed="rId5" cstate="print"/>
            <a:srcRect/>
            <a:stretch>
              <a:fillRect/>
            </a:stretch>
          </p:blipFill>
          <p:spPr bwMode="auto">
            <a:xfrm>
              <a:off x="8253213" y="0"/>
              <a:ext cx="890787" cy="594360"/>
            </a:xfrm>
            <a:prstGeom prst="rect">
              <a:avLst/>
            </a:prstGeom>
            <a:noFill/>
          </p:spPr>
        </p:pic>
        <p:sp>
          <p:nvSpPr>
            <p:cNvPr id="11" name="Title 1"/>
            <p:cNvSpPr txBox="1">
              <a:spLocks/>
            </p:cNvSpPr>
            <p:nvPr/>
          </p:nvSpPr>
          <p:spPr>
            <a:xfrm>
              <a:off x="0" y="0"/>
              <a:ext cx="8229600" cy="609600"/>
            </a:xfrm>
            <a:prstGeom prst="rect">
              <a:avLst/>
            </a:prstGeom>
            <a:solidFill>
              <a:srgbClr val="FFFF00"/>
            </a:solidFill>
          </p:spPr>
          <p:txBody>
            <a:bodyPr vert="horz" lIns="91440" tIns="45720" rIns="91440" bIns="45720" rtlCol="0" anchor="ctr">
              <a:normAutofit fontScale="82500" lnSpcReduction="10000"/>
            </a:bodyPr>
            <a:lstStyle/>
            <a:p>
              <a:pPr>
                <a:spcBef>
                  <a:spcPct val="0"/>
                </a:spcBef>
              </a:pPr>
              <a:r>
                <a:rPr lang="en-US" sz="3600" dirty="0" smtClean="0">
                  <a:solidFill>
                    <a:srgbClr val="FF0000"/>
                  </a:solidFill>
                  <a:effectLst>
                    <a:outerShdw blurRad="38100" dist="38100" dir="2700000" algn="tl">
                      <a:srgbClr val="000000"/>
                    </a:outerShdw>
                  </a:effectLst>
                </a:rPr>
                <a:t>ET=151YRS </a:t>
              </a:r>
              <a:r>
                <a:rPr kumimoji="0" lang="en-US" sz="3600" b="1" i="0" u="none" strike="noStrike" kern="1200" cap="none" spc="0" normalizeH="0" baseline="0" noProof="0" dirty="0" smtClean="0">
                  <a:ln>
                    <a:noFill/>
                  </a:ln>
                  <a:solidFill>
                    <a:schemeClr val="tx1"/>
                  </a:solidFill>
                  <a:effectLst/>
                  <a:uLnTx/>
                  <a:uFillTx/>
                  <a:latin typeface="+mj-lt"/>
                  <a:ea typeface="+mj-ea"/>
                  <a:cs typeface="+mj-cs"/>
                </a:rPr>
                <a:t>    1755 - THE GRAND DÉRANGEMENT</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gr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up)">
                                      <p:cBhvr>
                                        <p:cTn id="12" dur="1000"/>
                                        <p:tgtEl>
                                          <p:spTgt spid="6">
                                            <p:txEl>
                                              <p:pRg st="1" end="1"/>
                                            </p:txEl>
                                          </p:spTgt>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up)">
                                      <p:cBhvr>
                                        <p:cTn id="16" dur="10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wipe(up)">
                                      <p:cBhvr>
                                        <p:cTn id="21"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5" name="Picture 3"/>
          <p:cNvPicPr>
            <a:picLocks noChangeAspect="1" noChangeArrowheads="1"/>
          </p:cNvPicPr>
          <p:nvPr/>
        </p:nvPicPr>
        <p:blipFill>
          <a:blip r:embed="rId4" cstate="print"/>
          <a:srcRect l="1177" r="25857"/>
          <a:stretch>
            <a:fillRect/>
          </a:stretch>
        </p:blipFill>
        <p:spPr bwMode="auto">
          <a:xfrm>
            <a:off x="4343400" y="609601"/>
            <a:ext cx="4800600" cy="3525441"/>
          </a:xfrm>
          <a:prstGeom prst="rect">
            <a:avLst/>
          </a:prstGeom>
          <a:noFill/>
          <a:ln w="9525">
            <a:noFill/>
            <a:miter lim="800000"/>
            <a:headEnd/>
            <a:tailEnd/>
          </a:ln>
        </p:spPr>
      </p:pic>
      <p:sp>
        <p:nvSpPr>
          <p:cNvPr id="6" name="Rectangle 5"/>
          <p:cNvSpPr/>
          <p:nvPr/>
        </p:nvSpPr>
        <p:spPr>
          <a:xfrm>
            <a:off x="0" y="550307"/>
            <a:ext cx="4495800" cy="3908762"/>
          </a:xfrm>
          <a:prstGeom prst="rect">
            <a:avLst/>
          </a:prstGeom>
          <a:noFill/>
        </p:spPr>
        <p:txBody>
          <a:bodyPr wrap="square">
            <a:spAutoFit/>
          </a:bodyPr>
          <a:lstStyle/>
          <a:p>
            <a:pPr marL="171450" indent="-171450">
              <a:spcAft>
                <a:spcPts val="600"/>
              </a:spcAft>
              <a:buFont typeface="Arial" pitchFamily="34" charset="0"/>
              <a:buChar char="•"/>
            </a:pPr>
            <a:r>
              <a:rPr lang="en-US" sz="2700" dirty="0"/>
              <a:t>On leaving the area, </a:t>
            </a:r>
            <a:r>
              <a:rPr lang="en-US" sz="2700" dirty="0" err="1">
                <a:solidFill>
                  <a:srgbClr val="FF0000"/>
                </a:solidFill>
                <a:effectLst>
                  <a:outerShdw blurRad="38100" dist="38100" dir="2700000" algn="tl">
                    <a:srgbClr val="000000"/>
                  </a:outerShdw>
                </a:effectLst>
              </a:rPr>
              <a:t>Mockton</a:t>
            </a:r>
            <a:r>
              <a:rPr lang="en-US" sz="2700" dirty="0">
                <a:solidFill>
                  <a:srgbClr val="FF0000"/>
                </a:solidFill>
                <a:effectLst>
                  <a:outerShdw blurRad="38100" dist="38100" dir="2700000" algn="tl">
                    <a:srgbClr val="000000"/>
                  </a:outerShdw>
                </a:effectLst>
              </a:rPr>
              <a:t> burns down all Acadian villages</a:t>
            </a:r>
            <a:r>
              <a:rPr lang="en-US" sz="2700" dirty="0"/>
              <a:t> to prevent return</a:t>
            </a:r>
          </a:p>
          <a:p>
            <a:pPr marL="171450" indent="-171450">
              <a:spcAft>
                <a:spcPts val="600"/>
              </a:spcAft>
              <a:buFont typeface="Arial" pitchFamily="34" charset="0"/>
              <a:buChar char="•"/>
            </a:pPr>
            <a:r>
              <a:rPr lang="en-US" sz="2700" dirty="0"/>
              <a:t>Sep - </a:t>
            </a:r>
            <a:r>
              <a:rPr lang="en-US" sz="2700" dirty="0">
                <a:solidFill>
                  <a:srgbClr val="FF0000"/>
                </a:solidFill>
                <a:effectLst>
                  <a:outerShdw blurRad="38100" dist="38100" dir="2700000" algn="tl">
                    <a:srgbClr val="000000"/>
                  </a:outerShdw>
                </a:effectLst>
              </a:rPr>
              <a:t>all men and boys over the age of 10 </a:t>
            </a:r>
            <a:r>
              <a:rPr lang="en-US" sz="2700" dirty="0"/>
              <a:t>in Grand Pré are </a:t>
            </a:r>
            <a:r>
              <a:rPr lang="en-US" sz="2700" dirty="0">
                <a:solidFill>
                  <a:srgbClr val="FF0000"/>
                </a:solidFill>
                <a:effectLst>
                  <a:outerShdw blurRad="38100" dist="38100" dir="2700000" algn="tl">
                    <a:srgbClr val="000000"/>
                  </a:outerShdw>
                </a:effectLst>
              </a:rPr>
              <a:t>ordered to gather in the church </a:t>
            </a:r>
            <a:r>
              <a:rPr lang="en-US" sz="2700" dirty="0"/>
              <a:t>to hear "His Majesty's intentions.“ </a:t>
            </a:r>
            <a:r>
              <a:rPr lang="en-US" sz="2700" dirty="0">
                <a:solidFill>
                  <a:srgbClr val="FF0000"/>
                </a:solidFill>
                <a:effectLst>
                  <a:outerShdw blurRad="38100" dist="38100" dir="2700000" algn="tl">
                    <a:srgbClr val="000000"/>
                  </a:outerShdw>
                </a:effectLst>
              </a:rPr>
              <a:t>418 Acadians arrived at the Church</a:t>
            </a:r>
            <a:r>
              <a:rPr lang="en-US" sz="2700" dirty="0"/>
              <a:t>. The </a:t>
            </a:r>
          </a:p>
        </p:txBody>
      </p:sp>
      <p:sp>
        <p:nvSpPr>
          <p:cNvPr id="7" name="Rectangle 6"/>
          <p:cNvSpPr/>
          <p:nvPr/>
        </p:nvSpPr>
        <p:spPr>
          <a:xfrm>
            <a:off x="0" y="3816928"/>
            <a:ext cx="9144000" cy="3221395"/>
          </a:xfrm>
          <a:prstGeom prst="rect">
            <a:avLst/>
          </a:prstGeom>
          <a:noFill/>
        </p:spPr>
        <p:txBody>
          <a:bodyPr wrap="square">
            <a:spAutoFit/>
          </a:bodyPr>
          <a:lstStyle/>
          <a:p>
            <a:pPr marL="171450" indent="-171450">
              <a:spcAft>
                <a:spcPts val="600"/>
              </a:spcAft>
            </a:pPr>
            <a:r>
              <a:rPr lang="en-US" sz="2700" dirty="0"/>
              <a:t>	</a:t>
            </a:r>
          </a:p>
          <a:p>
            <a:pPr marL="171450" indent="-171450">
              <a:spcAft>
                <a:spcPts val="600"/>
              </a:spcAft>
            </a:pPr>
            <a:r>
              <a:rPr lang="en-US" sz="2700" dirty="0"/>
              <a:t>	</a:t>
            </a:r>
            <a:r>
              <a:rPr lang="en-US" sz="2700" dirty="0">
                <a:solidFill>
                  <a:srgbClr val="FF0000"/>
                </a:solidFill>
                <a:effectLst>
                  <a:outerShdw blurRad="38100" dist="38100" dir="2700000" algn="tl">
                    <a:srgbClr val="000000"/>
                  </a:outerShdw>
                </a:effectLst>
              </a:rPr>
              <a:t>Church is locked</a:t>
            </a:r>
            <a:r>
              <a:rPr lang="en-US" sz="2700" dirty="0"/>
              <a:t>. The Deportation announcement read. </a:t>
            </a:r>
            <a:r>
              <a:rPr lang="en-US" sz="2700" dirty="0">
                <a:solidFill>
                  <a:srgbClr val="FF0000"/>
                </a:solidFill>
                <a:effectLst>
                  <a:outerShdw blurRad="38100" dist="38100" dir="2700000" algn="tl">
                    <a:srgbClr val="000000"/>
                  </a:outerShdw>
                </a:effectLst>
              </a:rPr>
              <a:t>All their land and cattle are confiscated</a:t>
            </a:r>
            <a:r>
              <a:rPr lang="en-US" sz="2700" dirty="0"/>
              <a:t>.</a:t>
            </a:r>
          </a:p>
          <a:p>
            <a:pPr marL="171450" indent="-171450">
              <a:spcAft>
                <a:spcPts val="600"/>
              </a:spcAft>
              <a:buFont typeface="Arial" pitchFamily="34" charset="0"/>
              <a:buChar char="•"/>
            </a:pPr>
            <a:r>
              <a:rPr lang="en-US" sz="2700" dirty="0"/>
              <a:t>British officer wrote “</a:t>
            </a:r>
            <a:r>
              <a:rPr lang="en-US" sz="2700" dirty="0">
                <a:solidFill>
                  <a:srgbClr val="FF0000"/>
                </a:solidFill>
                <a:effectLst>
                  <a:outerShdw blurRad="38100" dist="38100" dir="2700000" algn="tl">
                    <a:srgbClr val="000000"/>
                  </a:outerShdw>
                </a:effectLst>
              </a:rPr>
              <a:t>Women, in great distress</a:t>
            </a:r>
            <a:r>
              <a:rPr lang="en-US" sz="2700" dirty="0"/>
              <a:t>, carried newborns or their youngest children. Others pulled carts with their household effects and crippled parents. It is a </a:t>
            </a:r>
            <a:r>
              <a:rPr lang="en-US" sz="2700" dirty="0">
                <a:solidFill>
                  <a:srgbClr val="FF0000"/>
                </a:solidFill>
                <a:effectLst>
                  <a:outerShdw blurRad="38100" dist="38100" dir="2700000" algn="tl">
                    <a:srgbClr val="000000"/>
                  </a:outerShdw>
                </a:effectLst>
              </a:rPr>
              <a:t>scene of confusion, despair and desolation”</a:t>
            </a:r>
          </a:p>
        </p:txBody>
      </p:sp>
      <p:sp>
        <p:nvSpPr>
          <p:cNvPr id="14" name="Oval 13"/>
          <p:cNvSpPr/>
          <p:nvPr/>
        </p:nvSpPr>
        <p:spPr>
          <a:xfrm>
            <a:off x="7162800" y="1676400"/>
            <a:ext cx="304800" cy="3048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477000" y="2438400"/>
            <a:ext cx="304800" cy="3048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4" descr="http://4.bp.blogspot.com/-ldb3dFi16Yw/ThMHsBZO26I/AAAAAAABLGc/_TWnOiv5Mmg/s1600/DSC01410.JPG"/>
          <p:cNvPicPr>
            <a:picLocks noChangeAspect="1" noChangeArrowheads="1"/>
          </p:cNvPicPr>
          <p:nvPr/>
        </p:nvPicPr>
        <p:blipFill>
          <a:blip r:embed="rId5" cstate="print"/>
          <a:srcRect r="14359"/>
          <a:stretch>
            <a:fillRect/>
          </a:stretch>
        </p:blipFill>
        <p:spPr bwMode="auto">
          <a:xfrm>
            <a:off x="4340995" y="609600"/>
            <a:ext cx="4803005" cy="3505200"/>
          </a:xfrm>
          <a:prstGeom prst="rect">
            <a:avLst/>
          </a:prstGeom>
          <a:noFill/>
        </p:spPr>
      </p:pic>
      <p:sp>
        <p:nvSpPr>
          <p:cNvPr id="19" name="Slide Number Placeholder 18"/>
          <p:cNvSpPr>
            <a:spLocks noGrp="1"/>
          </p:cNvSpPr>
          <p:nvPr>
            <p:ph type="sldNum" sz="quarter" idx="12"/>
          </p:nvPr>
        </p:nvSpPr>
        <p:spPr/>
        <p:txBody>
          <a:bodyPr/>
          <a:lstStyle/>
          <a:p>
            <a:pPr>
              <a:defRPr/>
            </a:pPr>
            <a:fld id="{6D98560A-1953-4F77-869E-5D1EE0598C44}" type="slidenum">
              <a:rPr lang="en-US" smtClean="0"/>
              <a:pPr>
                <a:defRPr/>
              </a:pPr>
              <a:t>84</a:t>
            </a:fld>
            <a:endParaRPr lang="en-US" dirty="0"/>
          </a:p>
        </p:txBody>
      </p:sp>
      <p:grpSp>
        <p:nvGrpSpPr>
          <p:cNvPr id="12" name="Group 11"/>
          <p:cNvGrpSpPr/>
          <p:nvPr/>
        </p:nvGrpSpPr>
        <p:grpSpPr>
          <a:xfrm>
            <a:off x="0" y="0"/>
            <a:ext cx="9144000" cy="609600"/>
            <a:chOff x="0" y="0"/>
            <a:chExt cx="9144000" cy="609600"/>
          </a:xfrm>
        </p:grpSpPr>
        <p:pic>
          <p:nvPicPr>
            <p:cNvPr id="13" name="Picture 6" descr="https://cdn.wallpapersafari.com/59/29/rPu1bn.png"/>
            <p:cNvPicPr>
              <a:picLocks noChangeAspect="1" noChangeArrowheads="1"/>
            </p:cNvPicPr>
            <p:nvPr/>
          </p:nvPicPr>
          <p:blipFill>
            <a:blip r:embed="rId6" cstate="print"/>
            <a:srcRect/>
            <a:stretch>
              <a:fillRect/>
            </a:stretch>
          </p:blipFill>
          <p:spPr bwMode="auto">
            <a:xfrm>
              <a:off x="8253213" y="0"/>
              <a:ext cx="890787" cy="594360"/>
            </a:xfrm>
            <a:prstGeom prst="rect">
              <a:avLst/>
            </a:prstGeom>
            <a:noFill/>
          </p:spPr>
        </p:pic>
        <p:sp>
          <p:nvSpPr>
            <p:cNvPr id="20" name="Title 1"/>
            <p:cNvSpPr txBox="1">
              <a:spLocks/>
            </p:cNvSpPr>
            <p:nvPr/>
          </p:nvSpPr>
          <p:spPr>
            <a:xfrm>
              <a:off x="0" y="0"/>
              <a:ext cx="8229600" cy="609600"/>
            </a:xfrm>
            <a:prstGeom prst="rect">
              <a:avLst/>
            </a:prstGeom>
            <a:solidFill>
              <a:srgbClr val="FFFF00"/>
            </a:solidFill>
          </p:spPr>
          <p:txBody>
            <a:bodyPr vert="horz" lIns="91440" tIns="45720" rIns="91440" bIns="45720" rtlCol="0" anchor="ctr">
              <a:normAutofit fontScale="82500" lnSpcReduction="10000"/>
            </a:bodyPr>
            <a:lstStyle/>
            <a:p>
              <a:pPr>
                <a:spcBef>
                  <a:spcPct val="0"/>
                </a:spcBef>
              </a:pPr>
              <a:r>
                <a:rPr lang="en-US" sz="3600" dirty="0" smtClean="0">
                  <a:solidFill>
                    <a:srgbClr val="FF0000"/>
                  </a:solidFill>
                  <a:effectLst>
                    <a:outerShdw blurRad="38100" dist="38100" dir="2700000" algn="tl">
                      <a:srgbClr val="000000"/>
                    </a:outerShdw>
                  </a:effectLst>
                </a:rPr>
                <a:t>ET=151YRS </a:t>
              </a:r>
              <a:r>
                <a:rPr kumimoji="0" lang="en-US" sz="3600" b="1" i="0" u="none" strike="noStrike" kern="1200" cap="none" spc="0" normalizeH="0" baseline="0" noProof="0" dirty="0" smtClean="0">
                  <a:ln>
                    <a:noFill/>
                  </a:ln>
                  <a:solidFill>
                    <a:schemeClr val="tx1"/>
                  </a:solidFill>
                  <a:effectLst/>
                  <a:uLnTx/>
                  <a:uFillTx/>
                  <a:latin typeface="+mj-lt"/>
                  <a:ea typeface="+mj-ea"/>
                  <a:cs typeface="+mj-cs"/>
                </a:rPr>
                <a:t>    1755 - THE GRAND DÉRANGEMENT</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gr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1000"/>
                                        <p:tgtEl>
                                          <p:spTgt spid="6">
                                            <p:txEl>
                                              <p:pRg st="1" end="1"/>
                                            </p:txEl>
                                          </p:spTgt>
                                        </p:tgtEl>
                                      </p:cBhvr>
                                    </p:animEffect>
                                  </p:childTnLst>
                                </p:cTn>
                              </p:par>
                              <p:par>
                                <p:cTn id="13" presetID="10" presetClass="exit" presetSubtype="0" fill="hold" grpId="0" nodeType="with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par>
                                <p:cTn id="16" presetID="26" presetClass="entr" presetSubtype="0" fill="hold" grpId="1"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80">
                                          <p:stCondLst>
                                            <p:cond delay="0"/>
                                          </p:stCondLst>
                                        </p:cTn>
                                        <p:tgtEl>
                                          <p:spTgt spid="16"/>
                                        </p:tgtEl>
                                      </p:cBhvr>
                                    </p:animEffect>
                                    <p:anim calcmode="lin" valueType="num">
                                      <p:cBhvr>
                                        <p:cTn id="1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4" dur="26">
                                          <p:stCondLst>
                                            <p:cond delay="650"/>
                                          </p:stCondLst>
                                        </p:cTn>
                                        <p:tgtEl>
                                          <p:spTgt spid="16"/>
                                        </p:tgtEl>
                                      </p:cBhvr>
                                      <p:to x="100000" y="60000"/>
                                    </p:animScale>
                                    <p:animScale>
                                      <p:cBhvr>
                                        <p:cTn id="25" dur="166" decel="50000">
                                          <p:stCondLst>
                                            <p:cond delay="676"/>
                                          </p:stCondLst>
                                        </p:cTn>
                                        <p:tgtEl>
                                          <p:spTgt spid="16"/>
                                        </p:tgtEl>
                                      </p:cBhvr>
                                      <p:to x="100000" y="100000"/>
                                    </p:animScale>
                                    <p:animScale>
                                      <p:cBhvr>
                                        <p:cTn id="26" dur="26">
                                          <p:stCondLst>
                                            <p:cond delay="1312"/>
                                          </p:stCondLst>
                                        </p:cTn>
                                        <p:tgtEl>
                                          <p:spTgt spid="16"/>
                                        </p:tgtEl>
                                      </p:cBhvr>
                                      <p:to x="100000" y="80000"/>
                                    </p:animScale>
                                    <p:animScale>
                                      <p:cBhvr>
                                        <p:cTn id="27" dur="166" decel="50000">
                                          <p:stCondLst>
                                            <p:cond delay="1338"/>
                                          </p:stCondLst>
                                        </p:cTn>
                                        <p:tgtEl>
                                          <p:spTgt spid="16"/>
                                        </p:tgtEl>
                                      </p:cBhvr>
                                      <p:to x="100000" y="100000"/>
                                    </p:animScale>
                                    <p:animScale>
                                      <p:cBhvr>
                                        <p:cTn id="28" dur="26">
                                          <p:stCondLst>
                                            <p:cond delay="1642"/>
                                          </p:stCondLst>
                                        </p:cTn>
                                        <p:tgtEl>
                                          <p:spTgt spid="16"/>
                                        </p:tgtEl>
                                      </p:cBhvr>
                                      <p:to x="100000" y="90000"/>
                                    </p:animScale>
                                    <p:animScale>
                                      <p:cBhvr>
                                        <p:cTn id="29" dur="166" decel="50000">
                                          <p:stCondLst>
                                            <p:cond delay="1668"/>
                                          </p:stCondLst>
                                        </p:cTn>
                                        <p:tgtEl>
                                          <p:spTgt spid="16"/>
                                        </p:tgtEl>
                                      </p:cBhvr>
                                      <p:to x="100000" y="100000"/>
                                    </p:animScale>
                                    <p:animScale>
                                      <p:cBhvr>
                                        <p:cTn id="30" dur="26">
                                          <p:stCondLst>
                                            <p:cond delay="1808"/>
                                          </p:stCondLst>
                                        </p:cTn>
                                        <p:tgtEl>
                                          <p:spTgt spid="16"/>
                                        </p:tgtEl>
                                      </p:cBhvr>
                                      <p:to x="100000" y="95000"/>
                                    </p:animScale>
                                    <p:animScale>
                                      <p:cBhvr>
                                        <p:cTn id="31" dur="166" decel="50000">
                                          <p:stCondLst>
                                            <p:cond delay="1834"/>
                                          </p:stCondLst>
                                        </p:cTn>
                                        <p:tgtEl>
                                          <p:spTgt spid="16"/>
                                        </p:tgtEl>
                                      </p:cBhvr>
                                      <p:to x="100000" y="100000"/>
                                    </p:animScale>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Effect transition="in" filter="wipe(left)">
                                      <p:cBhvr>
                                        <p:cTn id="35" dur="1000"/>
                                        <p:tgtEl>
                                          <p:spTgt spid="7">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7">
                                            <p:txEl>
                                              <p:pRg st="2" end="2"/>
                                            </p:txEl>
                                          </p:spTgt>
                                        </p:tgtEl>
                                        <p:attrNameLst>
                                          <p:attrName>style.visibility</p:attrName>
                                        </p:attrNameLst>
                                      </p:cBhvr>
                                      <p:to>
                                        <p:strVal val="visible"/>
                                      </p:to>
                                    </p:set>
                                    <p:animEffect transition="in" filter="wipe(left)">
                                      <p:cBhvr>
                                        <p:cTn id="45" dur="1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1"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5" name="Picture 3"/>
          <p:cNvPicPr>
            <a:picLocks noChangeAspect="1" noChangeArrowheads="1"/>
          </p:cNvPicPr>
          <p:nvPr/>
        </p:nvPicPr>
        <p:blipFill>
          <a:blip r:embed="rId4" cstate="print"/>
          <a:srcRect l="1177" r="25857"/>
          <a:stretch>
            <a:fillRect/>
          </a:stretch>
        </p:blipFill>
        <p:spPr bwMode="auto">
          <a:xfrm>
            <a:off x="4343400" y="609601"/>
            <a:ext cx="4800600" cy="3525441"/>
          </a:xfrm>
          <a:prstGeom prst="rect">
            <a:avLst/>
          </a:prstGeom>
          <a:noFill/>
          <a:ln w="9525">
            <a:noFill/>
            <a:miter lim="800000"/>
            <a:headEnd/>
            <a:tailEnd/>
          </a:ln>
        </p:spPr>
      </p:pic>
      <p:sp>
        <p:nvSpPr>
          <p:cNvPr id="6" name="Rectangle 5"/>
          <p:cNvSpPr/>
          <p:nvPr/>
        </p:nvSpPr>
        <p:spPr>
          <a:xfrm>
            <a:off x="0" y="609600"/>
            <a:ext cx="4267200" cy="3693319"/>
          </a:xfrm>
          <a:prstGeom prst="rect">
            <a:avLst/>
          </a:prstGeom>
          <a:noFill/>
        </p:spPr>
        <p:txBody>
          <a:bodyPr wrap="square">
            <a:spAutoFit/>
          </a:bodyPr>
          <a:lstStyle/>
          <a:p>
            <a:pPr marL="171450" indent="-171450">
              <a:spcAft>
                <a:spcPts val="600"/>
              </a:spcAft>
              <a:buFont typeface="Arial" pitchFamily="34" charset="0"/>
              <a:buChar char="•"/>
            </a:pPr>
            <a:r>
              <a:rPr lang="en-US" sz="2800" dirty="0">
                <a:solidFill>
                  <a:srgbClr val="FF0000"/>
                </a:solidFill>
                <a:effectLst>
                  <a:outerShdw blurRad="38100" dist="38100" dir="2700000" algn="tl">
                    <a:srgbClr val="000000"/>
                  </a:outerShdw>
                </a:effectLst>
              </a:rPr>
              <a:t>Loading confusion </a:t>
            </a:r>
            <a:r>
              <a:rPr lang="en-US" sz="2800" dirty="0"/>
              <a:t>caused some </a:t>
            </a:r>
            <a:r>
              <a:rPr lang="en-US" sz="2800" dirty="0">
                <a:solidFill>
                  <a:srgbClr val="FF0000"/>
                </a:solidFill>
                <a:effectLst>
                  <a:outerShdw blurRad="38100" dist="38100" dir="2700000" algn="tl">
                    <a:srgbClr val="000000"/>
                  </a:outerShdw>
                </a:effectLst>
              </a:rPr>
              <a:t>women to be loaded onto ships other than </a:t>
            </a:r>
            <a:r>
              <a:rPr lang="en-US" sz="2800" dirty="0"/>
              <a:t>the ones that carried their husbands and children</a:t>
            </a:r>
          </a:p>
          <a:p>
            <a:pPr marL="171450" indent="-171450">
              <a:spcAft>
                <a:spcPts val="600"/>
              </a:spcAft>
              <a:buFont typeface="Arial" pitchFamily="34" charset="0"/>
              <a:buChar char="•"/>
            </a:pPr>
            <a:r>
              <a:rPr lang="en-US" sz="2800" dirty="0">
                <a:solidFill>
                  <a:srgbClr val="FF0000"/>
                </a:solidFill>
                <a:effectLst>
                  <a:outerShdw blurRad="38100" dist="38100" dir="2700000" algn="tl">
                    <a:srgbClr val="000000"/>
                  </a:outerShdw>
                </a:effectLst>
              </a:rPr>
              <a:t>Entire families, believing that they were separating for only a few days</a:t>
            </a:r>
            <a:r>
              <a:rPr lang="en-US" sz="2800" dirty="0"/>
              <a:t>, would</a:t>
            </a:r>
          </a:p>
        </p:txBody>
      </p:sp>
      <p:sp>
        <p:nvSpPr>
          <p:cNvPr id="7" name="Rectangle 6"/>
          <p:cNvSpPr/>
          <p:nvPr/>
        </p:nvSpPr>
        <p:spPr>
          <a:xfrm>
            <a:off x="0" y="4105930"/>
            <a:ext cx="9144000" cy="2831544"/>
          </a:xfrm>
          <a:prstGeom prst="rect">
            <a:avLst/>
          </a:prstGeom>
          <a:noFill/>
        </p:spPr>
        <p:txBody>
          <a:bodyPr wrap="square">
            <a:spAutoFit/>
          </a:bodyPr>
          <a:lstStyle/>
          <a:p>
            <a:pPr marL="171450" indent="-171450">
              <a:spcAft>
                <a:spcPts val="600"/>
              </a:spcAft>
            </a:pPr>
            <a:r>
              <a:rPr lang="en-US" sz="2800" dirty="0"/>
              <a:t>	be </a:t>
            </a:r>
            <a:r>
              <a:rPr lang="en-US" sz="2800" dirty="0">
                <a:solidFill>
                  <a:srgbClr val="FF0000"/>
                </a:solidFill>
                <a:effectLst>
                  <a:outerShdw blurRad="38100" dist="38100" dir="2700000" algn="tl">
                    <a:srgbClr val="000000"/>
                  </a:outerShdw>
                </a:effectLst>
              </a:rPr>
              <a:t>so widely dispersed that they would never meet again</a:t>
            </a:r>
            <a:r>
              <a:rPr lang="en-US" sz="2800" dirty="0"/>
              <a:t>.</a:t>
            </a:r>
          </a:p>
          <a:p>
            <a:pPr marL="171450" indent="-171450">
              <a:spcAft>
                <a:spcPts val="600"/>
              </a:spcAft>
              <a:buFont typeface="Arial" pitchFamily="34" charset="0"/>
              <a:buChar char="•"/>
            </a:pPr>
            <a:r>
              <a:rPr lang="en-US" sz="2800" dirty="0"/>
              <a:t>Oct – Over </a:t>
            </a:r>
            <a:r>
              <a:rPr lang="en-US" sz="2800" dirty="0">
                <a:solidFill>
                  <a:srgbClr val="FF0000"/>
                </a:solidFill>
                <a:effectLst>
                  <a:outerShdw blurRad="38100" dist="38100" dir="2700000" algn="tl">
                    <a:srgbClr val="000000"/>
                  </a:outerShdw>
                </a:effectLst>
              </a:rPr>
              <a:t>2,000 inhabitants of Les Mines area </a:t>
            </a:r>
            <a:r>
              <a:rPr lang="en-US" sz="2800" dirty="0"/>
              <a:t>(Grand-Pre, Pisiquid, </a:t>
            </a:r>
            <a:r>
              <a:rPr lang="en-US" sz="2800" dirty="0" err="1"/>
              <a:t>Riveiere</a:t>
            </a:r>
            <a:r>
              <a:rPr lang="en-US" sz="2800" dirty="0"/>
              <a:t>-aux-Canards) were deported aboard</a:t>
            </a:r>
            <a:r>
              <a:rPr lang="en-US" sz="2800" dirty="0">
                <a:solidFill>
                  <a:srgbClr val="FF0000"/>
                </a:solidFill>
                <a:effectLst>
                  <a:outerShdw blurRad="38100" dist="38100" dir="2700000" algn="tl">
                    <a:srgbClr val="000000"/>
                  </a:outerShdw>
                </a:effectLst>
              </a:rPr>
              <a:t> 14 ships (more in Dec aboard 4 ships)</a:t>
            </a:r>
            <a:r>
              <a:rPr lang="en-US" sz="2800" dirty="0"/>
              <a:t> </a:t>
            </a:r>
          </a:p>
          <a:p>
            <a:pPr marL="171450" indent="-171450">
              <a:spcAft>
                <a:spcPts val="600"/>
              </a:spcAft>
              <a:buFont typeface="Arial" pitchFamily="34" charset="0"/>
              <a:buChar char="•"/>
            </a:pPr>
            <a:r>
              <a:rPr lang="en-US" sz="2800" dirty="0"/>
              <a:t> On departure, </a:t>
            </a:r>
            <a:r>
              <a:rPr lang="en-US" sz="2800" dirty="0">
                <a:solidFill>
                  <a:srgbClr val="FF0000"/>
                </a:solidFill>
                <a:effectLst>
                  <a:outerShdw blurRad="38100" dist="38100" dir="2700000" algn="tl">
                    <a:srgbClr val="000000"/>
                  </a:outerShdw>
                </a:effectLst>
              </a:rPr>
              <a:t>276 barns, 255 homes, 11 mills and 1 church are burned down</a:t>
            </a:r>
          </a:p>
        </p:txBody>
      </p:sp>
      <p:sp>
        <p:nvSpPr>
          <p:cNvPr id="16" name="Oval 15"/>
          <p:cNvSpPr/>
          <p:nvPr/>
        </p:nvSpPr>
        <p:spPr>
          <a:xfrm>
            <a:off x="6477000" y="2438400"/>
            <a:ext cx="304800" cy="3048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17"/>
          <p:cNvSpPr>
            <a:spLocks noGrp="1"/>
          </p:cNvSpPr>
          <p:nvPr>
            <p:ph type="sldNum" sz="quarter" idx="12"/>
          </p:nvPr>
        </p:nvSpPr>
        <p:spPr/>
        <p:txBody>
          <a:bodyPr/>
          <a:lstStyle/>
          <a:p>
            <a:pPr>
              <a:defRPr/>
            </a:pPr>
            <a:fld id="{6D98560A-1953-4F77-869E-5D1EE0598C44}" type="slidenum">
              <a:rPr lang="en-US" smtClean="0"/>
              <a:pPr>
                <a:defRPr/>
              </a:pPr>
              <a:t>85</a:t>
            </a:fld>
            <a:endParaRPr lang="en-US" dirty="0"/>
          </a:p>
        </p:txBody>
      </p:sp>
      <p:grpSp>
        <p:nvGrpSpPr>
          <p:cNvPr id="10" name="Group 9"/>
          <p:cNvGrpSpPr/>
          <p:nvPr/>
        </p:nvGrpSpPr>
        <p:grpSpPr>
          <a:xfrm>
            <a:off x="0" y="0"/>
            <a:ext cx="9144000" cy="609600"/>
            <a:chOff x="0" y="0"/>
            <a:chExt cx="9144000" cy="609600"/>
          </a:xfrm>
        </p:grpSpPr>
        <p:pic>
          <p:nvPicPr>
            <p:cNvPr id="11" name="Picture 6" descr="https://cdn.wallpapersafari.com/59/29/rPu1bn.png"/>
            <p:cNvPicPr>
              <a:picLocks noChangeAspect="1" noChangeArrowheads="1"/>
            </p:cNvPicPr>
            <p:nvPr/>
          </p:nvPicPr>
          <p:blipFill>
            <a:blip r:embed="rId5" cstate="print"/>
            <a:srcRect/>
            <a:stretch>
              <a:fillRect/>
            </a:stretch>
          </p:blipFill>
          <p:spPr bwMode="auto">
            <a:xfrm>
              <a:off x="8253213" y="0"/>
              <a:ext cx="890787" cy="594360"/>
            </a:xfrm>
            <a:prstGeom prst="rect">
              <a:avLst/>
            </a:prstGeom>
            <a:noFill/>
          </p:spPr>
        </p:pic>
        <p:sp>
          <p:nvSpPr>
            <p:cNvPr id="12" name="Title 1"/>
            <p:cNvSpPr txBox="1">
              <a:spLocks/>
            </p:cNvSpPr>
            <p:nvPr/>
          </p:nvSpPr>
          <p:spPr>
            <a:xfrm>
              <a:off x="0" y="0"/>
              <a:ext cx="8229600" cy="609600"/>
            </a:xfrm>
            <a:prstGeom prst="rect">
              <a:avLst/>
            </a:prstGeom>
            <a:solidFill>
              <a:srgbClr val="FFFF00"/>
            </a:solidFill>
          </p:spPr>
          <p:txBody>
            <a:bodyPr vert="horz" lIns="91440" tIns="45720" rIns="91440" bIns="45720" rtlCol="0" anchor="ctr">
              <a:normAutofit fontScale="82500" lnSpcReduction="10000"/>
            </a:bodyPr>
            <a:lstStyle/>
            <a:p>
              <a:pPr>
                <a:spcBef>
                  <a:spcPct val="0"/>
                </a:spcBef>
              </a:pPr>
              <a:r>
                <a:rPr lang="en-US" sz="3600" dirty="0" smtClean="0">
                  <a:solidFill>
                    <a:srgbClr val="FF0000"/>
                  </a:solidFill>
                  <a:effectLst>
                    <a:outerShdw blurRad="38100" dist="38100" dir="2700000" algn="tl">
                      <a:srgbClr val="000000"/>
                    </a:outerShdw>
                  </a:effectLst>
                </a:rPr>
                <a:t>ET=151YRS </a:t>
              </a:r>
              <a:r>
                <a:rPr kumimoji="0" lang="en-US" sz="3600" b="1" i="0" u="none" strike="noStrike" kern="1200" cap="none" spc="0" normalizeH="0" baseline="0" noProof="0" dirty="0" smtClean="0">
                  <a:ln>
                    <a:noFill/>
                  </a:ln>
                  <a:solidFill>
                    <a:schemeClr val="tx1"/>
                  </a:solidFill>
                  <a:effectLst/>
                  <a:uLnTx/>
                  <a:uFillTx/>
                  <a:latin typeface="+mj-lt"/>
                  <a:ea typeface="+mj-ea"/>
                  <a:cs typeface="+mj-cs"/>
                </a:rPr>
                <a:t>    1755 - THE GRAND DÉRANGEMENT</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gr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10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10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left)">
                                      <p:cBhvr>
                                        <p:cTn id="25" dur="1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50307"/>
            <a:ext cx="4267200" cy="3539430"/>
          </a:xfrm>
          <a:prstGeom prst="rect">
            <a:avLst/>
          </a:prstGeom>
          <a:noFill/>
        </p:spPr>
        <p:txBody>
          <a:bodyPr wrap="square">
            <a:spAutoFit/>
          </a:bodyPr>
          <a:lstStyle/>
          <a:p>
            <a:pPr marL="171450" indent="-171450">
              <a:spcAft>
                <a:spcPts val="1200"/>
              </a:spcAft>
              <a:buFont typeface="Arial" pitchFamily="34" charset="0"/>
              <a:buChar char="•"/>
            </a:pPr>
            <a:r>
              <a:rPr lang="en-US" sz="2800" dirty="0"/>
              <a:t>Nov – The village of </a:t>
            </a:r>
            <a:r>
              <a:rPr lang="en-US" sz="2800" dirty="0" err="1">
                <a:solidFill>
                  <a:srgbClr val="FF0000"/>
                </a:solidFill>
                <a:effectLst>
                  <a:outerShdw blurRad="38100" dist="38100" dir="2700000" algn="tl">
                    <a:srgbClr val="000000"/>
                  </a:outerShdw>
                </a:effectLst>
              </a:rPr>
              <a:t>Tentatmar</a:t>
            </a:r>
            <a:r>
              <a:rPr lang="en-US" sz="2800" dirty="0">
                <a:solidFill>
                  <a:srgbClr val="FF0000"/>
                </a:solidFill>
                <a:effectLst>
                  <a:outerShdw blurRad="38100" dist="38100" dir="2700000" algn="tl">
                    <a:srgbClr val="000000"/>
                  </a:outerShdw>
                </a:effectLst>
              </a:rPr>
              <a:t> (Sackville) is destroyed</a:t>
            </a:r>
            <a:r>
              <a:rPr lang="en-US" sz="2800" dirty="0"/>
              <a:t>; the </a:t>
            </a:r>
            <a:r>
              <a:rPr lang="en-US" sz="2800" dirty="0">
                <a:solidFill>
                  <a:srgbClr val="FF0000"/>
                </a:solidFill>
                <a:effectLst>
                  <a:outerShdw blurRad="38100" dist="38100" dir="2700000" algn="tl">
                    <a:srgbClr val="000000"/>
                  </a:outerShdw>
                </a:effectLst>
              </a:rPr>
              <a:t>church and 97 other buildings </a:t>
            </a:r>
            <a:r>
              <a:rPr lang="en-US" sz="2800" dirty="0"/>
              <a:t>in surrounding villages are  torched - Approx. </a:t>
            </a:r>
            <a:r>
              <a:rPr lang="en-US" sz="2800" dirty="0">
                <a:solidFill>
                  <a:srgbClr val="FF0000"/>
                </a:solidFill>
                <a:effectLst>
                  <a:outerShdw blurRad="38100" dist="38100" dir="2700000" algn="tl">
                    <a:srgbClr val="000000"/>
                  </a:outerShdw>
                </a:effectLst>
              </a:rPr>
              <a:t>3,000 Acadians flee</a:t>
            </a:r>
            <a:r>
              <a:rPr lang="en-US" sz="2800" dirty="0"/>
              <a:t> from SE New Brunswick</a:t>
            </a:r>
          </a:p>
        </p:txBody>
      </p:sp>
      <p:sp>
        <p:nvSpPr>
          <p:cNvPr id="7" name="Rectangle 6"/>
          <p:cNvSpPr/>
          <p:nvPr/>
        </p:nvSpPr>
        <p:spPr>
          <a:xfrm>
            <a:off x="0" y="4105930"/>
            <a:ext cx="9144000" cy="2831544"/>
          </a:xfrm>
          <a:prstGeom prst="rect">
            <a:avLst/>
          </a:prstGeom>
          <a:noFill/>
        </p:spPr>
        <p:txBody>
          <a:bodyPr wrap="square">
            <a:spAutoFit/>
          </a:bodyPr>
          <a:lstStyle/>
          <a:p>
            <a:pPr marL="171450" indent="-171450">
              <a:spcAft>
                <a:spcPts val="1200"/>
              </a:spcAft>
              <a:buFont typeface="Arial" pitchFamily="34" charset="0"/>
              <a:buChar char="•"/>
            </a:pPr>
            <a:r>
              <a:rPr lang="en-US" sz="2800" dirty="0"/>
              <a:t>Nov - </a:t>
            </a:r>
            <a:r>
              <a:rPr lang="en-US" sz="2800" dirty="0">
                <a:solidFill>
                  <a:srgbClr val="FF0000"/>
                </a:solidFill>
                <a:effectLst>
                  <a:outerShdw blurRad="38100" dist="38100" dir="2700000" algn="tl">
                    <a:srgbClr val="000000"/>
                  </a:outerShdw>
                </a:effectLst>
              </a:rPr>
              <a:t>700 British troops</a:t>
            </a:r>
            <a:r>
              <a:rPr lang="en-US" sz="2800" dirty="0"/>
              <a:t>, attacked </a:t>
            </a:r>
            <a:r>
              <a:rPr lang="en-US" sz="2800" dirty="0">
                <a:solidFill>
                  <a:srgbClr val="FF0000"/>
                </a:solidFill>
                <a:effectLst>
                  <a:outerShdw blurRad="38100" dist="38100" dir="2700000" algn="tl">
                    <a:srgbClr val="000000"/>
                  </a:outerShdw>
                </a:effectLst>
              </a:rPr>
              <a:t>twenty houses </a:t>
            </a:r>
            <a:r>
              <a:rPr lang="en-US" sz="2800" dirty="0"/>
              <a:t>at </a:t>
            </a:r>
            <a:r>
              <a:rPr lang="en-US" sz="2800" dirty="0" err="1">
                <a:solidFill>
                  <a:srgbClr val="FF0000"/>
                </a:solidFill>
                <a:effectLst>
                  <a:outerShdw blurRad="38100" dist="38100" dir="2700000" algn="tl">
                    <a:srgbClr val="000000"/>
                  </a:outerShdw>
                </a:effectLst>
              </a:rPr>
              <a:t>Memramcook</a:t>
            </a:r>
            <a:r>
              <a:rPr lang="en-US" sz="2800" dirty="0"/>
              <a:t>, arrested the Acadians </a:t>
            </a:r>
            <a:r>
              <a:rPr lang="en-US" sz="2800" dirty="0">
                <a:solidFill>
                  <a:srgbClr val="FF0000"/>
                </a:solidFill>
                <a:effectLst>
                  <a:outerShdw blurRad="38100" dist="38100" dir="2700000" algn="tl">
                    <a:srgbClr val="000000"/>
                  </a:outerShdw>
                </a:effectLst>
              </a:rPr>
              <a:t>and killed two hundred head of livestock to deprive the French of supplies</a:t>
            </a:r>
          </a:p>
          <a:p>
            <a:pPr marL="171450" indent="-171450">
              <a:spcAft>
                <a:spcPts val="1200"/>
              </a:spcAft>
              <a:buFont typeface="Arial" pitchFamily="34" charset="0"/>
              <a:buChar char="•"/>
            </a:pPr>
            <a:r>
              <a:rPr lang="en-US" sz="2800" dirty="0"/>
              <a:t>Some Acadians tried to </a:t>
            </a:r>
            <a:r>
              <a:rPr lang="en-US" sz="2800" dirty="0">
                <a:solidFill>
                  <a:srgbClr val="FF0000"/>
                </a:solidFill>
                <a:effectLst>
                  <a:outerShdw blurRad="38100" dist="38100" dir="2700000" algn="tl">
                    <a:srgbClr val="000000"/>
                  </a:outerShdw>
                </a:effectLst>
              </a:rPr>
              <a:t>escape the expulsion by retreating to the St. John</a:t>
            </a:r>
            <a:r>
              <a:rPr lang="en-US" sz="2800" dirty="0"/>
              <a:t> and </a:t>
            </a:r>
            <a:r>
              <a:rPr lang="en-US" sz="2800" dirty="0" err="1">
                <a:solidFill>
                  <a:srgbClr val="FF0000"/>
                </a:solidFill>
                <a:effectLst>
                  <a:outerShdw blurRad="38100" dist="38100" dir="2700000" algn="tl">
                    <a:srgbClr val="000000"/>
                  </a:outerShdw>
                </a:effectLst>
              </a:rPr>
              <a:t>Petitcodiac</a:t>
            </a:r>
            <a:r>
              <a:rPr lang="en-US" sz="2800" dirty="0">
                <a:solidFill>
                  <a:srgbClr val="FF0000"/>
                </a:solidFill>
                <a:effectLst>
                  <a:outerShdw blurRad="38100" dist="38100" dir="2700000" algn="tl">
                    <a:srgbClr val="000000"/>
                  </a:outerShdw>
                </a:effectLst>
              </a:rPr>
              <a:t> rivers</a:t>
            </a:r>
            <a:r>
              <a:rPr lang="en-US" sz="2800" dirty="0"/>
              <a:t>, and the </a:t>
            </a:r>
            <a:r>
              <a:rPr lang="en-US" sz="2800" dirty="0" err="1">
                <a:solidFill>
                  <a:srgbClr val="FF0000"/>
                </a:solidFill>
                <a:effectLst>
                  <a:outerShdw blurRad="38100" dist="38100" dir="2700000" algn="tl">
                    <a:srgbClr val="000000"/>
                  </a:outerShdw>
                </a:effectLst>
              </a:rPr>
              <a:t>Miramichi</a:t>
            </a:r>
            <a:r>
              <a:rPr lang="en-US" sz="2800" dirty="0">
                <a:solidFill>
                  <a:srgbClr val="FF0000"/>
                </a:solidFill>
                <a:effectLst>
                  <a:outerShdw blurRad="38100" dist="38100" dir="2700000" algn="tl">
                    <a:srgbClr val="000000"/>
                  </a:outerShdw>
                </a:effectLst>
              </a:rPr>
              <a:t> in New Brunswick</a:t>
            </a:r>
            <a:r>
              <a:rPr lang="en-US" sz="2800" dirty="0"/>
              <a:t>. </a:t>
            </a:r>
          </a:p>
        </p:txBody>
      </p:sp>
      <p:pic>
        <p:nvPicPr>
          <p:cNvPr id="14" name="Picture 3"/>
          <p:cNvPicPr>
            <a:picLocks noChangeAspect="1" noChangeArrowheads="1"/>
          </p:cNvPicPr>
          <p:nvPr/>
        </p:nvPicPr>
        <p:blipFill>
          <a:blip r:embed="rId3" cstate="print"/>
          <a:srcRect l="1177" r="25857"/>
          <a:stretch>
            <a:fillRect/>
          </a:stretch>
        </p:blipFill>
        <p:spPr bwMode="auto">
          <a:xfrm>
            <a:off x="4343400" y="609601"/>
            <a:ext cx="4800600" cy="3525441"/>
          </a:xfrm>
          <a:prstGeom prst="rect">
            <a:avLst/>
          </a:prstGeom>
          <a:noFill/>
          <a:ln w="9525">
            <a:noFill/>
            <a:miter lim="800000"/>
            <a:headEnd/>
            <a:tailEnd/>
          </a:ln>
        </p:spPr>
      </p:pic>
      <p:sp>
        <p:nvSpPr>
          <p:cNvPr id="15" name="Oval 14"/>
          <p:cNvSpPr/>
          <p:nvPr/>
        </p:nvSpPr>
        <p:spPr>
          <a:xfrm>
            <a:off x="6705600" y="1371600"/>
            <a:ext cx="304800" cy="3048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6"/>
          <p:cNvSpPr>
            <a:spLocks noGrp="1"/>
          </p:cNvSpPr>
          <p:nvPr>
            <p:ph type="sldNum" sz="quarter" idx="12"/>
          </p:nvPr>
        </p:nvSpPr>
        <p:spPr/>
        <p:txBody>
          <a:bodyPr/>
          <a:lstStyle/>
          <a:p>
            <a:pPr>
              <a:defRPr/>
            </a:pPr>
            <a:fld id="{6D98560A-1953-4F77-869E-5D1EE0598C44}" type="slidenum">
              <a:rPr lang="en-US" smtClean="0"/>
              <a:pPr>
                <a:defRPr/>
              </a:pPr>
              <a:t>86</a:t>
            </a:fld>
            <a:endParaRPr lang="en-US" dirty="0"/>
          </a:p>
        </p:txBody>
      </p:sp>
      <p:grpSp>
        <p:nvGrpSpPr>
          <p:cNvPr id="10" name="Group 9"/>
          <p:cNvGrpSpPr/>
          <p:nvPr/>
        </p:nvGrpSpPr>
        <p:grpSpPr>
          <a:xfrm>
            <a:off x="0" y="0"/>
            <a:ext cx="9144000" cy="609600"/>
            <a:chOff x="0" y="0"/>
            <a:chExt cx="9144000" cy="609600"/>
          </a:xfrm>
        </p:grpSpPr>
        <p:pic>
          <p:nvPicPr>
            <p:cNvPr id="11"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2" name="Title 1"/>
            <p:cNvSpPr txBox="1">
              <a:spLocks/>
            </p:cNvSpPr>
            <p:nvPr/>
          </p:nvSpPr>
          <p:spPr>
            <a:xfrm>
              <a:off x="0" y="0"/>
              <a:ext cx="8229600" cy="609600"/>
            </a:xfrm>
            <a:prstGeom prst="rect">
              <a:avLst/>
            </a:prstGeom>
            <a:solidFill>
              <a:srgbClr val="FFFF00"/>
            </a:solidFill>
          </p:spPr>
          <p:txBody>
            <a:bodyPr vert="horz" lIns="91440" tIns="45720" rIns="91440" bIns="45720" rtlCol="0" anchor="ctr">
              <a:normAutofit fontScale="82500" lnSpcReduction="10000"/>
            </a:bodyPr>
            <a:lstStyle/>
            <a:p>
              <a:pPr>
                <a:spcBef>
                  <a:spcPct val="0"/>
                </a:spcBef>
              </a:pPr>
              <a:r>
                <a:rPr lang="en-US" sz="3600" dirty="0" smtClean="0">
                  <a:solidFill>
                    <a:srgbClr val="FF0000"/>
                  </a:solidFill>
                  <a:effectLst>
                    <a:outerShdw blurRad="38100" dist="38100" dir="2700000" algn="tl">
                      <a:srgbClr val="000000"/>
                    </a:outerShdw>
                  </a:effectLst>
                </a:rPr>
                <a:t>ET=151YRS </a:t>
              </a:r>
              <a:r>
                <a:rPr kumimoji="0" lang="en-US" sz="3600" b="1" i="0" u="none" strike="noStrike" kern="1200" cap="none" spc="0" normalizeH="0" baseline="0" noProof="0" dirty="0" smtClean="0">
                  <a:ln>
                    <a:noFill/>
                  </a:ln>
                  <a:solidFill>
                    <a:schemeClr val="tx1"/>
                  </a:solidFill>
                  <a:effectLst/>
                  <a:uLnTx/>
                  <a:uFillTx/>
                  <a:latin typeface="+mj-lt"/>
                  <a:ea typeface="+mj-ea"/>
                  <a:cs typeface="+mj-cs"/>
                </a:rPr>
                <a:t>    1755 - THE GRAND DÉRANGEMENT</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290">
                                          <p:stCondLst>
                                            <p:cond delay="0"/>
                                          </p:stCondLst>
                                        </p:cTn>
                                        <p:tgtEl>
                                          <p:spTgt spid="15"/>
                                        </p:tgtEl>
                                      </p:cBhvr>
                                    </p:animEffect>
                                    <p:anim calcmode="lin" valueType="num">
                                      <p:cBhvr>
                                        <p:cTn id="8"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3" dur="13">
                                          <p:stCondLst>
                                            <p:cond delay="325"/>
                                          </p:stCondLst>
                                        </p:cTn>
                                        <p:tgtEl>
                                          <p:spTgt spid="15"/>
                                        </p:tgtEl>
                                      </p:cBhvr>
                                      <p:to x="100000" y="60000"/>
                                    </p:animScale>
                                    <p:animScale>
                                      <p:cBhvr>
                                        <p:cTn id="14" dur="83" decel="50000">
                                          <p:stCondLst>
                                            <p:cond delay="338"/>
                                          </p:stCondLst>
                                        </p:cTn>
                                        <p:tgtEl>
                                          <p:spTgt spid="15"/>
                                        </p:tgtEl>
                                      </p:cBhvr>
                                      <p:to x="100000" y="100000"/>
                                    </p:animScale>
                                    <p:animScale>
                                      <p:cBhvr>
                                        <p:cTn id="15" dur="13">
                                          <p:stCondLst>
                                            <p:cond delay="656"/>
                                          </p:stCondLst>
                                        </p:cTn>
                                        <p:tgtEl>
                                          <p:spTgt spid="15"/>
                                        </p:tgtEl>
                                      </p:cBhvr>
                                      <p:to x="100000" y="80000"/>
                                    </p:animScale>
                                    <p:animScale>
                                      <p:cBhvr>
                                        <p:cTn id="16" dur="83" decel="50000">
                                          <p:stCondLst>
                                            <p:cond delay="669"/>
                                          </p:stCondLst>
                                        </p:cTn>
                                        <p:tgtEl>
                                          <p:spTgt spid="15"/>
                                        </p:tgtEl>
                                      </p:cBhvr>
                                      <p:to x="100000" y="100000"/>
                                    </p:animScale>
                                    <p:animScale>
                                      <p:cBhvr>
                                        <p:cTn id="17" dur="13">
                                          <p:stCondLst>
                                            <p:cond delay="821"/>
                                          </p:stCondLst>
                                        </p:cTn>
                                        <p:tgtEl>
                                          <p:spTgt spid="15"/>
                                        </p:tgtEl>
                                      </p:cBhvr>
                                      <p:to x="100000" y="90000"/>
                                    </p:animScale>
                                    <p:animScale>
                                      <p:cBhvr>
                                        <p:cTn id="18" dur="83" decel="50000">
                                          <p:stCondLst>
                                            <p:cond delay="834"/>
                                          </p:stCondLst>
                                        </p:cTn>
                                        <p:tgtEl>
                                          <p:spTgt spid="15"/>
                                        </p:tgtEl>
                                      </p:cBhvr>
                                      <p:to x="100000" y="100000"/>
                                    </p:animScale>
                                    <p:animScale>
                                      <p:cBhvr>
                                        <p:cTn id="19" dur="13">
                                          <p:stCondLst>
                                            <p:cond delay="904"/>
                                          </p:stCondLst>
                                        </p:cTn>
                                        <p:tgtEl>
                                          <p:spTgt spid="15"/>
                                        </p:tgtEl>
                                      </p:cBhvr>
                                      <p:to x="100000" y="95000"/>
                                    </p:animScale>
                                    <p:animScale>
                                      <p:cBhvr>
                                        <p:cTn id="20" dur="83" decel="50000">
                                          <p:stCondLst>
                                            <p:cond delay="917"/>
                                          </p:stCondLst>
                                        </p:cTn>
                                        <p:tgtEl>
                                          <p:spTgt spid="15"/>
                                        </p:tgtEl>
                                      </p:cBhvr>
                                      <p:to x="100000" y="100000"/>
                                    </p:animScale>
                                  </p:childTnLst>
                                </p:cTn>
                              </p:par>
                              <p:par>
                                <p:cTn id="21" presetID="22" presetClass="entr" presetSubtype="8" fill="hold"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wipe(left)">
                                      <p:cBhvr>
                                        <p:cTn id="23" dur="1000"/>
                                        <p:tgtEl>
                                          <p:spTgt spid="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wipe(left)">
                                      <p:cBhvr>
                                        <p:cTn id="28" dur="1000"/>
                                        <p:tgtEl>
                                          <p:spTgt spid="7">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Effect transition="in" filter="wipe(left)">
                                      <p:cBhvr>
                                        <p:cTn id="33"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9600"/>
            <a:ext cx="4267200" cy="3847207"/>
          </a:xfrm>
          <a:prstGeom prst="rect">
            <a:avLst/>
          </a:prstGeom>
          <a:noFill/>
        </p:spPr>
        <p:txBody>
          <a:bodyPr wrap="square">
            <a:spAutoFit/>
          </a:bodyPr>
          <a:lstStyle/>
          <a:p>
            <a:pPr marL="171450" indent="-171450">
              <a:spcAft>
                <a:spcPts val="1200"/>
              </a:spcAft>
              <a:buFont typeface="Arial" pitchFamily="34" charset="0"/>
              <a:buChar char="•"/>
            </a:pPr>
            <a:r>
              <a:rPr lang="en-US" sz="2800" dirty="0"/>
              <a:t>(They are rounded up in the 1758 Deportation Campaign)</a:t>
            </a:r>
          </a:p>
          <a:p>
            <a:pPr marL="171450" indent="-171450">
              <a:spcAft>
                <a:spcPts val="1200"/>
              </a:spcAft>
              <a:buFont typeface="Arial" pitchFamily="34" charset="0"/>
              <a:buChar char="•"/>
            </a:pPr>
            <a:r>
              <a:rPr lang="en-US" sz="2800" dirty="0"/>
              <a:t>Dec – </a:t>
            </a:r>
            <a:r>
              <a:rPr lang="en-US" sz="2800" dirty="0">
                <a:solidFill>
                  <a:srgbClr val="FF0000"/>
                </a:solidFill>
                <a:effectLst>
                  <a:outerShdw blurRad="38100" dist="38100" dir="2700000" algn="tl">
                    <a:srgbClr val="000000"/>
                  </a:outerShdw>
                </a:effectLst>
              </a:rPr>
              <a:t>1,755 Acadians in Annapolis Royal </a:t>
            </a:r>
            <a:r>
              <a:rPr lang="en-US" sz="2800" dirty="0"/>
              <a:t>area were </a:t>
            </a:r>
            <a:r>
              <a:rPr lang="en-US" sz="2800" dirty="0">
                <a:solidFill>
                  <a:srgbClr val="FF0000"/>
                </a:solidFill>
                <a:effectLst>
                  <a:outerShdw blurRad="38100" dist="38100" dir="2700000" algn="tl">
                    <a:srgbClr val="000000"/>
                  </a:outerShdw>
                </a:effectLst>
              </a:rPr>
              <a:t>deported aboard 6 ships</a:t>
            </a:r>
          </a:p>
          <a:p>
            <a:pPr marL="171450" indent="-171450">
              <a:spcAft>
                <a:spcPts val="1200"/>
              </a:spcAft>
              <a:buFont typeface="Arial" pitchFamily="34" charset="0"/>
              <a:buChar char="•"/>
            </a:pPr>
            <a:r>
              <a:rPr lang="en-US" sz="2800" dirty="0"/>
              <a:t>Acadians on </a:t>
            </a:r>
            <a:r>
              <a:rPr lang="en-US" sz="2800" dirty="0">
                <a:solidFill>
                  <a:srgbClr val="FF0000"/>
                </a:solidFill>
                <a:effectLst>
                  <a:outerShdw blurRad="38100" dist="38100" dir="2700000" algn="tl">
                    <a:srgbClr val="000000"/>
                  </a:outerShdw>
                </a:effectLst>
              </a:rPr>
              <a:t>one of the ships rebelled, took over</a:t>
            </a:r>
          </a:p>
        </p:txBody>
      </p:sp>
      <p:sp>
        <p:nvSpPr>
          <p:cNvPr id="7" name="Rectangle 6"/>
          <p:cNvSpPr/>
          <p:nvPr/>
        </p:nvSpPr>
        <p:spPr>
          <a:xfrm>
            <a:off x="0" y="4343400"/>
            <a:ext cx="9144000" cy="1692771"/>
          </a:xfrm>
          <a:prstGeom prst="rect">
            <a:avLst/>
          </a:prstGeom>
          <a:noFill/>
        </p:spPr>
        <p:txBody>
          <a:bodyPr wrap="square">
            <a:spAutoFit/>
          </a:bodyPr>
          <a:lstStyle/>
          <a:p>
            <a:pPr marL="171450" indent="-171450">
              <a:spcAft>
                <a:spcPts val="1200"/>
              </a:spcAft>
            </a:pPr>
            <a:r>
              <a:rPr lang="en-US" sz="2800" dirty="0"/>
              <a:t>	</a:t>
            </a:r>
            <a:r>
              <a:rPr lang="en-US" sz="2800" dirty="0">
                <a:solidFill>
                  <a:srgbClr val="FF0000"/>
                </a:solidFill>
                <a:effectLst>
                  <a:outerShdw blurRad="38100" dist="38100" dir="2700000" algn="tl">
                    <a:srgbClr val="000000"/>
                  </a:outerShdw>
                </a:effectLst>
              </a:rPr>
              <a:t>the ship, sailed to land and were rescued </a:t>
            </a:r>
            <a:r>
              <a:rPr lang="en-US" sz="2800" dirty="0"/>
              <a:t>by Mi’kmaqs</a:t>
            </a:r>
          </a:p>
          <a:p>
            <a:pPr marL="171450" indent="-171450">
              <a:spcAft>
                <a:spcPts val="1200"/>
              </a:spcAft>
              <a:buFont typeface="Arial" pitchFamily="34" charset="0"/>
              <a:buChar char="•"/>
            </a:pPr>
            <a:r>
              <a:rPr lang="en-US" sz="2800" dirty="0"/>
              <a:t>1756 – Acadians of </a:t>
            </a:r>
            <a:r>
              <a:rPr lang="en-US" sz="2800" dirty="0">
                <a:solidFill>
                  <a:srgbClr val="FF0000"/>
                </a:solidFill>
                <a:effectLst>
                  <a:outerShdw blurRad="38100" dist="38100" dir="2700000" algn="tl">
                    <a:srgbClr val="000000"/>
                  </a:outerShdw>
                </a:effectLst>
              </a:rPr>
              <a:t>Cap de Sable were next</a:t>
            </a:r>
          </a:p>
          <a:p>
            <a:pPr marL="171450" indent="-171450">
              <a:spcAft>
                <a:spcPts val="1200"/>
              </a:spcAft>
              <a:buFont typeface="Arial" pitchFamily="34" charset="0"/>
              <a:buChar char="•"/>
            </a:pPr>
            <a:endParaRPr lang="en-US" sz="2800" dirty="0"/>
          </a:p>
        </p:txBody>
      </p:sp>
      <p:pic>
        <p:nvPicPr>
          <p:cNvPr id="13" name="Picture 3"/>
          <p:cNvPicPr>
            <a:picLocks noChangeAspect="1" noChangeArrowheads="1"/>
          </p:cNvPicPr>
          <p:nvPr/>
        </p:nvPicPr>
        <p:blipFill>
          <a:blip r:embed="rId3" cstate="print"/>
          <a:srcRect l="1177" r="25857"/>
          <a:stretch>
            <a:fillRect/>
          </a:stretch>
        </p:blipFill>
        <p:spPr bwMode="auto">
          <a:xfrm>
            <a:off x="4343400" y="609601"/>
            <a:ext cx="4800600" cy="3525441"/>
          </a:xfrm>
          <a:prstGeom prst="rect">
            <a:avLst/>
          </a:prstGeom>
          <a:noFill/>
          <a:ln w="9525">
            <a:noFill/>
            <a:miter lim="800000"/>
            <a:headEnd/>
            <a:tailEnd/>
          </a:ln>
        </p:spPr>
      </p:pic>
      <p:sp>
        <p:nvSpPr>
          <p:cNvPr id="14" name="Oval 13"/>
          <p:cNvSpPr/>
          <p:nvPr/>
        </p:nvSpPr>
        <p:spPr>
          <a:xfrm>
            <a:off x="5334000" y="2438400"/>
            <a:ext cx="304800" cy="3048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705600" y="1371600"/>
            <a:ext cx="304800" cy="3048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724400" y="3657600"/>
            <a:ext cx="304800" cy="3048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17"/>
          <p:cNvSpPr>
            <a:spLocks noGrp="1"/>
          </p:cNvSpPr>
          <p:nvPr>
            <p:ph type="sldNum" sz="quarter" idx="12"/>
          </p:nvPr>
        </p:nvSpPr>
        <p:spPr/>
        <p:txBody>
          <a:bodyPr/>
          <a:lstStyle/>
          <a:p>
            <a:pPr>
              <a:defRPr/>
            </a:pPr>
            <a:fld id="{6D98560A-1953-4F77-869E-5D1EE0598C44}" type="slidenum">
              <a:rPr lang="en-US" smtClean="0"/>
              <a:pPr>
                <a:defRPr/>
              </a:pPr>
              <a:t>87</a:t>
            </a:fld>
            <a:endParaRPr lang="en-US" dirty="0"/>
          </a:p>
        </p:txBody>
      </p:sp>
      <p:grpSp>
        <p:nvGrpSpPr>
          <p:cNvPr id="12" name="Group 11"/>
          <p:cNvGrpSpPr/>
          <p:nvPr/>
        </p:nvGrpSpPr>
        <p:grpSpPr>
          <a:xfrm>
            <a:off x="0" y="0"/>
            <a:ext cx="9144000" cy="609600"/>
            <a:chOff x="0" y="0"/>
            <a:chExt cx="9144000" cy="609600"/>
          </a:xfrm>
        </p:grpSpPr>
        <p:pic>
          <p:nvPicPr>
            <p:cNvPr id="19"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0" name="Title 1"/>
            <p:cNvSpPr txBox="1">
              <a:spLocks/>
            </p:cNvSpPr>
            <p:nvPr/>
          </p:nvSpPr>
          <p:spPr>
            <a:xfrm>
              <a:off x="0" y="0"/>
              <a:ext cx="8229600" cy="609600"/>
            </a:xfrm>
            <a:prstGeom prst="rect">
              <a:avLst/>
            </a:prstGeom>
            <a:solidFill>
              <a:srgbClr val="FFFF00"/>
            </a:solidFill>
          </p:spPr>
          <p:txBody>
            <a:bodyPr vert="horz" lIns="91440" tIns="45720" rIns="91440" bIns="45720" rtlCol="0" anchor="ctr">
              <a:normAutofit fontScale="82500" lnSpcReduction="10000"/>
            </a:bodyPr>
            <a:lstStyle/>
            <a:p>
              <a:pPr>
                <a:spcBef>
                  <a:spcPct val="0"/>
                </a:spcBef>
              </a:pPr>
              <a:r>
                <a:rPr lang="en-US" sz="3600" dirty="0" smtClean="0">
                  <a:solidFill>
                    <a:srgbClr val="FF0000"/>
                  </a:solidFill>
                  <a:effectLst>
                    <a:outerShdw blurRad="38100" dist="38100" dir="2700000" algn="tl">
                      <a:srgbClr val="000000"/>
                    </a:outerShdw>
                  </a:effectLst>
                </a:rPr>
                <a:t>ET=151YRS </a:t>
              </a:r>
              <a:r>
                <a:rPr kumimoji="0" lang="en-US" sz="3600" b="1" i="0" u="none" strike="noStrike" kern="1200" cap="none" spc="0" normalizeH="0" baseline="0" noProof="0" dirty="0" smtClean="0">
                  <a:ln>
                    <a:noFill/>
                  </a:ln>
                  <a:solidFill>
                    <a:schemeClr val="tx1"/>
                  </a:solidFill>
                  <a:effectLst/>
                  <a:uLnTx/>
                  <a:uFillTx/>
                  <a:latin typeface="+mj-lt"/>
                  <a:ea typeface="+mj-ea"/>
                  <a:cs typeface="+mj-cs"/>
                </a:rPr>
                <a:t>    1755 - THE GRAND DÉRANGEMENT</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par>
                                <p:cTn id="13" presetID="26"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290">
                                          <p:stCondLst>
                                            <p:cond delay="0"/>
                                          </p:stCondLst>
                                        </p:cTn>
                                        <p:tgtEl>
                                          <p:spTgt spid="14"/>
                                        </p:tgtEl>
                                      </p:cBhvr>
                                    </p:animEffect>
                                    <p:anim calcmode="lin" valueType="num">
                                      <p:cBhvr>
                                        <p:cTn id="16"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7"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8"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19"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20"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21" dur="13">
                                          <p:stCondLst>
                                            <p:cond delay="325"/>
                                          </p:stCondLst>
                                        </p:cTn>
                                        <p:tgtEl>
                                          <p:spTgt spid="14"/>
                                        </p:tgtEl>
                                      </p:cBhvr>
                                      <p:to x="100000" y="60000"/>
                                    </p:animScale>
                                    <p:animScale>
                                      <p:cBhvr>
                                        <p:cTn id="22" dur="83" decel="50000">
                                          <p:stCondLst>
                                            <p:cond delay="338"/>
                                          </p:stCondLst>
                                        </p:cTn>
                                        <p:tgtEl>
                                          <p:spTgt spid="14"/>
                                        </p:tgtEl>
                                      </p:cBhvr>
                                      <p:to x="100000" y="100000"/>
                                    </p:animScale>
                                    <p:animScale>
                                      <p:cBhvr>
                                        <p:cTn id="23" dur="13">
                                          <p:stCondLst>
                                            <p:cond delay="656"/>
                                          </p:stCondLst>
                                        </p:cTn>
                                        <p:tgtEl>
                                          <p:spTgt spid="14"/>
                                        </p:tgtEl>
                                      </p:cBhvr>
                                      <p:to x="100000" y="80000"/>
                                    </p:animScale>
                                    <p:animScale>
                                      <p:cBhvr>
                                        <p:cTn id="24" dur="83" decel="50000">
                                          <p:stCondLst>
                                            <p:cond delay="669"/>
                                          </p:stCondLst>
                                        </p:cTn>
                                        <p:tgtEl>
                                          <p:spTgt spid="14"/>
                                        </p:tgtEl>
                                      </p:cBhvr>
                                      <p:to x="100000" y="100000"/>
                                    </p:animScale>
                                    <p:animScale>
                                      <p:cBhvr>
                                        <p:cTn id="25" dur="13">
                                          <p:stCondLst>
                                            <p:cond delay="821"/>
                                          </p:stCondLst>
                                        </p:cTn>
                                        <p:tgtEl>
                                          <p:spTgt spid="14"/>
                                        </p:tgtEl>
                                      </p:cBhvr>
                                      <p:to x="100000" y="90000"/>
                                    </p:animScale>
                                    <p:animScale>
                                      <p:cBhvr>
                                        <p:cTn id="26" dur="83" decel="50000">
                                          <p:stCondLst>
                                            <p:cond delay="834"/>
                                          </p:stCondLst>
                                        </p:cTn>
                                        <p:tgtEl>
                                          <p:spTgt spid="14"/>
                                        </p:tgtEl>
                                      </p:cBhvr>
                                      <p:to x="100000" y="100000"/>
                                    </p:animScale>
                                    <p:animScale>
                                      <p:cBhvr>
                                        <p:cTn id="27" dur="13">
                                          <p:stCondLst>
                                            <p:cond delay="904"/>
                                          </p:stCondLst>
                                        </p:cTn>
                                        <p:tgtEl>
                                          <p:spTgt spid="14"/>
                                        </p:tgtEl>
                                      </p:cBhvr>
                                      <p:to x="100000" y="95000"/>
                                    </p:animScale>
                                    <p:animScale>
                                      <p:cBhvr>
                                        <p:cTn id="28" dur="83" decel="50000">
                                          <p:stCondLst>
                                            <p:cond delay="917"/>
                                          </p:stCondLst>
                                        </p:cTn>
                                        <p:tgtEl>
                                          <p:spTgt spid="14"/>
                                        </p:tgtEl>
                                      </p:cBhvr>
                                      <p:to x="100000" y="100000"/>
                                    </p:animScale>
                                  </p:childTnLst>
                                </p:cTn>
                              </p:par>
                              <p:par>
                                <p:cTn id="29" presetID="22" presetClass="entr" presetSubtype="8" fill="hold" nodeType="with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Effect transition="in" filter="wipe(left)">
                                      <p:cBhvr>
                                        <p:cTn id="31" dur="1000"/>
                                        <p:tgtEl>
                                          <p:spTgt spid="6">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animEffect transition="in" filter="wipe(left)">
                                      <p:cBhvr>
                                        <p:cTn id="36" dur="500"/>
                                        <p:tgtEl>
                                          <p:spTgt spid="6">
                                            <p:txEl>
                                              <p:pRg st="2" end="2"/>
                                            </p:txEl>
                                          </p:spTgt>
                                        </p:tgtEl>
                                      </p:cBhvr>
                                    </p:animEffect>
                                  </p:childTnLst>
                                </p:cTn>
                              </p:par>
                              <p:par>
                                <p:cTn id="37" presetID="22" presetClass="entr" presetSubtype="8" fill="hold" nodeType="with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animEffect transition="in" filter="wipe(left)">
                                      <p:cBhvr>
                                        <p:cTn id="39" dur="1000"/>
                                        <p:tgtEl>
                                          <p:spTgt spid="7">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7">
                                            <p:txEl>
                                              <p:pRg st="1" end="1"/>
                                            </p:txEl>
                                          </p:spTgt>
                                        </p:tgtEl>
                                        <p:attrNameLst>
                                          <p:attrName>style.visibility</p:attrName>
                                        </p:attrNameLst>
                                      </p:cBhvr>
                                      <p:to>
                                        <p:strVal val="visible"/>
                                      </p:to>
                                    </p:set>
                                    <p:animEffect transition="in" filter="wipe(left)">
                                      <p:cBhvr>
                                        <p:cTn id="44" dur="1000"/>
                                        <p:tgtEl>
                                          <p:spTgt spid="7">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par>
                                <p:cTn id="50" presetID="26"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80">
                                          <p:stCondLst>
                                            <p:cond delay="0"/>
                                          </p:stCondLst>
                                        </p:cTn>
                                        <p:tgtEl>
                                          <p:spTgt spid="16"/>
                                        </p:tgtEl>
                                      </p:cBhvr>
                                    </p:animEffect>
                                    <p:anim calcmode="lin" valueType="num">
                                      <p:cBhvr>
                                        <p:cTn id="5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8" dur="26">
                                          <p:stCondLst>
                                            <p:cond delay="650"/>
                                          </p:stCondLst>
                                        </p:cTn>
                                        <p:tgtEl>
                                          <p:spTgt spid="16"/>
                                        </p:tgtEl>
                                      </p:cBhvr>
                                      <p:to x="100000" y="60000"/>
                                    </p:animScale>
                                    <p:animScale>
                                      <p:cBhvr>
                                        <p:cTn id="59" dur="166" decel="50000">
                                          <p:stCondLst>
                                            <p:cond delay="676"/>
                                          </p:stCondLst>
                                        </p:cTn>
                                        <p:tgtEl>
                                          <p:spTgt spid="16"/>
                                        </p:tgtEl>
                                      </p:cBhvr>
                                      <p:to x="100000" y="100000"/>
                                    </p:animScale>
                                    <p:animScale>
                                      <p:cBhvr>
                                        <p:cTn id="60" dur="26">
                                          <p:stCondLst>
                                            <p:cond delay="1312"/>
                                          </p:stCondLst>
                                        </p:cTn>
                                        <p:tgtEl>
                                          <p:spTgt spid="16"/>
                                        </p:tgtEl>
                                      </p:cBhvr>
                                      <p:to x="100000" y="80000"/>
                                    </p:animScale>
                                    <p:animScale>
                                      <p:cBhvr>
                                        <p:cTn id="61" dur="166" decel="50000">
                                          <p:stCondLst>
                                            <p:cond delay="1338"/>
                                          </p:stCondLst>
                                        </p:cTn>
                                        <p:tgtEl>
                                          <p:spTgt spid="16"/>
                                        </p:tgtEl>
                                      </p:cBhvr>
                                      <p:to x="100000" y="100000"/>
                                    </p:animScale>
                                    <p:animScale>
                                      <p:cBhvr>
                                        <p:cTn id="62" dur="26">
                                          <p:stCondLst>
                                            <p:cond delay="1642"/>
                                          </p:stCondLst>
                                        </p:cTn>
                                        <p:tgtEl>
                                          <p:spTgt spid="16"/>
                                        </p:tgtEl>
                                      </p:cBhvr>
                                      <p:to x="100000" y="90000"/>
                                    </p:animScale>
                                    <p:animScale>
                                      <p:cBhvr>
                                        <p:cTn id="63" dur="166" decel="50000">
                                          <p:stCondLst>
                                            <p:cond delay="1668"/>
                                          </p:stCondLst>
                                        </p:cTn>
                                        <p:tgtEl>
                                          <p:spTgt spid="16"/>
                                        </p:tgtEl>
                                      </p:cBhvr>
                                      <p:to x="100000" y="100000"/>
                                    </p:animScale>
                                    <p:animScale>
                                      <p:cBhvr>
                                        <p:cTn id="64" dur="26">
                                          <p:stCondLst>
                                            <p:cond delay="1808"/>
                                          </p:stCondLst>
                                        </p:cTn>
                                        <p:tgtEl>
                                          <p:spTgt spid="16"/>
                                        </p:tgtEl>
                                      </p:cBhvr>
                                      <p:to x="100000" y="95000"/>
                                    </p:animScale>
                                    <p:animScale>
                                      <p:cBhvr>
                                        <p:cTn id="65"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p:cNvSpPr/>
          <p:nvPr/>
        </p:nvSpPr>
        <p:spPr>
          <a:xfrm>
            <a:off x="0" y="609600"/>
            <a:ext cx="4343400" cy="3693319"/>
          </a:xfrm>
          <a:prstGeom prst="rect">
            <a:avLst/>
          </a:prstGeom>
          <a:solidFill>
            <a:schemeClr val="tx2">
              <a:lumMod val="20000"/>
              <a:lumOff val="80000"/>
            </a:schemeClr>
          </a:solidFill>
        </p:spPr>
        <p:txBody>
          <a:bodyPr wrap="square">
            <a:spAutoFit/>
          </a:bodyPr>
          <a:lstStyle/>
          <a:p>
            <a:pPr marL="171450" indent="-171450">
              <a:spcAft>
                <a:spcPts val="1200"/>
              </a:spcAft>
              <a:buFont typeface="Arial" pitchFamily="34" charset="0"/>
              <a:buChar char="•"/>
            </a:pPr>
            <a:r>
              <a:rPr lang="en-US" sz="2800" dirty="0"/>
              <a:t>Of the </a:t>
            </a:r>
            <a:r>
              <a:rPr lang="en-US" sz="2800" dirty="0">
                <a:solidFill>
                  <a:srgbClr val="FF0000"/>
                </a:solidFill>
                <a:effectLst>
                  <a:outerShdw blurRad="38100" dist="38100" dir="2700000" algn="tl">
                    <a:srgbClr val="000000"/>
                  </a:outerShdw>
                </a:effectLst>
              </a:rPr>
              <a:t>14,100 Acadians in the region</a:t>
            </a:r>
            <a:r>
              <a:rPr lang="en-US" sz="2800" dirty="0"/>
              <a:t>, approximately </a:t>
            </a:r>
            <a:r>
              <a:rPr lang="en-US" sz="2800" dirty="0">
                <a:solidFill>
                  <a:srgbClr val="FF0000"/>
                </a:solidFill>
                <a:effectLst>
                  <a:outerShdw blurRad="38100" dist="38100" dir="2700000" algn="tl">
                    <a:srgbClr val="000000"/>
                  </a:outerShdw>
                </a:effectLst>
              </a:rPr>
              <a:t>11,500 Acadians were deported</a:t>
            </a:r>
            <a:r>
              <a:rPr lang="en-US" sz="2800" dirty="0"/>
              <a:t>; approx. </a:t>
            </a:r>
            <a:r>
              <a:rPr lang="en-US" sz="2800" dirty="0">
                <a:solidFill>
                  <a:srgbClr val="FF0000"/>
                </a:solidFill>
                <a:effectLst>
                  <a:outerShdw blurRad="38100" dist="38100" dir="2700000" algn="tl">
                    <a:srgbClr val="000000"/>
                  </a:outerShdw>
                </a:effectLst>
              </a:rPr>
              <a:t>2,600 hid from deportation</a:t>
            </a:r>
          </a:p>
          <a:p>
            <a:pPr marL="171450" indent="-171450">
              <a:spcAft>
                <a:spcPts val="1200"/>
              </a:spcAft>
              <a:buFont typeface="Arial" pitchFamily="34" charset="0"/>
              <a:buChar char="•"/>
            </a:pPr>
            <a:r>
              <a:rPr lang="en-US" sz="2800" dirty="0">
                <a:solidFill>
                  <a:srgbClr val="FF0000"/>
                </a:solidFill>
                <a:effectLst>
                  <a:outerShdw blurRad="38100" dist="38100" dir="2700000" algn="tl">
                    <a:srgbClr val="000000"/>
                  </a:outerShdw>
                </a:effectLst>
              </a:rPr>
              <a:t>Thousands of Acadians died in the expulsions</a:t>
            </a:r>
            <a:r>
              <a:rPr lang="en-US" sz="2800" dirty="0"/>
              <a:t>, mainly from </a:t>
            </a:r>
            <a:r>
              <a:rPr lang="en-US" sz="2800" dirty="0">
                <a:solidFill>
                  <a:srgbClr val="FF0000"/>
                </a:solidFill>
                <a:effectLst>
                  <a:outerShdw blurRad="38100" dist="38100" dir="2700000" algn="tl">
                    <a:srgbClr val="000000"/>
                  </a:outerShdw>
                </a:effectLst>
              </a:rPr>
              <a:t>diseases</a:t>
            </a:r>
            <a:r>
              <a:rPr lang="en-US" sz="2800" dirty="0"/>
              <a:t> and</a:t>
            </a:r>
          </a:p>
        </p:txBody>
      </p:sp>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7" name="Rectangle 16"/>
          <p:cNvSpPr/>
          <p:nvPr/>
        </p:nvSpPr>
        <p:spPr>
          <a:xfrm>
            <a:off x="0" y="4114800"/>
            <a:ext cx="9144000" cy="3139321"/>
          </a:xfrm>
          <a:prstGeom prst="rect">
            <a:avLst/>
          </a:prstGeom>
          <a:noFill/>
        </p:spPr>
        <p:txBody>
          <a:bodyPr wrap="square">
            <a:spAutoFit/>
          </a:bodyPr>
          <a:lstStyle/>
          <a:p>
            <a:pPr marL="171450" indent="-171450">
              <a:spcAft>
                <a:spcPts val="1200"/>
              </a:spcAft>
            </a:pPr>
            <a:r>
              <a:rPr lang="en-US" sz="2800" dirty="0"/>
              <a:t>	</a:t>
            </a:r>
            <a:r>
              <a:rPr lang="en-US" sz="2800" dirty="0">
                <a:solidFill>
                  <a:srgbClr val="FF0000"/>
                </a:solidFill>
                <a:effectLst>
                  <a:outerShdw blurRad="38100" dist="38100" dir="2700000" algn="tl">
                    <a:srgbClr val="000000"/>
                  </a:outerShdw>
                </a:effectLst>
              </a:rPr>
              <a:t>drowning</a:t>
            </a:r>
            <a:r>
              <a:rPr lang="en-US" sz="2800" dirty="0"/>
              <a:t> when ships were  lost at sea</a:t>
            </a:r>
          </a:p>
          <a:p>
            <a:pPr marL="171450" indent="-171450">
              <a:spcAft>
                <a:spcPts val="1200"/>
              </a:spcAft>
              <a:buFont typeface="Arial" pitchFamily="34" charset="0"/>
              <a:buChar char="•"/>
            </a:pPr>
            <a:r>
              <a:rPr lang="en-US" sz="2800" dirty="0"/>
              <a:t>Result of the Expulsion was </a:t>
            </a:r>
            <a:r>
              <a:rPr lang="en-US" sz="2800" dirty="0">
                <a:solidFill>
                  <a:srgbClr val="FF0000"/>
                </a:solidFill>
                <a:effectLst>
                  <a:outerShdw blurRad="38100" dist="38100" dir="2700000" algn="tl">
                    <a:srgbClr val="000000"/>
                  </a:outerShdw>
                </a:effectLst>
              </a:rPr>
              <a:t>devastating</a:t>
            </a:r>
            <a:r>
              <a:rPr lang="en-US" sz="2800" dirty="0"/>
              <a:t> to both the </a:t>
            </a:r>
            <a:r>
              <a:rPr lang="en-US" sz="2800" dirty="0">
                <a:solidFill>
                  <a:srgbClr val="FF0000"/>
                </a:solidFill>
                <a:effectLst>
                  <a:outerShdw blurRad="38100" dist="38100" dir="2700000" algn="tl">
                    <a:srgbClr val="000000"/>
                  </a:outerShdw>
                </a:effectLst>
              </a:rPr>
              <a:t>primarily</a:t>
            </a:r>
            <a:r>
              <a:rPr lang="en-US" sz="2800" dirty="0"/>
              <a:t> </a:t>
            </a:r>
            <a:r>
              <a:rPr lang="en-US" sz="2800" dirty="0">
                <a:solidFill>
                  <a:srgbClr val="FF0000"/>
                </a:solidFill>
                <a:effectLst>
                  <a:outerShdw blurRad="38100" dist="38100" dir="2700000" algn="tl">
                    <a:srgbClr val="000000"/>
                  </a:outerShdw>
                </a:effectLst>
              </a:rPr>
              <a:t>civilian</a:t>
            </a:r>
            <a:r>
              <a:rPr lang="en-US" sz="2800" dirty="0"/>
              <a:t> </a:t>
            </a:r>
            <a:r>
              <a:rPr lang="en-US" sz="2800" dirty="0">
                <a:solidFill>
                  <a:srgbClr val="FF0000"/>
                </a:solidFill>
                <a:effectLst>
                  <a:outerShdw blurRad="38100" dist="38100" dir="2700000" algn="tl">
                    <a:srgbClr val="000000"/>
                  </a:outerShdw>
                </a:effectLst>
              </a:rPr>
              <a:t>population</a:t>
            </a:r>
            <a:r>
              <a:rPr lang="en-US" sz="2800" dirty="0"/>
              <a:t> and the </a:t>
            </a:r>
            <a:r>
              <a:rPr lang="en-US" sz="2800" dirty="0">
                <a:solidFill>
                  <a:srgbClr val="FF0000"/>
                </a:solidFill>
                <a:effectLst>
                  <a:outerShdw blurRad="38100" dist="38100" dir="2700000" algn="tl">
                    <a:srgbClr val="000000"/>
                  </a:outerShdw>
                </a:effectLst>
              </a:rPr>
              <a:t>economy</a:t>
            </a:r>
            <a:r>
              <a:rPr lang="en-US" sz="2800" dirty="0"/>
              <a:t> of the region</a:t>
            </a:r>
          </a:p>
          <a:p>
            <a:pPr marL="171450" indent="-171450">
              <a:spcAft>
                <a:spcPts val="1200"/>
              </a:spcAft>
              <a:buFont typeface="Arial" pitchFamily="34" charset="0"/>
              <a:buChar char="•"/>
            </a:pPr>
            <a:r>
              <a:rPr lang="en-US" sz="2800" dirty="0"/>
              <a:t>But it </a:t>
            </a:r>
            <a:r>
              <a:rPr lang="en-US" sz="2800" dirty="0">
                <a:solidFill>
                  <a:srgbClr val="FF0000"/>
                </a:solidFill>
                <a:effectLst>
                  <a:outerShdw blurRad="38100" dist="38100" dir="2700000" algn="tl">
                    <a:srgbClr val="000000"/>
                  </a:outerShdw>
                </a:effectLst>
              </a:rPr>
              <a:t>did</a:t>
            </a:r>
            <a:r>
              <a:rPr lang="en-US" sz="2800" dirty="0"/>
              <a:t> </a:t>
            </a:r>
            <a:r>
              <a:rPr lang="en-US" sz="2800" dirty="0">
                <a:solidFill>
                  <a:srgbClr val="FF0000"/>
                </a:solidFill>
                <a:effectLst>
                  <a:outerShdw blurRad="38100" dist="38100" dir="2700000" algn="tl">
                    <a:srgbClr val="000000"/>
                  </a:outerShdw>
                </a:effectLst>
              </a:rPr>
              <a:t>achieve</a:t>
            </a:r>
            <a:r>
              <a:rPr lang="en-US" sz="2800" dirty="0"/>
              <a:t> </a:t>
            </a:r>
            <a:r>
              <a:rPr lang="en-US" sz="2800" dirty="0">
                <a:solidFill>
                  <a:srgbClr val="FF0000"/>
                </a:solidFill>
                <a:effectLst>
                  <a:outerShdw blurRad="38100" dist="38100" dir="2700000" algn="tl">
                    <a:srgbClr val="000000"/>
                  </a:outerShdw>
                </a:effectLst>
              </a:rPr>
              <a:t>their</a:t>
            </a:r>
            <a:r>
              <a:rPr lang="en-US" sz="2800" dirty="0"/>
              <a:t> </a:t>
            </a:r>
            <a:r>
              <a:rPr lang="en-US" sz="2800" dirty="0">
                <a:solidFill>
                  <a:srgbClr val="FF0000"/>
                </a:solidFill>
                <a:effectLst>
                  <a:outerShdw blurRad="38100" dist="38100" dir="2700000" algn="tl">
                    <a:srgbClr val="000000"/>
                  </a:outerShdw>
                </a:effectLst>
              </a:rPr>
              <a:t>military</a:t>
            </a:r>
            <a:r>
              <a:rPr lang="en-US" sz="2800" dirty="0"/>
              <a:t> </a:t>
            </a:r>
            <a:r>
              <a:rPr lang="en-US" sz="2800" dirty="0">
                <a:solidFill>
                  <a:srgbClr val="FF0000"/>
                </a:solidFill>
                <a:effectLst>
                  <a:outerShdw blurRad="38100" dist="38100" dir="2700000" algn="tl">
                    <a:srgbClr val="000000"/>
                  </a:outerShdw>
                </a:effectLst>
              </a:rPr>
              <a:t>goals</a:t>
            </a:r>
            <a:r>
              <a:rPr lang="en-US" sz="2800" dirty="0"/>
              <a:t> of defeating Fortress Louisbourg and weakening the Mi'kmaq and Acadian militias</a:t>
            </a:r>
          </a:p>
          <a:p>
            <a:pPr marL="171450" indent="-171450">
              <a:spcAft>
                <a:spcPts val="1200"/>
              </a:spcAft>
              <a:buFont typeface="Arial" pitchFamily="34" charset="0"/>
              <a:buChar char="•"/>
            </a:pPr>
            <a:endParaRPr lang="en-US" sz="2800" dirty="0"/>
          </a:p>
        </p:txBody>
      </p:sp>
      <p:pic>
        <p:nvPicPr>
          <p:cNvPr id="19" name="Picture 2"/>
          <p:cNvPicPr>
            <a:picLocks noChangeAspect="1" noChangeArrowheads="1"/>
          </p:cNvPicPr>
          <p:nvPr/>
        </p:nvPicPr>
        <p:blipFill>
          <a:blip r:embed="rId3" cstate="print"/>
          <a:srcRect/>
          <a:stretch>
            <a:fillRect/>
          </a:stretch>
        </p:blipFill>
        <p:spPr bwMode="auto">
          <a:xfrm>
            <a:off x="4191000" y="609601"/>
            <a:ext cx="4953000" cy="35814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6D98560A-1953-4F77-869E-5D1EE0598C44}" type="slidenum">
              <a:rPr lang="en-US" smtClean="0"/>
              <a:pPr>
                <a:defRPr/>
              </a:pPr>
              <a:t>88</a:t>
            </a:fld>
            <a:endParaRPr lang="en-US" dirty="0"/>
          </a:p>
        </p:txBody>
      </p:sp>
      <p:grpSp>
        <p:nvGrpSpPr>
          <p:cNvPr id="11" name="Group 10"/>
          <p:cNvGrpSpPr/>
          <p:nvPr/>
        </p:nvGrpSpPr>
        <p:grpSpPr>
          <a:xfrm>
            <a:off x="0" y="0"/>
            <a:ext cx="9144000" cy="609600"/>
            <a:chOff x="0" y="0"/>
            <a:chExt cx="9144000" cy="609600"/>
          </a:xfrm>
        </p:grpSpPr>
        <p:pic>
          <p:nvPicPr>
            <p:cNvPr id="12"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3" name="Title 1"/>
            <p:cNvSpPr txBox="1">
              <a:spLocks/>
            </p:cNvSpPr>
            <p:nvPr/>
          </p:nvSpPr>
          <p:spPr>
            <a:xfrm>
              <a:off x="0" y="0"/>
              <a:ext cx="8229600" cy="609600"/>
            </a:xfrm>
            <a:prstGeom prst="rect">
              <a:avLst/>
            </a:prstGeom>
            <a:solidFill>
              <a:srgbClr val="FFFF00"/>
            </a:solidFill>
          </p:spPr>
          <p:txBody>
            <a:bodyPr vert="horz" lIns="91440" tIns="45720" rIns="91440" bIns="45720" rtlCol="0" anchor="ctr">
              <a:normAutofit fontScale="82500" lnSpcReduction="10000"/>
            </a:bodyPr>
            <a:lstStyle/>
            <a:p>
              <a:pPr>
                <a:spcBef>
                  <a:spcPct val="0"/>
                </a:spcBef>
              </a:pPr>
              <a:r>
                <a:rPr lang="en-US" sz="3600" dirty="0" smtClean="0">
                  <a:solidFill>
                    <a:srgbClr val="FF0000"/>
                  </a:solidFill>
                  <a:effectLst>
                    <a:outerShdw blurRad="38100" dist="38100" dir="2700000" algn="tl">
                      <a:srgbClr val="000000"/>
                    </a:outerShdw>
                  </a:effectLst>
                </a:rPr>
                <a:t>ET=151YRS </a:t>
              </a:r>
              <a:r>
                <a:rPr kumimoji="0" lang="en-US" sz="3600" b="1" i="0" u="none" strike="noStrike" kern="1200" cap="none" spc="0" normalizeH="0" baseline="0" noProof="0" dirty="0" smtClean="0">
                  <a:ln>
                    <a:noFill/>
                  </a:ln>
                  <a:solidFill>
                    <a:schemeClr val="tx1"/>
                  </a:solidFill>
                  <a:effectLst/>
                  <a:uLnTx/>
                  <a:uFillTx/>
                  <a:latin typeface="+mj-lt"/>
                  <a:ea typeface="+mj-ea"/>
                  <a:cs typeface="+mj-cs"/>
                </a:rPr>
                <a:t>    1755 - THE GRAND DÉRANGEMENT</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animEffect transition="in" filter="wipe(up)">
                                      <p:cBhvr>
                                        <p:cTn id="7" dur="1000"/>
                                        <p:tgtEl>
                                          <p:spTgt spid="54">
                                            <p:txEl>
                                              <p:pRg st="0" end="0"/>
                                            </p:txEl>
                                          </p:spTgt>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54">
                                            <p:txEl>
                                              <p:pRg st="1" end="1"/>
                                            </p:txEl>
                                          </p:spTgt>
                                        </p:tgtEl>
                                        <p:attrNameLst>
                                          <p:attrName>style.visibility</p:attrName>
                                        </p:attrNameLst>
                                      </p:cBhvr>
                                      <p:to>
                                        <p:strVal val="visible"/>
                                      </p:to>
                                    </p:set>
                                    <p:animEffect transition="in" filter="wipe(up)">
                                      <p:cBhvr>
                                        <p:cTn id="18" dur="1000"/>
                                        <p:tgtEl>
                                          <p:spTgt spid="54">
                                            <p:txEl>
                                              <p:pRg st="1" end="1"/>
                                            </p:txEl>
                                          </p:spTgt>
                                        </p:tgtEl>
                                      </p:cBhvr>
                                    </p:animEffect>
                                  </p:childTnLst>
                                </p:cTn>
                              </p:par>
                            </p:childTnLst>
                          </p:cTn>
                        </p:par>
                        <p:par>
                          <p:cTn id="19" fill="hold">
                            <p:stCondLst>
                              <p:cond delay="1000"/>
                            </p:stCondLst>
                            <p:childTnLst>
                              <p:par>
                                <p:cTn id="20" presetID="22" presetClass="entr" presetSubtype="1" fill="hold" nodeType="after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wipe(up)">
                                      <p:cBhvr>
                                        <p:cTn id="22" dur="1000"/>
                                        <p:tgtEl>
                                          <p:spTgt spid="1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7">
                                            <p:txEl>
                                              <p:pRg st="1" end="1"/>
                                            </p:txEl>
                                          </p:spTgt>
                                        </p:tgtEl>
                                        <p:attrNameLst>
                                          <p:attrName>style.visibility</p:attrName>
                                        </p:attrNameLst>
                                      </p:cBhvr>
                                      <p:to>
                                        <p:strVal val="visible"/>
                                      </p:to>
                                    </p:set>
                                    <p:animEffect transition="in" filter="wipe(up)">
                                      <p:cBhvr>
                                        <p:cTn id="27" dur="1000"/>
                                        <p:tgtEl>
                                          <p:spTgt spid="1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7">
                                            <p:txEl>
                                              <p:pRg st="2" end="2"/>
                                            </p:txEl>
                                          </p:spTgt>
                                        </p:tgtEl>
                                        <p:attrNameLst>
                                          <p:attrName>style.visibility</p:attrName>
                                        </p:attrNameLst>
                                      </p:cBhvr>
                                      <p:to>
                                        <p:strVal val="visible"/>
                                      </p:to>
                                    </p:set>
                                    <p:animEffect transition="in" filter="wipe(up)">
                                      <p:cBhvr>
                                        <p:cTn id="32" dur="10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p:cNvSpPr/>
          <p:nvPr/>
        </p:nvSpPr>
        <p:spPr>
          <a:xfrm>
            <a:off x="0" y="685800"/>
            <a:ext cx="4038600" cy="3970318"/>
          </a:xfrm>
          <a:prstGeom prst="rect">
            <a:avLst/>
          </a:prstGeom>
          <a:solidFill>
            <a:schemeClr val="tx2">
              <a:lumMod val="20000"/>
              <a:lumOff val="80000"/>
            </a:schemeClr>
          </a:solidFill>
        </p:spPr>
        <p:txBody>
          <a:bodyPr wrap="square">
            <a:spAutoFit/>
          </a:bodyPr>
          <a:lstStyle/>
          <a:p>
            <a:pPr marL="171450" indent="-171450">
              <a:spcAft>
                <a:spcPts val="1200"/>
              </a:spcAft>
              <a:buFont typeface="Arial" pitchFamily="34" charset="0"/>
              <a:buChar char="•"/>
            </a:pPr>
            <a:r>
              <a:rPr lang="en-US" sz="2800" dirty="0"/>
              <a:t>American poet </a:t>
            </a:r>
            <a:r>
              <a:rPr lang="en-US" sz="2800" dirty="0">
                <a:solidFill>
                  <a:srgbClr val="FF0000"/>
                </a:solidFill>
                <a:effectLst>
                  <a:outerShdw blurRad="38100" dist="38100" dir="2700000" algn="tl">
                    <a:srgbClr val="000000"/>
                  </a:outerShdw>
                </a:effectLst>
              </a:rPr>
              <a:t>Henry Wadsworth Longfellow memorialized the expulsion </a:t>
            </a:r>
            <a:r>
              <a:rPr lang="en-US" sz="2800" dirty="0"/>
              <a:t>in the popular poem, </a:t>
            </a:r>
            <a:r>
              <a:rPr lang="en-US" sz="2800" dirty="0">
                <a:solidFill>
                  <a:srgbClr val="FF0000"/>
                </a:solidFill>
                <a:effectLst>
                  <a:outerShdw blurRad="38100" dist="38100" dir="2700000" algn="tl">
                    <a:srgbClr val="000000"/>
                  </a:outerShdw>
                </a:effectLst>
              </a:rPr>
              <a:t>Evangeline</a:t>
            </a:r>
            <a:r>
              <a:rPr lang="en-US" sz="2800" i="1" dirty="0"/>
              <a:t>, </a:t>
            </a:r>
            <a:r>
              <a:rPr lang="en-US" sz="2800" dirty="0"/>
              <a:t>about the plight of a fictional character, </a:t>
            </a:r>
            <a:r>
              <a:rPr lang="en-US" sz="2800" dirty="0">
                <a:solidFill>
                  <a:srgbClr val="FF0000"/>
                </a:solidFill>
                <a:effectLst>
                  <a:outerShdw blurRad="38100" dist="38100" dir="2700000" algn="tl">
                    <a:srgbClr val="000000"/>
                  </a:outerShdw>
                </a:effectLst>
              </a:rPr>
              <a:t>which spread awareness of the expulsion</a:t>
            </a:r>
            <a:r>
              <a:rPr lang="en-US" sz="2800" dirty="0"/>
              <a:t> </a:t>
            </a:r>
          </a:p>
        </p:txBody>
      </p:sp>
      <p:sp>
        <p:nvSpPr>
          <p:cNvPr id="16" name="Rectangle 15"/>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
        <p:nvSpPr>
          <p:cNvPr id="17" name="Rectangle 16"/>
          <p:cNvSpPr/>
          <p:nvPr/>
        </p:nvSpPr>
        <p:spPr>
          <a:xfrm>
            <a:off x="0" y="4734342"/>
            <a:ext cx="4038600" cy="2985433"/>
          </a:xfrm>
          <a:prstGeom prst="rect">
            <a:avLst/>
          </a:prstGeom>
          <a:noFill/>
        </p:spPr>
        <p:txBody>
          <a:bodyPr wrap="square">
            <a:spAutoFit/>
          </a:bodyPr>
          <a:lstStyle/>
          <a:p>
            <a:pPr marL="171450" indent="-171450">
              <a:spcAft>
                <a:spcPts val="1200"/>
              </a:spcAft>
              <a:buFont typeface="Arial" pitchFamily="34" charset="0"/>
              <a:buChar char="•"/>
            </a:pPr>
            <a:r>
              <a:rPr lang="en-US" sz="2800" dirty="0"/>
              <a:t>There is a </a:t>
            </a:r>
            <a:r>
              <a:rPr lang="en-US" sz="2800" dirty="0">
                <a:solidFill>
                  <a:srgbClr val="FF0000"/>
                </a:solidFill>
                <a:effectLst>
                  <a:outerShdw blurRad="38100" dist="38100" dir="2700000" algn="tl">
                    <a:srgbClr val="000000"/>
                  </a:outerShdw>
                </a:effectLst>
              </a:rPr>
              <a:t>memorial to the deported Acadians  </a:t>
            </a:r>
            <a:r>
              <a:rPr lang="en-US" sz="2800" dirty="0"/>
              <a:t>at Hortonville, </a:t>
            </a:r>
            <a:r>
              <a:rPr lang="en-US" sz="2800" dirty="0">
                <a:solidFill>
                  <a:srgbClr val="FF0000"/>
                </a:solidFill>
                <a:effectLst>
                  <a:outerShdw blurRad="38100" dist="38100" dir="2700000" algn="tl">
                    <a:srgbClr val="000000"/>
                  </a:outerShdw>
                </a:effectLst>
              </a:rPr>
              <a:t>Grand- Pré</a:t>
            </a:r>
          </a:p>
          <a:p>
            <a:pPr marL="171450" indent="-171450">
              <a:spcAft>
                <a:spcPts val="1200"/>
              </a:spcAft>
              <a:buFont typeface="Arial" pitchFamily="34" charset="0"/>
              <a:buChar char="•"/>
            </a:pPr>
            <a:endParaRPr lang="en-US" sz="2800" dirty="0">
              <a:solidFill>
                <a:srgbClr val="FF0000"/>
              </a:solidFill>
              <a:effectLst>
                <a:outerShdw blurRad="38100" dist="38100" dir="2700000" algn="tl">
                  <a:srgbClr val="000000"/>
                </a:outerShdw>
              </a:effectLst>
            </a:endParaRPr>
          </a:p>
          <a:p>
            <a:pPr marL="171450" indent="-171450">
              <a:spcAft>
                <a:spcPts val="1200"/>
              </a:spcAft>
              <a:buFont typeface="Arial" pitchFamily="34" charset="0"/>
              <a:buChar char="•"/>
            </a:pPr>
            <a:endParaRPr lang="en-US" sz="2800" dirty="0"/>
          </a:p>
        </p:txBody>
      </p:sp>
      <p:pic>
        <p:nvPicPr>
          <p:cNvPr id="8" name="Picture 2"/>
          <p:cNvPicPr>
            <a:picLocks noChangeAspect="1" noChangeArrowheads="1"/>
          </p:cNvPicPr>
          <p:nvPr/>
        </p:nvPicPr>
        <p:blipFill>
          <a:blip r:embed="rId3" cstate="print"/>
          <a:srcRect/>
          <a:stretch>
            <a:fillRect/>
          </a:stretch>
        </p:blipFill>
        <p:spPr bwMode="auto">
          <a:xfrm>
            <a:off x="3907920" y="609600"/>
            <a:ext cx="5239128" cy="3733800"/>
          </a:xfrm>
          <a:prstGeom prst="rect">
            <a:avLst/>
          </a:prstGeom>
          <a:noFill/>
          <a:ln w="9525">
            <a:noFill/>
            <a:miter lim="800000"/>
            <a:headEnd/>
            <a:tailEnd/>
          </a:ln>
        </p:spPr>
      </p:pic>
      <p:pic>
        <p:nvPicPr>
          <p:cNvPr id="58371" name="Picture 3"/>
          <p:cNvPicPr>
            <a:picLocks noChangeAspect="1" noChangeArrowheads="1"/>
          </p:cNvPicPr>
          <p:nvPr/>
        </p:nvPicPr>
        <p:blipFill>
          <a:blip r:embed="rId4" cstate="print"/>
          <a:srcRect/>
          <a:stretch>
            <a:fillRect/>
          </a:stretch>
        </p:blipFill>
        <p:spPr bwMode="auto">
          <a:xfrm>
            <a:off x="3962400" y="736064"/>
            <a:ext cx="5181600" cy="3454936"/>
          </a:xfrm>
          <a:prstGeom prst="rect">
            <a:avLst/>
          </a:prstGeom>
          <a:noFill/>
          <a:ln w="9525">
            <a:noFill/>
            <a:miter lim="800000"/>
            <a:headEnd/>
            <a:tailEnd/>
          </a:ln>
        </p:spPr>
      </p:pic>
      <p:pic>
        <p:nvPicPr>
          <p:cNvPr id="58372" name="Picture 4"/>
          <p:cNvPicPr>
            <a:picLocks noChangeAspect="1" noChangeArrowheads="1"/>
          </p:cNvPicPr>
          <p:nvPr/>
        </p:nvPicPr>
        <p:blipFill>
          <a:blip r:embed="rId5" cstate="print"/>
          <a:srcRect/>
          <a:stretch>
            <a:fillRect/>
          </a:stretch>
        </p:blipFill>
        <p:spPr bwMode="auto">
          <a:xfrm>
            <a:off x="6539420" y="762000"/>
            <a:ext cx="2528380" cy="3456432"/>
          </a:xfrm>
          <a:prstGeom prst="rect">
            <a:avLst/>
          </a:prstGeom>
          <a:noFill/>
          <a:ln w="9525">
            <a:noFill/>
            <a:miter lim="800000"/>
            <a:headEnd/>
            <a:tailEnd/>
          </a:ln>
        </p:spPr>
      </p:pic>
      <p:pic>
        <p:nvPicPr>
          <p:cNvPr id="58370" name="Picture 2" descr="Deportation of Acadians"/>
          <p:cNvPicPr>
            <a:picLocks noChangeAspect="1" noChangeArrowheads="1"/>
          </p:cNvPicPr>
          <p:nvPr/>
        </p:nvPicPr>
        <p:blipFill>
          <a:blip r:embed="rId6" cstate="print"/>
          <a:srcRect/>
          <a:stretch>
            <a:fillRect/>
          </a:stretch>
        </p:blipFill>
        <p:spPr bwMode="auto">
          <a:xfrm>
            <a:off x="3886200" y="609600"/>
            <a:ext cx="5257800" cy="3681487"/>
          </a:xfrm>
          <a:prstGeom prst="rect">
            <a:avLst/>
          </a:prstGeom>
          <a:noFill/>
        </p:spPr>
      </p:pic>
      <p:pic>
        <p:nvPicPr>
          <p:cNvPr id="7" name="Picture 2" descr="https://i.pinimg.com/originals/1f/6a/13/1f6a139411f03e1ce76bc7ef94166da2.jpg"/>
          <p:cNvPicPr>
            <a:picLocks noChangeAspect="1" noChangeArrowheads="1"/>
          </p:cNvPicPr>
          <p:nvPr/>
        </p:nvPicPr>
        <p:blipFill>
          <a:blip r:embed="rId7" cstate="print"/>
          <a:srcRect/>
          <a:stretch>
            <a:fillRect/>
          </a:stretch>
        </p:blipFill>
        <p:spPr bwMode="auto">
          <a:xfrm>
            <a:off x="4495800" y="609600"/>
            <a:ext cx="4074477" cy="6248400"/>
          </a:xfrm>
          <a:prstGeom prst="rect">
            <a:avLst/>
          </a:prstGeom>
          <a:noFill/>
        </p:spPr>
      </p:pic>
      <p:sp>
        <p:nvSpPr>
          <p:cNvPr id="12" name="Slide Number Placeholder 11"/>
          <p:cNvSpPr>
            <a:spLocks noGrp="1"/>
          </p:cNvSpPr>
          <p:nvPr>
            <p:ph type="sldNum" sz="quarter" idx="12"/>
          </p:nvPr>
        </p:nvSpPr>
        <p:spPr/>
        <p:txBody>
          <a:bodyPr/>
          <a:lstStyle/>
          <a:p>
            <a:pPr>
              <a:defRPr/>
            </a:pPr>
            <a:fld id="{6D98560A-1953-4F77-869E-5D1EE0598C44}" type="slidenum">
              <a:rPr lang="en-US" smtClean="0"/>
              <a:pPr>
                <a:defRPr/>
              </a:pPr>
              <a:t>89</a:t>
            </a:fld>
            <a:endParaRPr lang="en-US" dirty="0"/>
          </a:p>
        </p:txBody>
      </p:sp>
      <p:grpSp>
        <p:nvGrpSpPr>
          <p:cNvPr id="14" name="Group 13"/>
          <p:cNvGrpSpPr/>
          <p:nvPr/>
        </p:nvGrpSpPr>
        <p:grpSpPr>
          <a:xfrm>
            <a:off x="0" y="0"/>
            <a:ext cx="9144000" cy="609600"/>
            <a:chOff x="0" y="0"/>
            <a:chExt cx="9144000" cy="609600"/>
          </a:xfrm>
        </p:grpSpPr>
        <p:pic>
          <p:nvPicPr>
            <p:cNvPr id="15" name="Picture 6" descr="https://cdn.wallpapersafari.com/59/29/rPu1bn.png"/>
            <p:cNvPicPr>
              <a:picLocks noChangeAspect="1" noChangeArrowheads="1"/>
            </p:cNvPicPr>
            <p:nvPr/>
          </p:nvPicPr>
          <p:blipFill>
            <a:blip r:embed="rId8" cstate="print"/>
            <a:srcRect/>
            <a:stretch>
              <a:fillRect/>
            </a:stretch>
          </p:blipFill>
          <p:spPr bwMode="auto">
            <a:xfrm>
              <a:off x="8253213" y="0"/>
              <a:ext cx="890787" cy="594360"/>
            </a:xfrm>
            <a:prstGeom prst="rect">
              <a:avLst/>
            </a:prstGeom>
            <a:noFill/>
          </p:spPr>
        </p:pic>
        <p:sp>
          <p:nvSpPr>
            <p:cNvPr id="18" name="Title 1"/>
            <p:cNvSpPr txBox="1">
              <a:spLocks/>
            </p:cNvSpPr>
            <p:nvPr/>
          </p:nvSpPr>
          <p:spPr>
            <a:xfrm>
              <a:off x="0" y="0"/>
              <a:ext cx="8229600" cy="609600"/>
            </a:xfrm>
            <a:prstGeom prst="rect">
              <a:avLst/>
            </a:prstGeom>
            <a:solidFill>
              <a:srgbClr val="FFFF00"/>
            </a:solidFill>
          </p:spPr>
          <p:txBody>
            <a:bodyPr vert="horz" lIns="91440" tIns="45720" rIns="91440" bIns="45720" rtlCol="0" anchor="ctr">
              <a:normAutofit fontScale="82500" lnSpcReduction="10000"/>
            </a:bodyPr>
            <a:lstStyle/>
            <a:p>
              <a:pPr>
                <a:spcBef>
                  <a:spcPct val="0"/>
                </a:spcBef>
              </a:pPr>
              <a:r>
                <a:rPr lang="en-US" sz="3600" dirty="0" smtClean="0">
                  <a:solidFill>
                    <a:srgbClr val="FF0000"/>
                  </a:solidFill>
                  <a:effectLst>
                    <a:outerShdw blurRad="38100" dist="38100" dir="2700000" algn="tl">
                      <a:srgbClr val="000000"/>
                    </a:outerShdw>
                  </a:effectLst>
                </a:rPr>
                <a:t>ET=151YRS </a:t>
              </a:r>
              <a:r>
                <a:rPr kumimoji="0" lang="en-US" sz="3600" b="1" i="0" u="none" strike="noStrike" kern="1200" cap="none" spc="0" normalizeH="0" baseline="0" noProof="0" dirty="0" smtClean="0">
                  <a:ln>
                    <a:noFill/>
                  </a:ln>
                  <a:solidFill>
                    <a:schemeClr val="tx1"/>
                  </a:solidFill>
                  <a:effectLst/>
                  <a:uLnTx/>
                  <a:uFillTx/>
                  <a:latin typeface="+mj-lt"/>
                  <a:ea typeface="+mj-ea"/>
                  <a:cs typeface="+mj-cs"/>
                </a:rPr>
                <a:t>    1755 - THE GRAND DÉRANGEMENT</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54">
                                            <p:txEl>
                                              <p:pRg st="0" end="0"/>
                                            </p:txEl>
                                          </p:spTgt>
                                        </p:tgtEl>
                                        <p:attrNameLst>
                                          <p:attrName>style.visibility</p:attrName>
                                        </p:attrNameLst>
                                      </p:cBhvr>
                                      <p:to>
                                        <p:strVal val="visible"/>
                                      </p:to>
                                    </p:set>
                                    <p:animEffect transition="in" filter="wipe(up)">
                                      <p:cBhvr>
                                        <p:cTn id="13" dur="1000"/>
                                        <p:tgtEl>
                                          <p:spTgt spid="5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8371"/>
                                        </p:tgtEl>
                                        <p:attrNameLst>
                                          <p:attrName>style.visibility</p:attrName>
                                        </p:attrNameLst>
                                      </p:cBhvr>
                                      <p:to>
                                        <p:strVal val="visible"/>
                                      </p:to>
                                    </p:set>
                                    <p:animEffect transition="in" filter="wipe(down)">
                                      <p:cBhvr>
                                        <p:cTn id="18" dur="500"/>
                                        <p:tgtEl>
                                          <p:spTgt spid="5837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8372"/>
                                        </p:tgtEl>
                                        <p:attrNameLst>
                                          <p:attrName>style.visibility</p:attrName>
                                        </p:attrNameLst>
                                      </p:cBhvr>
                                      <p:to>
                                        <p:strVal val="visible"/>
                                      </p:to>
                                    </p:set>
                                    <p:animEffect transition="in" filter="wipe(down)">
                                      <p:cBhvr>
                                        <p:cTn id="23" dur="500"/>
                                        <p:tgtEl>
                                          <p:spTgt spid="5837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wipe(up)">
                                      <p:cBhvr>
                                        <p:cTn id="28" dur="1000"/>
                                        <p:tgtEl>
                                          <p:spTgt spid="17">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childTnLst>
                                    <p:set>
                                      <p:cBhvr>
                                        <p:cTn id="32" dur="1" fill="hold">
                                          <p:stCondLst>
                                            <p:cond delay="0"/>
                                          </p:stCondLst>
                                        </p:cTn>
                                        <p:tgtEl>
                                          <p:spTgt spid="58370"/>
                                        </p:tgtEl>
                                        <p:attrNameLst>
                                          <p:attrName>style.visibility</p:attrName>
                                        </p:attrNameLst>
                                      </p:cBhvr>
                                      <p:to>
                                        <p:strVal val="visible"/>
                                      </p:to>
                                    </p:set>
                                    <p:anim calcmode="lin" valueType="num">
                                      <p:cBhvr>
                                        <p:cTn id="33" dur="500" fill="hold"/>
                                        <p:tgtEl>
                                          <p:spTgt spid="58370"/>
                                        </p:tgtEl>
                                        <p:attrNameLst>
                                          <p:attrName>ppt_w</p:attrName>
                                        </p:attrNameLst>
                                      </p:cBhvr>
                                      <p:tavLst>
                                        <p:tav tm="0">
                                          <p:val>
                                            <p:fltVal val="0"/>
                                          </p:val>
                                        </p:tav>
                                        <p:tav tm="100000">
                                          <p:val>
                                            <p:strVal val="#ppt_w"/>
                                          </p:val>
                                        </p:tav>
                                      </p:tavLst>
                                    </p:anim>
                                    <p:anim calcmode="lin" valueType="num">
                                      <p:cBhvr>
                                        <p:cTn id="34" dur="500" fill="hold"/>
                                        <p:tgtEl>
                                          <p:spTgt spid="58370"/>
                                        </p:tgtEl>
                                        <p:attrNameLst>
                                          <p:attrName>ppt_h</p:attrName>
                                        </p:attrNameLst>
                                      </p:cBhvr>
                                      <p:tavLst>
                                        <p:tav tm="0">
                                          <p:val>
                                            <p:fltVal val="0"/>
                                          </p:val>
                                        </p:tav>
                                        <p:tav tm="100000">
                                          <p:val>
                                            <p:strVal val="#ppt_h"/>
                                          </p:val>
                                        </p:tav>
                                      </p:tavLst>
                                    </p:anim>
                                    <p:animEffect transition="in" filter="fade">
                                      <p:cBhvr>
                                        <p:cTn id="35" dur="500"/>
                                        <p:tgtEl>
                                          <p:spTgt spid="5837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721816"/>
            <a:ext cx="5181600" cy="3139321"/>
          </a:xfrm>
          <a:prstGeom prst="rect">
            <a:avLst/>
          </a:prstGeom>
          <a:noFill/>
        </p:spPr>
        <p:txBody>
          <a:bodyPr wrap="square" rtlCol="0">
            <a:spAutoFit/>
          </a:bodyPr>
          <a:lstStyle/>
          <a:p>
            <a:pPr>
              <a:spcAft>
                <a:spcPts val="600"/>
              </a:spcAft>
            </a:pPr>
            <a:r>
              <a:rPr lang="en-US" sz="2800" dirty="0"/>
              <a:t> </a:t>
            </a:r>
            <a:r>
              <a:rPr lang="en-US" sz="2800" u="sng" cap="all" dirty="0">
                <a:solidFill>
                  <a:srgbClr val="FF0000"/>
                </a:solidFill>
                <a:effectLst>
                  <a:outerShdw blurRad="38100" dist="38100" dir="2700000" algn="tl">
                    <a:srgbClr val="000000"/>
                  </a:outerShdw>
                </a:effectLst>
              </a:rPr>
              <a:t>"historic rivals“</a:t>
            </a:r>
          </a:p>
          <a:p>
            <a:pPr>
              <a:spcAft>
                <a:spcPts val="600"/>
              </a:spcAft>
            </a:pPr>
            <a:endParaRPr lang="en-US" sz="1000" u="sng" cap="all" dirty="0">
              <a:solidFill>
                <a:srgbClr val="FF0000"/>
              </a:solidFill>
              <a:effectLst>
                <a:outerShdw blurRad="38100" dist="38100" dir="2700000" algn="tl">
                  <a:srgbClr val="000000"/>
                </a:outerShdw>
              </a:effectLst>
            </a:endParaRPr>
          </a:p>
          <a:p>
            <a:pPr marL="228600" indent="-228600">
              <a:spcAft>
                <a:spcPts val="1200"/>
              </a:spcAft>
              <a:buFont typeface="Arial" pitchFamily="34" charset="0"/>
              <a:buChar char="•"/>
            </a:pPr>
            <a:r>
              <a:rPr lang="en-US" sz="2800" dirty="0"/>
              <a:t>From 1066, </a:t>
            </a:r>
            <a:r>
              <a:rPr lang="en-US" sz="2800" dirty="0">
                <a:solidFill>
                  <a:srgbClr val="FF0000"/>
                </a:solidFill>
                <a:effectLst>
                  <a:outerShdw blurRad="38100" dist="38100" dir="2700000" algn="tl">
                    <a:srgbClr val="000000"/>
                  </a:outerShdw>
                </a:effectLst>
              </a:rPr>
              <a:t>England &amp; France </a:t>
            </a:r>
            <a:r>
              <a:rPr lang="en-US" sz="2800" dirty="0"/>
              <a:t>were in </a:t>
            </a:r>
            <a:r>
              <a:rPr lang="en-US" sz="2800" dirty="0">
                <a:solidFill>
                  <a:srgbClr val="FF0000"/>
                </a:solidFill>
                <a:effectLst>
                  <a:outerShdw blurRad="38100" dist="38100" dir="2700000" algn="tl">
                    <a:srgbClr val="000000"/>
                  </a:outerShdw>
                </a:effectLst>
              </a:rPr>
              <a:t>various conflicts/ wars </a:t>
            </a:r>
            <a:r>
              <a:rPr lang="en-US" sz="2800" dirty="0"/>
              <a:t>with each other</a:t>
            </a:r>
          </a:p>
          <a:p>
            <a:pPr marL="228600" indent="-228600">
              <a:spcAft>
                <a:spcPts val="1200"/>
              </a:spcAft>
              <a:buFont typeface="Arial" pitchFamily="34" charset="0"/>
              <a:buChar char="•"/>
            </a:pPr>
            <a:r>
              <a:rPr lang="en-US" sz="2800" dirty="0"/>
              <a:t>Most recent was the </a:t>
            </a:r>
            <a:r>
              <a:rPr lang="en-US" sz="2800" dirty="0">
                <a:solidFill>
                  <a:srgbClr val="FF0000"/>
                </a:solidFill>
                <a:effectLst>
                  <a:outerShdw blurRad="38100" dist="38100" dir="2700000" algn="tl">
                    <a:srgbClr val="000000"/>
                  </a:outerShdw>
                </a:effectLst>
              </a:rPr>
              <a:t>Hundred Year’s War</a:t>
            </a:r>
            <a:r>
              <a:rPr lang="en-US" sz="2800" dirty="0"/>
              <a:t>: 1337–1453</a:t>
            </a:r>
          </a:p>
        </p:txBody>
      </p:sp>
      <p:sp>
        <p:nvSpPr>
          <p:cNvPr id="7" name="Rectangle 6"/>
          <p:cNvSpPr/>
          <p:nvPr/>
        </p:nvSpPr>
        <p:spPr>
          <a:xfrm>
            <a:off x="0" y="4038600"/>
            <a:ext cx="9144000" cy="2831544"/>
          </a:xfrm>
          <a:prstGeom prst="rect">
            <a:avLst/>
          </a:prstGeom>
        </p:spPr>
        <p:txBody>
          <a:bodyPr wrap="square">
            <a:spAutoFit/>
          </a:bodyPr>
          <a:lstStyle/>
          <a:p>
            <a:pPr marL="228600" indent="-228600">
              <a:spcAft>
                <a:spcPts val="600"/>
              </a:spcAft>
              <a:buFont typeface="Arial" pitchFamily="34" charset="0"/>
              <a:buChar char="•"/>
            </a:pPr>
            <a:r>
              <a:rPr lang="en-US" sz="2800" dirty="0"/>
              <a:t>Add to the </a:t>
            </a:r>
            <a:r>
              <a:rPr lang="en-US" sz="2800" dirty="0">
                <a:solidFill>
                  <a:srgbClr val="FF0000"/>
                </a:solidFill>
                <a:effectLst>
                  <a:outerShdw blurRad="38100" dist="38100" dir="2700000" algn="tl">
                    <a:srgbClr val="000000"/>
                  </a:outerShdw>
                </a:effectLst>
              </a:rPr>
              <a:t>history of rivalry</a:t>
            </a:r>
            <a:r>
              <a:rPr lang="en-US" sz="2800" dirty="0"/>
              <a:t>, and </a:t>
            </a:r>
            <a:r>
              <a:rPr lang="en-US" sz="2800" dirty="0">
                <a:solidFill>
                  <a:srgbClr val="FF0000"/>
                </a:solidFill>
                <a:effectLst>
                  <a:outerShdw blurRad="38100" dist="38100" dir="2700000" algn="tl">
                    <a:srgbClr val="000000"/>
                  </a:outerShdw>
                </a:effectLst>
              </a:rPr>
              <a:t>increasing desire for global domination</a:t>
            </a:r>
            <a:r>
              <a:rPr lang="en-US" sz="2800" dirty="0"/>
              <a:t>, </a:t>
            </a:r>
            <a:r>
              <a:rPr lang="en-US" sz="2800" dirty="0">
                <a:solidFill>
                  <a:srgbClr val="FF0000"/>
                </a:solidFill>
                <a:effectLst>
                  <a:outerShdw blurRad="38100" dist="38100" dir="2700000" algn="tl">
                    <a:srgbClr val="000000"/>
                  </a:outerShdw>
                </a:effectLst>
              </a:rPr>
              <a:t>empire building </a:t>
            </a:r>
            <a:r>
              <a:rPr lang="en-US" sz="2800" dirty="0"/>
              <a:t>begins to spread and </a:t>
            </a:r>
            <a:r>
              <a:rPr lang="en-US" sz="2800" dirty="0">
                <a:solidFill>
                  <a:srgbClr val="FF0000"/>
                </a:solidFill>
                <a:effectLst>
                  <a:outerShdw blurRad="38100" dist="38100" dir="2700000" algn="tl">
                    <a:srgbClr val="000000"/>
                  </a:outerShdw>
                </a:effectLst>
              </a:rPr>
              <a:t>competition</a:t>
            </a:r>
            <a:r>
              <a:rPr lang="en-US" sz="2800" dirty="0"/>
              <a:t> between these nations </a:t>
            </a:r>
            <a:r>
              <a:rPr lang="en-US" sz="2800" dirty="0">
                <a:solidFill>
                  <a:srgbClr val="FF0000"/>
                </a:solidFill>
                <a:effectLst>
                  <a:outerShdw blurRad="38100" dist="38100" dir="2700000" algn="tl">
                    <a:srgbClr val="000000"/>
                  </a:outerShdw>
                </a:effectLst>
              </a:rPr>
              <a:t>begins to increase</a:t>
            </a:r>
          </a:p>
          <a:p>
            <a:pPr marL="228600" indent="-228600">
              <a:spcAft>
                <a:spcPts val="600"/>
              </a:spcAft>
              <a:buFont typeface="Arial" pitchFamily="34" charset="0"/>
              <a:buChar char="•"/>
            </a:pPr>
            <a:r>
              <a:rPr lang="en-US" sz="2800" dirty="0">
                <a:solidFill>
                  <a:srgbClr val="FF0000"/>
                </a:solidFill>
                <a:effectLst>
                  <a:outerShdw blurRad="38100" dist="38100" dir="2700000" algn="tl">
                    <a:srgbClr val="000000"/>
                  </a:outerShdw>
                </a:effectLst>
              </a:rPr>
              <a:t>Armed conflict </a:t>
            </a:r>
            <a:r>
              <a:rPr lang="en-US" sz="2800" dirty="0"/>
              <a:t>between France/England </a:t>
            </a:r>
            <a:r>
              <a:rPr lang="en-US" sz="2800" dirty="0">
                <a:solidFill>
                  <a:srgbClr val="FF0000"/>
                </a:solidFill>
                <a:effectLst>
                  <a:outerShdw blurRad="38100" dist="38100" dir="2700000" algn="tl">
                    <a:srgbClr val="000000"/>
                  </a:outerShdw>
                </a:effectLst>
              </a:rPr>
              <a:t>ebbs &amp; flows in 17th/18th centuries</a:t>
            </a:r>
            <a:r>
              <a:rPr lang="en-US" sz="2800" dirty="0"/>
              <a:t> </a:t>
            </a:r>
          </a:p>
          <a:p>
            <a:pPr marL="228600" indent="-228600">
              <a:spcAft>
                <a:spcPts val="600"/>
              </a:spcAft>
              <a:buFont typeface="Arial" pitchFamily="34" charset="0"/>
              <a:buChar char="•"/>
            </a:pPr>
            <a:r>
              <a:rPr lang="en-US" sz="2800" dirty="0"/>
              <a:t>The </a:t>
            </a:r>
            <a:r>
              <a:rPr lang="en-US" sz="2800" dirty="0">
                <a:solidFill>
                  <a:srgbClr val="FF0000"/>
                </a:solidFill>
                <a:effectLst>
                  <a:outerShdw blurRad="38100" dist="38100" dir="2700000" algn="tl">
                    <a:srgbClr val="000000"/>
                  </a:outerShdw>
                </a:effectLst>
              </a:rPr>
              <a:t>Acadians are caught in the middle</a:t>
            </a:r>
          </a:p>
        </p:txBody>
      </p:sp>
      <p:pic>
        <p:nvPicPr>
          <p:cNvPr id="8198" name="Picture 6" descr="File: Bayeux Tapestry scene57 Harold death.jpg"/>
          <p:cNvPicPr>
            <a:picLocks noChangeAspect="1" noChangeArrowheads="1"/>
          </p:cNvPicPr>
          <p:nvPr/>
        </p:nvPicPr>
        <p:blipFill>
          <a:blip r:embed="rId3" cstate="print"/>
          <a:srcRect/>
          <a:stretch>
            <a:fillRect/>
          </a:stretch>
        </p:blipFill>
        <p:spPr bwMode="auto">
          <a:xfrm>
            <a:off x="4855429" y="609600"/>
            <a:ext cx="4288571" cy="3733800"/>
          </a:xfrm>
          <a:prstGeom prst="rect">
            <a:avLst/>
          </a:prstGeom>
          <a:noFill/>
        </p:spPr>
      </p:pic>
      <p:pic>
        <p:nvPicPr>
          <p:cNvPr id="8200" name="Picture 8" descr="https://upload.wikimedia.org/wikipedia/commons/b/b9/Vigiles_du_roi_Charles_VII_32.jpg"/>
          <p:cNvPicPr>
            <a:picLocks noChangeAspect="1" noChangeArrowheads="1"/>
          </p:cNvPicPr>
          <p:nvPr/>
        </p:nvPicPr>
        <p:blipFill>
          <a:blip r:embed="rId4" cstate="print"/>
          <a:srcRect/>
          <a:stretch>
            <a:fillRect/>
          </a:stretch>
        </p:blipFill>
        <p:spPr bwMode="auto">
          <a:xfrm>
            <a:off x="4854172" y="609600"/>
            <a:ext cx="4289828" cy="3733800"/>
          </a:xfrm>
          <a:prstGeom prst="rect">
            <a:avLst/>
          </a:prstGeom>
          <a:noFill/>
        </p:spPr>
      </p:pic>
      <p:grpSp>
        <p:nvGrpSpPr>
          <p:cNvPr id="3" name="Group 14"/>
          <p:cNvGrpSpPr/>
          <p:nvPr/>
        </p:nvGrpSpPr>
        <p:grpSpPr>
          <a:xfrm>
            <a:off x="0" y="609600"/>
            <a:ext cx="9144000" cy="3352800"/>
            <a:chOff x="0" y="609600"/>
            <a:chExt cx="9144000" cy="3352800"/>
          </a:xfrm>
        </p:grpSpPr>
        <p:pic>
          <p:nvPicPr>
            <p:cNvPr id="8204" name="Picture 12" descr="https://upload.wikimedia.org/wikipedia/commons/6/69/English_overseas_possessions_in_1700.png"/>
            <p:cNvPicPr>
              <a:picLocks noChangeAspect="1" noChangeArrowheads="1"/>
            </p:cNvPicPr>
            <p:nvPr/>
          </p:nvPicPr>
          <p:blipFill>
            <a:blip r:embed="rId5" cstate="print"/>
            <a:srcRect b="16400"/>
            <a:stretch>
              <a:fillRect/>
            </a:stretch>
          </p:blipFill>
          <p:spPr bwMode="auto">
            <a:xfrm>
              <a:off x="0" y="609600"/>
              <a:ext cx="9144000" cy="3352800"/>
            </a:xfrm>
            <a:prstGeom prst="rect">
              <a:avLst/>
            </a:prstGeom>
            <a:noFill/>
          </p:spPr>
        </p:pic>
        <p:sp>
          <p:nvSpPr>
            <p:cNvPr id="14" name="Rectangle 13"/>
            <p:cNvSpPr/>
            <p:nvPr/>
          </p:nvSpPr>
          <p:spPr>
            <a:xfrm>
              <a:off x="2760062" y="3505200"/>
              <a:ext cx="3623877" cy="369332"/>
            </a:xfrm>
            <a:prstGeom prst="rect">
              <a:avLst/>
            </a:prstGeom>
            <a:solidFill>
              <a:schemeClr val="tx1"/>
            </a:solidFill>
          </p:spPr>
          <p:txBody>
            <a:bodyPr wrap="none">
              <a:spAutoFit/>
            </a:bodyPr>
            <a:lstStyle/>
            <a:p>
              <a:r>
                <a:rPr lang="en-US" dirty="0">
                  <a:solidFill>
                    <a:schemeClr val="bg1"/>
                  </a:solidFill>
                </a:rPr>
                <a:t>English overseas possessions in 1700</a:t>
              </a:r>
            </a:p>
          </p:txBody>
        </p:sp>
      </p:grpSp>
      <p:sp>
        <p:nvSpPr>
          <p:cNvPr id="17" name="Oval 16"/>
          <p:cNvSpPr/>
          <p:nvPr/>
        </p:nvSpPr>
        <p:spPr>
          <a:xfrm>
            <a:off x="3733800" y="1219200"/>
            <a:ext cx="533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2001296" y="1122904"/>
            <a:ext cx="533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2514600" y="1371600"/>
            <a:ext cx="533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p:nvSpPr>
        <p:spPr>
          <a:xfrm rot="19631601">
            <a:off x="1865169" y="1644487"/>
            <a:ext cx="838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1828800" y="2057400"/>
            <a:ext cx="533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1524000" y="2286000"/>
            <a:ext cx="533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2209800" y="2362200"/>
            <a:ext cx="533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a:off x="2362200" y="2590800"/>
            <a:ext cx="533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p:nvSpPr>
        <p:spPr>
          <a:xfrm>
            <a:off x="3733800" y="2590800"/>
            <a:ext cx="533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6553200" y="2895600"/>
            <a:ext cx="533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5887496" y="2037304"/>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206" name="Picture 14" descr="http://4.bp.blogspot.com/-ldb3dFi16Yw/ThMHsBZO26I/AAAAAAABLGc/_TWnOiv5Mmg/s1600/DSC01410.JPG"/>
          <p:cNvPicPr>
            <a:picLocks noChangeAspect="1" noChangeArrowheads="1"/>
          </p:cNvPicPr>
          <p:nvPr/>
        </p:nvPicPr>
        <p:blipFill>
          <a:blip r:embed="rId6" cstate="print"/>
          <a:srcRect/>
          <a:stretch>
            <a:fillRect/>
          </a:stretch>
        </p:blipFill>
        <p:spPr bwMode="auto">
          <a:xfrm>
            <a:off x="0" y="609600"/>
            <a:ext cx="9144000" cy="5715000"/>
          </a:xfrm>
          <a:prstGeom prst="rect">
            <a:avLst/>
          </a:prstGeom>
          <a:noFill/>
        </p:spPr>
      </p:pic>
      <p:sp>
        <p:nvSpPr>
          <p:cNvPr id="2" name="Title 1"/>
          <p:cNvSpPr>
            <a:spLocks noGrp="1"/>
          </p:cNvSpPr>
          <p:nvPr>
            <p:ph type="title"/>
          </p:nvPr>
        </p:nvSpPr>
        <p:spPr/>
        <p:txBody>
          <a:bodyPr>
            <a:normAutofit fontScale="90000"/>
          </a:bodyPr>
          <a:lstStyle/>
          <a:p>
            <a:r>
              <a:rPr lang="en-US" dirty="0"/>
              <a:t>NEW FRANCE GEOPOLITICAL SETTING - EUROPEANS</a:t>
            </a:r>
          </a:p>
        </p:txBody>
      </p:sp>
      <p:sp>
        <p:nvSpPr>
          <p:cNvPr id="28" name="Rectangle 27"/>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pic>
        <p:nvPicPr>
          <p:cNvPr id="159745" name="Picture 1" descr="C:\Users\romerrr\AppData\Local\Microsoft\Windows\INetCache\IE\12ZGSOIJ\three-1181081_640[1].png"/>
          <p:cNvPicPr>
            <a:picLocks noChangeAspect="1" noChangeArrowheads="1"/>
          </p:cNvPicPr>
          <p:nvPr/>
        </p:nvPicPr>
        <p:blipFill>
          <a:blip r:embed="rId7" cstate="print"/>
          <a:srcRect/>
          <a:stretch>
            <a:fillRect/>
          </a:stretch>
        </p:blipFill>
        <p:spPr bwMode="auto">
          <a:xfrm>
            <a:off x="2133600" y="990600"/>
            <a:ext cx="4876800" cy="4876800"/>
          </a:xfrm>
          <a:prstGeom prst="rect">
            <a:avLst/>
          </a:prstGeom>
          <a:noFill/>
        </p:spPr>
      </p:pic>
      <p:sp>
        <p:nvSpPr>
          <p:cNvPr id="29" name="Slide Number Placeholder 28"/>
          <p:cNvSpPr>
            <a:spLocks noGrp="1"/>
          </p:cNvSpPr>
          <p:nvPr>
            <p:ph type="sldNum" sz="quarter" idx="12"/>
          </p:nvPr>
        </p:nvSpPr>
        <p:spPr/>
        <p:txBody>
          <a:bodyPr/>
          <a:lstStyle/>
          <a:p>
            <a:pPr>
              <a:defRPr/>
            </a:pPr>
            <a:fld id="{6D98560A-1953-4F77-869E-5D1EE0598C44}" type="slidenum">
              <a:rPr lang="en-US" smtClean="0"/>
              <a:pPr>
                <a:defRPr/>
              </a:pPr>
              <a:t>9</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59745"/>
                                        </p:tgtEl>
                                        <p:attrNameLst>
                                          <p:attrName>style.visibility</p:attrName>
                                        </p:attrNameLst>
                                      </p:cBhvr>
                                      <p:to>
                                        <p:strVal val="visible"/>
                                      </p:to>
                                    </p:set>
                                    <p:anim calcmode="lin" valueType="num">
                                      <p:cBhvr>
                                        <p:cTn id="7" dur="500" fill="hold"/>
                                        <p:tgtEl>
                                          <p:spTgt spid="159745"/>
                                        </p:tgtEl>
                                        <p:attrNameLst>
                                          <p:attrName>ppt_w</p:attrName>
                                        </p:attrNameLst>
                                      </p:cBhvr>
                                      <p:tavLst>
                                        <p:tav tm="0">
                                          <p:val>
                                            <p:fltVal val="0"/>
                                          </p:val>
                                        </p:tav>
                                        <p:tav tm="100000">
                                          <p:val>
                                            <p:strVal val="#ppt_w"/>
                                          </p:val>
                                        </p:tav>
                                      </p:tavLst>
                                    </p:anim>
                                    <p:anim calcmode="lin" valueType="num">
                                      <p:cBhvr>
                                        <p:cTn id="8" dur="500" fill="hold"/>
                                        <p:tgtEl>
                                          <p:spTgt spid="159745"/>
                                        </p:tgtEl>
                                        <p:attrNameLst>
                                          <p:attrName>ppt_h</p:attrName>
                                        </p:attrNameLst>
                                      </p:cBhvr>
                                      <p:tavLst>
                                        <p:tav tm="0">
                                          <p:val>
                                            <p:fltVal val="0"/>
                                          </p:val>
                                        </p:tav>
                                        <p:tav tm="100000">
                                          <p:val>
                                            <p:strVal val="#ppt_h"/>
                                          </p:val>
                                        </p:tav>
                                      </p:tavLst>
                                    </p:anim>
                                    <p:animEffect transition="in" filter="fade">
                                      <p:cBhvr>
                                        <p:cTn id="9" dur="500"/>
                                        <p:tgtEl>
                                          <p:spTgt spid="159745"/>
                                        </p:tgtEl>
                                      </p:cBhvr>
                                    </p:animEffect>
                                  </p:childTnLst>
                                </p:cTn>
                              </p:par>
                              <p:par>
                                <p:cTn id="10" presetID="22" presetClass="entr" presetSubtype="8" fill="hold"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1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59745"/>
                                        </p:tgtEl>
                                      </p:cBhvr>
                                    </p:animEffect>
                                    <p:set>
                                      <p:cBhvr>
                                        <p:cTn id="17" dur="1" fill="hold">
                                          <p:stCondLst>
                                            <p:cond delay="499"/>
                                          </p:stCondLst>
                                        </p:cTn>
                                        <p:tgtEl>
                                          <p:spTgt spid="159745"/>
                                        </p:tgtEl>
                                        <p:attrNameLst>
                                          <p:attrName>style.visibility</p:attrName>
                                        </p:attrNameLst>
                                      </p:cBhvr>
                                      <p:to>
                                        <p:strVal val="hidden"/>
                                      </p:to>
                                    </p:set>
                                  </p:childTnLst>
                                </p:cTn>
                              </p:par>
                              <p:par>
                                <p:cTn id="18" presetID="22" presetClass="entr" presetSubtype="8"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wipe(left)">
                                      <p:cBhvr>
                                        <p:cTn id="20" dur="1000"/>
                                        <p:tgtEl>
                                          <p:spTgt spid="4">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8198"/>
                                        </p:tgtEl>
                                        <p:attrNameLst>
                                          <p:attrName>style.visibility</p:attrName>
                                        </p:attrNameLst>
                                      </p:cBhvr>
                                      <p:to>
                                        <p:strVal val="visible"/>
                                      </p:to>
                                    </p:set>
                                    <p:animEffect transition="in" filter="fade">
                                      <p:cBhvr>
                                        <p:cTn id="23" dur="1000"/>
                                        <p:tgtEl>
                                          <p:spTgt spid="8198"/>
                                        </p:tgtEl>
                                      </p:cBhvr>
                                    </p:animEffect>
                                  </p:childTnLst>
                                </p:cTn>
                              </p:par>
                              <p:par>
                                <p:cTn id="24" presetID="22" presetClass="entr" presetSubtype="8" fill="hold" nodeType="with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1000"/>
                                        <p:tgtEl>
                                          <p:spTgt spid="4">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8200"/>
                                        </p:tgtEl>
                                        <p:attrNameLst>
                                          <p:attrName>style.visibility</p:attrName>
                                        </p:attrNameLst>
                                      </p:cBhvr>
                                      <p:to>
                                        <p:strVal val="visible"/>
                                      </p:to>
                                    </p:set>
                                    <p:animEffect transition="in" filter="fade">
                                      <p:cBhvr>
                                        <p:cTn id="29" dur="1000"/>
                                        <p:tgtEl>
                                          <p:spTgt spid="8200"/>
                                        </p:tgtEl>
                                      </p:cBhvr>
                                    </p:animEffect>
                                  </p:childTnLst>
                                </p:cTn>
                              </p:par>
                              <p:par>
                                <p:cTn id="30" presetID="10" presetClass="exit" presetSubtype="0" fill="hold" nodeType="withEffect">
                                  <p:stCondLst>
                                    <p:cond delay="0"/>
                                  </p:stCondLst>
                                  <p:childTnLst>
                                    <p:animEffect transition="out" filter="fade">
                                      <p:cBhvr>
                                        <p:cTn id="31" dur="1000"/>
                                        <p:tgtEl>
                                          <p:spTgt spid="8198"/>
                                        </p:tgtEl>
                                      </p:cBhvr>
                                    </p:animEffect>
                                    <p:set>
                                      <p:cBhvr>
                                        <p:cTn id="32" dur="1" fill="hold">
                                          <p:stCondLst>
                                            <p:cond delay="999"/>
                                          </p:stCondLst>
                                        </p:cTn>
                                        <p:tgtEl>
                                          <p:spTgt spid="8198"/>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1000"/>
                                        <p:tgtEl>
                                          <p:spTgt spid="8200"/>
                                        </p:tgtEl>
                                      </p:cBhvr>
                                    </p:animEffect>
                                    <p:set>
                                      <p:cBhvr>
                                        <p:cTn id="35" dur="1" fill="hold">
                                          <p:stCondLst>
                                            <p:cond delay="999"/>
                                          </p:stCondLst>
                                        </p:cTn>
                                        <p:tgtEl>
                                          <p:spTgt spid="8200"/>
                                        </p:tgtEl>
                                        <p:attrNameLst>
                                          <p:attrName>style.visibility</p:attrName>
                                        </p:attrNameLst>
                                      </p:cBhvr>
                                      <p:to>
                                        <p:strVal val="hidden"/>
                                      </p:to>
                                    </p:set>
                                  </p:childTnLst>
                                </p:cTn>
                              </p:par>
                              <p:par>
                                <p:cTn id="36" presetID="22" presetClass="entr" presetSubtype="8" fill="hold" nodeType="with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animEffect transition="in" filter="wipe(left)">
                                      <p:cBhvr>
                                        <p:cTn id="38" dur="1000"/>
                                        <p:tgtEl>
                                          <p:spTgt spid="7">
                                            <p:txEl>
                                              <p:pRg st="0" end="0"/>
                                            </p:txEl>
                                          </p:spTgt>
                                        </p:tgtEl>
                                      </p:cBhvr>
                                    </p:animEffect>
                                  </p:childTnLst>
                                </p:cTn>
                              </p:par>
                              <p:par>
                                <p:cTn id="39" presetID="22" presetClass="entr" presetSubtype="4"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down)">
                                      <p:cBhvr>
                                        <p:cTn id="41" dur="500"/>
                                        <p:tgtEl>
                                          <p:spTgt spid="3"/>
                                        </p:tgtEl>
                                      </p:cBhvr>
                                    </p:animEffect>
                                  </p:childTnLst>
                                </p:cTn>
                              </p:par>
                              <p:par>
                                <p:cTn id="42" presetID="53"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animEffect transition="in" filter="fade">
                                      <p:cBhvr>
                                        <p:cTn id="46" dur="500"/>
                                        <p:tgtEl>
                                          <p:spTgt spid="17"/>
                                        </p:tgtEl>
                                      </p:cBhvr>
                                    </p:animEffect>
                                  </p:childTnLst>
                                </p:cTn>
                              </p:par>
                              <p:par>
                                <p:cTn id="47" presetID="53"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500" fill="hold"/>
                                        <p:tgtEl>
                                          <p:spTgt spid="18"/>
                                        </p:tgtEl>
                                        <p:attrNameLst>
                                          <p:attrName>ppt_w</p:attrName>
                                        </p:attrNameLst>
                                      </p:cBhvr>
                                      <p:tavLst>
                                        <p:tav tm="0">
                                          <p:val>
                                            <p:fltVal val="0"/>
                                          </p:val>
                                        </p:tav>
                                        <p:tav tm="100000">
                                          <p:val>
                                            <p:strVal val="#ppt_w"/>
                                          </p:val>
                                        </p:tav>
                                      </p:tavLst>
                                    </p:anim>
                                    <p:anim calcmode="lin" valueType="num">
                                      <p:cBhvr>
                                        <p:cTn id="50" dur="500" fill="hold"/>
                                        <p:tgtEl>
                                          <p:spTgt spid="18"/>
                                        </p:tgtEl>
                                        <p:attrNameLst>
                                          <p:attrName>ppt_h</p:attrName>
                                        </p:attrNameLst>
                                      </p:cBhvr>
                                      <p:tavLst>
                                        <p:tav tm="0">
                                          <p:val>
                                            <p:fltVal val="0"/>
                                          </p:val>
                                        </p:tav>
                                        <p:tav tm="100000">
                                          <p:val>
                                            <p:strVal val="#ppt_h"/>
                                          </p:val>
                                        </p:tav>
                                      </p:tavLst>
                                    </p:anim>
                                    <p:animEffect transition="in" filter="fade">
                                      <p:cBhvr>
                                        <p:cTn id="51" dur="500"/>
                                        <p:tgtEl>
                                          <p:spTgt spid="18"/>
                                        </p:tgtEl>
                                      </p:cBhvr>
                                    </p:animEffect>
                                  </p:childTnLst>
                                </p:cTn>
                              </p:par>
                              <p:par>
                                <p:cTn id="52" presetID="53"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p:cTn id="54" dur="500" fill="hold"/>
                                        <p:tgtEl>
                                          <p:spTgt spid="19"/>
                                        </p:tgtEl>
                                        <p:attrNameLst>
                                          <p:attrName>ppt_w</p:attrName>
                                        </p:attrNameLst>
                                      </p:cBhvr>
                                      <p:tavLst>
                                        <p:tav tm="0">
                                          <p:val>
                                            <p:fltVal val="0"/>
                                          </p:val>
                                        </p:tav>
                                        <p:tav tm="100000">
                                          <p:val>
                                            <p:strVal val="#ppt_w"/>
                                          </p:val>
                                        </p:tav>
                                      </p:tavLst>
                                    </p:anim>
                                    <p:anim calcmode="lin" valueType="num">
                                      <p:cBhvr>
                                        <p:cTn id="55" dur="500" fill="hold"/>
                                        <p:tgtEl>
                                          <p:spTgt spid="19"/>
                                        </p:tgtEl>
                                        <p:attrNameLst>
                                          <p:attrName>ppt_h</p:attrName>
                                        </p:attrNameLst>
                                      </p:cBhvr>
                                      <p:tavLst>
                                        <p:tav tm="0">
                                          <p:val>
                                            <p:fltVal val="0"/>
                                          </p:val>
                                        </p:tav>
                                        <p:tav tm="100000">
                                          <p:val>
                                            <p:strVal val="#ppt_h"/>
                                          </p:val>
                                        </p:tav>
                                      </p:tavLst>
                                    </p:anim>
                                    <p:animEffect transition="in" filter="fade">
                                      <p:cBhvr>
                                        <p:cTn id="56" dur="500"/>
                                        <p:tgtEl>
                                          <p:spTgt spid="19"/>
                                        </p:tgtEl>
                                      </p:cBhvr>
                                    </p:animEffect>
                                  </p:childTnLst>
                                </p:cTn>
                              </p:par>
                              <p:par>
                                <p:cTn id="57" presetID="53" presetClass="entr"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p:cTn id="59" dur="500" fill="hold"/>
                                        <p:tgtEl>
                                          <p:spTgt spid="20"/>
                                        </p:tgtEl>
                                        <p:attrNameLst>
                                          <p:attrName>ppt_w</p:attrName>
                                        </p:attrNameLst>
                                      </p:cBhvr>
                                      <p:tavLst>
                                        <p:tav tm="0">
                                          <p:val>
                                            <p:fltVal val="0"/>
                                          </p:val>
                                        </p:tav>
                                        <p:tav tm="100000">
                                          <p:val>
                                            <p:strVal val="#ppt_w"/>
                                          </p:val>
                                        </p:tav>
                                      </p:tavLst>
                                    </p:anim>
                                    <p:anim calcmode="lin" valueType="num">
                                      <p:cBhvr>
                                        <p:cTn id="60" dur="500" fill="hold"/>
                                        <p:tgtEl>
                                          <p:spTgt spid="20"/>
                                        </p:tgtEl>
                                        <p:attrNameLst>
                                          <p:attrName>ppt_h</p:attrName>
                                        </p:attrNameLst>
                                      </p:cBhvr>
                                      <p:tavLst>
                                        <p:tav tm="0">
                                          <p:val>
                                            <p:fltVal val="0"/>
                                          </p:val>
                                        </p:tav>
                                        <p:tav tm="100000">
                                          <p:val>
                                            <p:strVal val="#ppt_h"/>
                                          </p:val>
                                        </p:tav>
                                      </p:tavLst>
                                    </p:anim>
                                    <p:animEffect transition="in" filter="fade">
                                      <p:cBhvr>
                                        <p:cTn id="61" dur="500"/>
                                        <p:tgtEl>
                                          <p:spTgt spid="20"/>
                                        </p:tgtEl>
                                      </p:cBhvr>
                                    </p:animEffect>
                                  </p:childTnLst>
                                </p:cTn>
                              </p:par>
                              <p:par>
                                <p:cTn id="62" presetID="53" presetClass="entr" presetSubtype="0" fill="hold" grpId="0" nodeType="with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p:cTn id="64" dur="500" fill="hold"/>
                                        <p:tgtEl>
                                          <p:spTgt spid="21"/>
                                        </p:tgtEl>
                                        <p:attrNameLst>
                                          <p:attrName>ppt_w</p:attrName>
                                        </p:attrNameLst>
                                      </p:cBhvr>
                                      <p:tavLst>
                                        <p:tav tm="0">
                                          <p:val>
                                            <p:fltVal val="0"/>
                                          </p:val>
                                        </p:tav>
                                        <p:tav tm="100000">
                                          <p:val>
                                            <p:strVal val="#ppt_w"/>
                                          </p:val>
                                        </p:tav>
                                      </p:tavLst>
                                    </p:anim>
                                    <p:anim calcmode="lin" valueType="num">
                                      <p:cBhvr>
                                        <p:cTn id="65" dur="500" fill="hold"/>
                                        <p:tgtEl>
                                          <p:spTgt spid="21"/>
                                        </p:tgtEl>
                                        <p:attrNameLst>
                                          <p:attrName>ppt_h</p:attrName>
                                        </p:attrNameLst>
                                      </p:cBhvr>
                                      <p:tavLst>
                                        <p:tav tm="0">
                                          <p:val>
                                            <p:fltVal val="0"/>
                                          </p:val>
                                        </p:tav>
                                        <p:tav tm="100000">
                                          <p:val>
                                            <p:strVal val="#ppt_h"/>
                                          </p:val>
                                        </p:tav>
                                      </p:tavLst>
                                    </p:anim>
                                    <p:animEffect transition="in" filter="fade">
                                      <p:cBhvr>
                                        <p:cTn id="66" dur="500"/>
                                        <p:tgtEl>
                                          <p:spTgt spid="21"/>
                                        </p:tgtEl>
                                      </p:cBhvr>
                                    </p:animEffect>
                                  </p:childTnLst>
                                </p:cTn>
                              </p:par>
                              <p:par>
                                <p:cTn id="67" presetID="53" presetClass="entr" presetSubtype="0"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p:cTn id="69" dur="500" fill="hold"/>
                                        <p:tgtEl>
                                          <p:spTgt spid="22"/>
                                        </p:tgtEl>
                                        <p:attrNameLst>
                                          <p:attrName>ppt_w</p:attrName>
                                        </p:attrNameLst>
                                      </p:cBhvr>
                                      <p:tavLst>
                                        <p:tav tm="0">
                                          <p:val>
                                            <p:fltVal val="0"/>
                                          </p:val>
                                        </p:tav>
                                        <p:tav tm="100000">
                                          <p:val>
                                            <p:strVal val="#ppt_w"/>
                                          </p:val>
                                        </p:tav>
                                      </p:tavLst>
                                    </p:anim>
                                    <p:anim calcmode="lin" valueType="num">
                                      <p:cBhvr>
                                        <p:cTn id="70" dur="500" fill="hold"/>
                                        <p:tgtEl>
                                          <p:spTgt spid="22"/>
                                        </p:tgtEl>
                                        <p:attrNameLst>
                                          <p:attrName>ppt_h</p:attrName>
                                        </p:attrNameLst>
                                      </p:cBhvr>
                                      <p:tavLst>
                                        <p:tav tm="0">
                                          <p:val>
                                            <p:fltVal val="0"/>
                                          </p:val>
                                        </p:tav>
                                        <p:tav tm="100000">
                                          <p:val>
                                            <p:strVal val="#ppt_h"/>
                                          </p:val>
                                        </p:tav>
                                      </p:tavLst>
                                    </p:anim>
                                    <p:animEffect transition="in" filter="fade">
                                      <p:cBhvr>
                                        <p:cTn id="71" dur="500"/>
                                        <p:tgtEl>
                                          <p:spTgt spid="22"/>
                                        </p:tgtEl>
                                      </p:cBhvr>
                                    </p:animEffect>
                                  </p:childTnLst>
                                </p:cTn>
                              </p:par>
                              <p:par>
                                <p:cTn id="72" presetID="53" presetClass="entr" presetSubtype="0" fill="hold" grpId="0" nodeType="withEffect">
                                  <p:stCondLst>
                                    <p:cond delay="0"/>
                                  </p:stCondLst>
                                  <p:childTnLst>
                                    <p:set>
                                      <p:cBhvr>
                                        <p:cTn id="73" dur="1" fill="hold">
                                          <p:stCondLst>
                                            <p:cond delay="0"/>
                                          </p:stCondLst>
                                        </p:cTn>
                                        <p:tgtEl>
                                          <p:spTgt spid="23"/>
                                        </p:tgtEl>
                                        <p:attrNameLst>
                                          <p:attrName>style.visibility</p:attrName>
                                        </p:attrNameLst>
                                      </p:cBhvr>
                                      <p:to>
                                        <p:strVal val="visible"/>
                                      </p:to>
                                    </p:set>
                                    <p:anim calcmode="lin" valueType="num">
                                      <p:cBhvr>
                                        <p:cTn id="74" dur="500" fill="hold"/>
                                        <p:tgtEl>
                                          <p:spTgt spid="23"/>
                                        </p:tgtEl>
                                        <p:attrNameLst>
                                          <p:attrName>ppt_w</p:attrName>
                                        </p:attrNameLst>
                                      </p:cBhvr>
                                      <p:tavLst>
                                        <p:tav tm="0">
                                          <p:val>
                                            <p:fltVal val="0"/>
                                          </p:val>
                                        </p:tav>
                                        <p:tav tm="100000">
                                          <p:val>
                                            <p:strVal val="#ppt_w"/>
                                          </p:val>
                                        </p:tav>
                                      </p:tavLst>
                                    </p:anim>
                                    <p:anim calcmode="lin" valueType="num">
                                      <p:cBhvr>
                                        <p:cTn id="75" dur="500" fill="hold"/>
                                        <p:tgtEl>
                                          <p:spTgt spid="23"/>
                                        </p:tgtEl>
                                        <p:attrNameLst>
                                          <p:attrName>ppt_h</p:attrName>
                                        </p:attrNameLst>
                                      </p:cBhvr>
                                      <p:tavLst>
                                        <p:tav tm="0">
                                          <p:val>
                                            <p:fltVal val="0"/>
                                          </p:val>
                                        </p:tav>
                                        <p:tav tm="100000">
                                          <p:val>
                                            <p:strVal val="#ppt_h"/>
                                          </p:val>
                                        </p:tav>
                                      </p:tavLst>
                                    </p:anim>
                                    <p:animEffect transition="in" filter="fade">
                                      <p:cBhvr>
                                        <p:cTn id="76" dur="500"/>
                                        <p:tgtEl>
                                          <p:spTgt spid="23"/>
                                        </p:tgtEl>
                                      </p:cBhvr>
                                    </p:animEffect>
                                  </p:childTnLst>
                                </p:cTn>
                              </p:par>
                              <p:par>
                                <p:cTn id="77" presetID="53" presetClass="entr" presetSubtype="0"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p:cTn id="79" dur="500" fill="hold"/>
                                        <p:tgtEl>
                                          <p:spTgt spid="24"/>
                                        </p:tgtEl>
                                        <p:attrNameLst>
                                          <p:attrName>ppt_w</p:attrName>
                                        </p:attrNameLst>
                                      </p:cBhvr>
                                      <p:tavLst>
                                        <p:tav tm="0">
                                          <p:val>
                                            <p:fltVal val="0"/>
                                          </p:val>
                                        </p:tav>
                                        <p:tav tm="100000">
                                          <p:val>
                                            <p:strVal val="#ppt_w"/>
                                          </p:val>
                                        </p:tav>
                                      </p:tavLst>
                                    </p:anim>
                                    <p:anim calcmode="lin" valueType="num">
                                      <p:cBhvr>
                                        <p:cTn id="80" dur="500" fill="hold"/>
                                        <p:tgtEl>
                                          <p:spTgt spid="24"/>
                                        </p:tgtEl>
                                        <p:attrNameLst>
                                          <p:attrName>ppt_h</p:attrName>
                                        </p:attrNameLst>
                                      </p:cBhvr>
                                      <p:tavLst>
                                        <p:tav tm="0">
                                          <p:val>
                                            <p:fltVal val="0"/>
                                          </p:val>
                                        </p:tav>
                                        <p:tav tm="100000">
                                          <p:val>
                                            <p:strVal val="#ppt_h"/>
                                          </p:val>
                                        </p:tav>
                                      </p:tavLst>
                                    </p:anim>
                                    <p:animEffect transition="in" filter="fade">
                                      <p:cBhvr>
                                        <p:cTn id="81" dur="500"/>
                                        <p:tgtEl>
                                          <p:spTgt spid="24"/>
                                        </p:tgtEl>
                                      </p:cBhvr>
                                    </p:animEffect>
                                  </p:childTnLst>
                                </p:cTn>
                              </p:par>
                              <p:par>
                                <p:cTn id="82" presetID="53" presetClass="entr" presetSubtype="0" fill="hold" grpId="0" nodeType="withEffect">
                                  <p:stCondLst>
                                    <p:cond delay="0"/>
                                  </p:stCondLst>
                                  <p:childTnLst>
                                    <p:set>
                                      <p:cBhvr>
                                        <p:cTn id="83" dur="1" fill="hold">
                                          <p:stCondLst>
                                            <p:cond delay="0"/>
                                          </p:stCondLst>
                                        </p:cTn>
                                        <p:tgtEl>
                                          <p:spTgt spid="25"/>
                                        </p:tgtEl>
                                        <p:attrNameLst>
                                          <p:attrName>style.visibility</p:attrName>
                                        </p:attrNameLst>
                                      </p:cBhvr>
                                      <p:to>
                                        <p:strVal val="visible"/>
                                      </p:to>
                                    </p:set>
                                    <p:anim calcmode="lin" valueType="num">
                                      <p:cBhvr>
                                        <p:cTn id="84" dur="500" fill="hold"/>
                                        <p:tgtEl>
                                          <p:spTgt spid="25"/>
                                        </p:tgtEl>
                                        <p:attrNameLst>
                                          <p:attrName>ppt_w</p:attrName>
                                        </p:attrNameLst>
                                      </p:cBhvr>
                                      <p:tavLst>
                                        <p:tav tm="0">
                                          <p:val>
                                            <p:fltVal val="0"/>
                                          </p:val>
                                        </p:tav>
                                        <p:tav tm="100000">
                                          <p:val>
                                            <p:strVal val="#ppt_w"/>
                                          </p:val>
                                        </p:tav>
                                      </p:tavLst>
                                    </p:anim>
                                    <p:anim calcmode="lin" valueType="num">
                                      <p:cBhvr>
                                        <p:cTn id="85" dur="500" fill="hold"/>
                                        <p:tgtEl>
                                          <p:spTgt spid="25"/>
                                        </p:tgtEl>
                                        <p:attrNameLst>
                                          <p:attrName>ppt_h</p:attrName>
                                        </p:attrNameLst>
                                      </p:cBhvr>
                                      <p:tavLst>
                                        <p:tav tm="0">
                                          <p:val>
                                            <p:fltVal val="0"/>
                                          </p:val>
                                        </p:tav>
                                        <p:tav tm="100000">
                                          <p:val>
                                            <p:strVal val="#ppt_h"/>
                                          </p:val>
                                        </p:tav>
                                      </p:tavLst>
                                    </p:anim>
                                    <p:animEffect transition="in" filter="fade">
                                      <p:cBhvr>
                                        <p:cTn id="86" dur="500"/>
                                        <p:tgtEl>
                                          <p:spTgt spid="25"/>
                                        </p:tgtEl>
                                      </p:cBhvr>
                                    </p:animEffect>
                                  </p:childTnLst>
                                </p:cTn>
                              </p:par>
                              <p:par>
                                <p:cTn id="87" presetID="53" presetClass="entr" presetSubtype="0" fill="hold" grpId="0" nodeType="withEffect">
                                  <p:stCondLst>
                                    <p:cond delay="0"/>
                                  </p:stCondLst>
                                  <p:childTnLst>
                                    <p:set>
                                      <p:cBhvr>
                                        <p:cTn id="88" dur="1" fill="hold">
                                          <p:stCondLst>
                                            <p:cond delay="0"/>
                                          </p:stCondLst>
                                        </p:cTn>
                                        <p:tgtEl>
                                          <p:spTgt spid="26"/>
                                        </p:tgtEl>
                                        <p:attrNameLst>
                                          <p:attrName>style.visibility</p:attrName>
                                        </p:attrNameLst>
                                      </p:cBhvr>
                                      <p:to>
                                        <p:strVal val="visible"/>
                                      </p:to>
                                    </p:set>
                                    <p:anim calcmode="lin" valueType="num">
                                      <p:cBhvr>
                                        <p:cTn id="89" dur="500" fill="hold"/>
                                        <p:tgtEl>
                                          <p:spTgt spid="26"/>
                                        </p:tgtEl>
                                        <p:attrNameLst>
                                          <p:attrName>ppt_w</p:attrName>
                                        </p:attrNameLst>
                                      </p:cBhvr>
                                      <p:tavLst>
                                        <p:tav tm="0">
                                          <p:val>
                                            <p:fltVal val="0"/>
                                          </p:val>
                                        </p:tav>
                                        <p:tav tm="100000">
                                          <p:val>
                                            <p:strVal val="#ppt_w"/>
                                          </p:val>
                                        </p:tav>
                                      </p:tavLst>
                                    </p:anim>
                                    <p:anim calcmode="lin" valueType="num">
                                      <p:cBhvr>
                                        <p:cTn id="90" dur="500" fill="hold"/>
                                        <p:tgtEl>
                                          <p:spTgt spid="26"/>
                                        </p:tgtEl>
                                        <p:attrNameLst>
                                          <p:attrName>ppt_h</p:attrName>
                                        </p:attrNameLst>
                                      </p:cBhvr>
                                      <p:tavLst>
                                        <p:tav tm="0">
                                          <p:val>
                                            <p:fltVal val="0"/>
                                          </p:val>
                                        </p:tav>
                                        <p:tav tm="100000">
                                          <p:val>
                                            <p:strVal val="#ppt_h"/>
                                          </p:val>
                                        </p:tav>
                                      </p:tavLst>
                                    </p:anim>
                                    <p:animEffect transition="in" filter="fade">
                                      <p:cBhvr>
                                        <p:cTn id="91" dur="500"/>
                                        <p:tgtEl>
                                          <p:spTgt spid="26"/>
                                        </p:tgtEl>
                                      </p:cBhvr>
                                    </p:animEffect>
                                  </p:childTnLst>
                                </p:cTn>
                              </p:par>
                              <p:par>
                                <p:cTn id="92" presetID="53" presetClass="entr" presetSubtype="0" fill="hold" grpId="0" nodeType="withEffect">
                                  <p:stCondLst>
                                    <p:cond delay="0"/>
                                  </p:stCondLst>
                                  <p:childTnLst>
                                    <p:set>
                                      <p:cBhvr>
                                        <p:cTn id="93" dur="1" fill="hold">
                                          <p:stCondLst>
                                            <p:cond delay="0"/>
                                          </p:stCondLst>
                                        </p:cTn>
                                        <p:tgtEl>
                                          <p:spTgt spid="27"/>
                                        </p:tgtEl>
                                        <p:attrNameLst>
                                          <p:attrName>style.visibility</p:attrName>
                                        </p:attrNameLst>
                                      </p:cBhvr>
                                      <p:to>
                                        <p:strVal val="visible"/>
                                      </p:to>
                                    </p:set>
                                    <p:anim calcmode="lin" valueType="num">
                                      <p:cBhvr>
                                        <p:cTn id="94" dur="500" fill="hold"/>
                                        <p:tgtEl>
                                          <p:spTgt spid="27"/>
                                        </p:tgtEl>
                                        <p:attrNameLst>
                                          <p:attrName>ppt_w</p:attrName>
                                        </p:attrNameLst>
                                      </p:cBhvr>
                                      <p:tavLst>
                                        <p:tav tm="0">
                                          <p:val>
                                            <p:fltVal val="0"/>
                                          </p:val>
                                        </p:tav>
                                        <p:tav tm="100000">
                                          <p:val>
                                            <p:strVal val="#ppt_w"/>
                                          </p:val>
                                        </p:tav>
                                      </p:tavLst>
                                    </p:anim>
                                    <p:anim calcmode="lin" valueType="num">
                                      <p:cBhvr>
                                        <p:cTn id="95" dur="500" fill="hold"/>
                                        <p:tgtEl>
                                          <p:spTgt spid="27"/>
                                        </p:tgtEl>
                                        <p:attrNameLst>
                                          <p:attrName>ppt_h</p:attrName>
                                        </p:attrNameLst>
                                      </p:cBhvr>
                                      <p:tavLst>
                                        <p:tav tm="0">
                                          <p:val>
                                            <p:fltVal val="0"/>
                                          </p:val>
                                        </p:tav>
                                        <p:tav tm="100000">
                                          <p:val>
                                            <p:strVal val="#ppt_h"/>
                                          </p:val>
                                        </p:tav>
                                      </p:tavLst>
                                    </p:anim>
                                    <p:animEffect transition="in" filter="fade">
                                      <p:cBhvr>
                                        <p:cTn id="96" dur="500"/>
                                        <p:tgtEl>
                                          <p:spTgt spid="27"/>
                                        </p:tgtEl>
                                      </p:cBhvr>
                                    </p:animEffect>
                                  </p:childTnLst>
                                </p:cTn>
                              </p:par>
                              <p:par>
                                <p:cTn id="97" presetID="22" presetClass="entr" presetSubtype="8" fill="hold" nodeType="withEffect">
                                  <p:stCondLst>
                                    <p:cond delay="0"/>
                                  </p:stCondLst>
                                  <p:childTnLst>
                                    <p:set>
                                      <p:cBhvr>
                                        <p:cTn id="98" dur="1" fill="hold">
                                          <p:stCondLst>
                                            <p:cond delay="0"/>
                                          </p:stCondLst>
                                        </p:cTn>
                                        <p:tgtEl>
                                          <p:spTgt spid="7">
                                            <p:txEl>
                                              <p:pRg st="1" end="1"/>
                                            </p:txEl>
                                          </p:spTgt>
                                        </p:tgtEl>
                                        <p:attrNameLst>
                                          <p:attrName>style.visibility</p:attrName>
                                        </p:attrNameLst>
                                      </p:cBhvr>
                                      <p:to>
                                        <p:strVal val="visible"/>
                                      </p:to>
                                    </p:set>
                                    <p:animEffect transition="in" filter="wipe(left)">
                                      <p:cBhvr>
                                        <p:cTn id="99" dur="1000"/>
                                        <p:tgtEl>
                                          <p:spTgt spid="7">
                                            <p:txEl>
                                              <p:pRg st="1" end="1"/>
                                            </p:txEl>
                                          </p:spTgt>
                                        </p:tgtEl>
                                      </p:cBhvr>
                                    </p:animEffect>
                                  </p:childTnLst>
                                </p:cTn>
                              </p:par>
                              <p:par>
                                <p:cTn id="100" presetID="22" presetClass="entr" presetSubtype="8" fill="hold" nodeType="withEffect">
                                  <p:stCondLst>
                                    <p:cond delay="0"/>
                                  </p:stCondLst>
                                  <p:childTnLst>
                                    <p:set>
                                      <p:cBhvr>
                                        <p:cTn id="101" dur="1" fill="hold">
                                          <p:stCondLst>
                                            <p:cond delay="0"/>
                                          </p:stCondLst>
                                        </p:cTn>
                                        <p:tgtEl>
                                          <p:spTgt spid="7">
                                            <p:txEl>
                                              <p:pRg st="2" end="2"/>
                                            </p:txEl>
                                          </p:spTgt>
                                        </p:tgtEl>
                                        <p:attrNameLst>
                                          <p:attrName>style.visibility</p:attrName>
                                        </p:attrNameLst>
                                      </p:cBhvr>
                                      <p:to>
                                        <p:strVal val="visible"/>
                                      </p:to>
                                    </p:set>
                                    <p:animEffect transition="in" filter="wipe(left)">
                                      <p:cBhvr>
                                        <p:cTn id="102" dur="1000"/>
                                        <p:tgtEl>
                                          <p:spTgt spid="7">
                                            <p:txEl>
                                              <p:pRg st="2" end="2"/>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8206"/>
                                        </p:tgtEl>
                                        <p:attrNameLst>
                                          <p:attrName>style.visibility</p:attrName>
                                        </p:attrNameLst>
                                      </p:cBhvr>
                                      <p:to>
                                        <p:strVal val="visible"/>
                                      </p:to>
                                    </p:set>
                                    <p:animEffect transition="in" filter="fade">
                                      <p:cBhvr>
                                        <p:cTn id="107" dur="1000"/>
                                        <p:tgtEl>
                                          <p:spTgt spid="8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ENDING</a:t>
            </a:r>
          </a:p>
        </p:txBody>
      </p:sp>
      <p:pic>
        <p:nvPicPr>
          <p:cNvPr id="3" name="Picture 2"/>
          <p:cNvPicPr>
            <a:picLocks noChangeAspect="1" noChangeArrowheads="1"/>
          </p:cNvPicPr>
          <p:nvPr/>
        </p:nvPicPr>
        <p:blipFill>
          <a:blip r:embed="rId2" cstate="print">
            <a:lum bright="-40000"/>
          </a:blip>
          <a:srcRect/>
          <a:stretch>
            <a:fillRect/>
          </a:stretch>
        </p:blipFill>
        <p:spPr bwMode="auto">
          <a:xfrm>
            <a:off x="0" y="556343"/>
            <a:ext cx="9144000" cy="6301657"/>
          </a:xfrm>
          <a:prstGeom prst="rect">
            <a:avLst/>
          </a:prstGeom>
          <a:noFill/>
          <a:ln w="9525">
            <a:noFill/>
            <a:miter lim="800000"/>
            <a:headEnd/>
            <a:tailEnd/>
          </a:ln>
        </p:spPr>
      </p:pic>
      <p:sp>
        <p:nvSpPr>
          <p:cNvPr id="4" name="TextBox 3"/>
          <p:cNvSpPr txBox="1"/>
          <p:nvPr/>
        </p:nvSpPr>
        <p:spPr>
          <a:xfrm>
            <a:off x="0" y="2274838"/>
            <a:ext cx="9144000" cy="2308324"/>
          </a:xfrm>
          <a:prstGeom prst="rect">
            <a:avLst/>
          </a:prstGeom>
          <a:noFill/>
        </p:spPr>
        <p:txBody>
          <a:bodyPr wrap="square" rtlCol="0">
            <a:spAutoFit/>
          </a:bodyPr>
          <a:lstStyle/>
          <a:p>
            <a:pPr algn="ctr"/>
            <a:r>
              <a:rPr lang="en-US" sz="7200" b="1" dirty="0">
                <a:solidFill>
                  <a:schemeClr val="bg1"/>
                </a:solidFill>
              </a:rPr>
              <a:t>BUT WHERE DO THE ACADIANS GO?</a:t>
            </a:r>
          </a:p>
        </p:txBody>
      </p:sp>
      <p:sp>
        <p:nvSpPr>
          <p:cNvPr id="5" name="TextBox 4"/>
          <p:cNvSpPr txBox="1"/>
          <p:nvPr/>
        </p:nvSpPr>
        <p:spPr>
          <a:xfrm>
            <a:off x="2057400" y="1371600"/>
            <a:ext cx="4648200" cy="3416320"/>
          </a:xfrm>
          <a:prstGeom prst="rect">
            <a:avLst/>
          </a:prstGeom>
          <a:solidFill>
            <a:srgbClr val="FFFF00"/>
          </a:solidFill>
        </p:spPr>
        <p:txBody>
          <a:bodyPr wrap="square" rtlCol="0">
            <a:spAutoFit/>
          </a:bodyPr>
          <a:lstStyle/>
          <a:p>
            <a:pPr algn="ctr"/>
            <a:r>
              <a:rPr lang="en-US" sz="7200" dirty="0"/>
              <a:t>Find out NEXT WEEK!</a:t>
            </a:r>
          </a:p>
        </p:txBody>
      </p:sp>
      <p:sp>
        <p:nvSpPr>
          <p:cNvPr id="6" name="Slide Number Placeholder 5"/>
          <p:cNvSpPr>
            <a:spLocks noGrp="1"/>
          </p:cNvSpPr>
          <p:nvPr>
            <p:ph type="sldNum" sz="quarter" idx="12"/>
          </p:nvPr>
        </p:nvSpPr>
        <p:spPr/>
        <p:txBody>
          <a:bodyPr/>
          <a:lstStyle/>
          <a:p>
            <a:pPr>
              <a:defRPr/>
            </a:pPr>
            <a:fld id="{6D98560A-1953-4F77-869E-5D1EE0598C44}" type="slidenum">
              <a:rPr lang="en-US" smtClean="0"/>
              <a:pPr>
                <a:defRPr/>
              </a:pPr>
              <a:t>90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4"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from="(-#ppt_w/2)" to="(#ppt_x)" calcmode="lin" valueType="num">
                                      <p:cBhvr>
                                        <p:cTn id="20" dur="600" fill="hold">
                                          <p:stCondLst>
                                            <p:cond delay="0"/>
                                          </p:stCondLst>
                                        </p:cTn>
                                        <p:tgtEl>
                                          <p:spTgt spid="5"/>
                                        </p:tgtEl>
                                        <p:attrNameLst>
                                          <p:attrName>ppt_x</p:attrName>
                                        </p:attrNameLst>
                                      </p:cBhvr>
                                    </p:anim>
                                    <p:anim from="0" to="-1.0" calcmode="lin" valueType="num">
                                      <p:cBhvr>
                                        <p:cTn id="21" dur="200" decel="50000" autoRev="1" fill="hold">
                                          <p:stCondLst>
                                            <p:cond delay="600"/>
                                          </p:stCondLst>
                                        </p:cTn>
                                        <p:tgtEl>
                                          <p:spTgt spid="5"/>
                                        </p:tgtEl>
                                        <p:attrNameLst>
                                          <p:attrName>xshear</p:attrName>
                                        </p:attrNameLst>
                                      </p:cBhvr>
                                    </p:anim>
                                    <p:animScale>
                                      <p:cBhvr>
                                        <p:cTn id="22" dur="200" decel="100000" autoRev="1" fill="hold">
                                          <p:stCondLst>
                                            <p:cond delay="600"/>
                                          </p:stCondLst>
                                        </p:cTn>
                                        <p:tgtEl>
                                          <p:spTgt spid="5"/>
                                        </p:tgtEl>
                                      </p:cBhvr>
                                      <p:from x="100000" y="100000"/>
                                      <p:to x="80000" y="100000"/>
                                    </p:animScale>
                                    <p:anim by="(#ppt_h/3+#ppt_w*0.1)" calcmode="lin" valueType="num">
                                      <p:cBhvr additive="sum">
                                        <p:cTn id="23" dur="200" decel="100000" autoRev="1" fill="hold">
                                          <p:stCondLst>
                                            <p:cond delay="600"/>
                                          </p:stCondLst>
                                        </p:cTn>
                                        <p:tgtEl>
                                          <p:spTgt spid="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lum bright="-20000"/>
          </a:blip>
          <a:srcRect r="6571" b="11392"/>
          <a:stretch>
            <a:fillRect/>
          </a:stretch>
        </p:blipFill>
        <p:spPr bwMode="auto">
          <a:xfrm>
            <a:off x="0" y="685800"/>
            <a:ext cx="9144000" cy="6198751"/>
          </a:xfrm>
          <a:prstGeom prst="rect">
            <a:avLst/>
          </a:prstGeom>
          <a:noFill/>
          <a:ln w="9525">
            <a:noFill/>
            <a:miter lim="800000"/>
            <a:headEnd/>
            <a:tailEnd/>
          </a:ln>
          <a:effectLst/>
        </p:spPr>
      </p:pic>
      <p:sp>
        <p:nvSpPr>
          <p:cNvPr id="6"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91</a:t>
            </a:fld>
            <a:endParaRPr lang="en-US" sz="1600" dirty="0">
              <a:solidFill>
                <a:schemeClr val="tx1"/>
              </a:solidFill>
            </a:endParaRPr>
          </a:p>
        </p:txBody>
      </p:sp>
      <p:sp>
        <p:nvSpPr>
          <p:cNvPr id="8" name="Rectangle 3"/>
          <p:cNvSpPr>
            <a:spLocks noChangeArrowheads="1"/>
          </p:cNvSpPr>
          <p:nvPr/>
        </p:nvSpPr>
        <p:spPr bwMode="auto">
          <a:xfrm>
            <a:off x="0" y="764024"/>
            <a:ext cx="9144000" cy="60939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lnSpc>
                <a:spcPct val="150000"/>
              </a:lnSpc>
            </a:pPr>
            <a:r>
              <a:rPr lang="en-US" sz="6000" b="1" dirty="0">
                <a:solidFill>
                  <a:schemeClr val="bg1"/>
                </a:solidFill>
              </a:rPr>
              <a:t>Week 4 </a:t>
            </a:r>
          </a:p>
          <a:p>
            <a:pPr algn="ctr">
              <a:lnSpc>
                <a:spcPct val="150000"/>
              </a:lnSpc>
            </a:pPr>
            <a:endParaRPr lang="en-US" sz="6000" b="1" dirty="0">
              <a:solidFill>
                <a:schemeClr val="bg1"/>
              </a:solidFill>
            </a:endParaRPr>
          </a:p>
          <a:p>
            <a:pPr algn="ctr">
              <a:lnSpc>
                <a:spcPct val="150000"/>
              </a:lnSpc>
            </a:pPr>
            <a:r>
              <a:rPr lang="en-US" sz="6000" b="1" dirty="0">
                <a:solidFill>
                  <a:schemeClr val="bg1"/>
                </a:solidFill>
              </a:rPr>
              <a:t> </a:t>
            </a:r>
          </a:p>
          <a:p>
            <a:pPr algn="ctr"/>
            <a:r>
              <a:rPr lang="en-US" sz="6000" b="1" dirty="0">
                <a:solidFill>
                  <a:schemeClr val="bg1"/>
                </a:solidFill>
              </a:rPr>
              <a:t>The Acadien Diaspora: 1755-1800</a:t>
            </a:r>
            <a:endParaRPr kumimoji="0" lang="en-US" sz="6000" b="1" i="0" u="none" strike="noStrike" cap="none" normalizeH="0" baseline="0" dirty="0">
              <a:ln>
                <a:solidFill>
                  <a:schemeClr val="tx1"/>
                </a:solidFill>
              </a:ln>
              <a:solidFill>
                <a:schemeClr val="bg1"/>
              </a:solidFill>
              <a:effectLst>
                <a:outerShdw dist="50800" dir="7800000" algn="ctr" rotWithShape="0">
                  <a:schemeClr val="tx1"/>
                </a:outerShdw>
              </a:effectLst>
              <a:latin typeface="Tempus Sans ITC" pitchFamily="82" charset="0"/>
              <a:cs typeface="Arial" pitchFamily="34" charset="0"/>
            </a:endParaRPr>
          </a:p>
        </p:txBody>
      </p:sp>
      <p:sp>
        <p:nvSpPr>
          <p:cNvPr id="9" name="TextBox 4"/>
          <p:cNvSpPr txBox="1">
            <a:spLocks noChangeArrowheads="1"/>
          </p:cNvSpPr>
          <p:nvPr/>
        </p:nvSpPr>
        <p:spPr bwMode="auto">
          <a:xfrm>
            <a:off x="0" y="0"/>
            <a:ext cx="9144000" cy="677863"/>
          </a:xfrm>
          <a:prstGeom prst="rect">
            <a:avLst/>
          </a:prstGeom>
          <a:solidFill>
            <a:srgbClr val="FFFF00"/>
          </a:solidFill>
          <a:ln w="9525">
            <a:solidFill>
              <a:schemeClr val="bg1"/>
            </a:solidFill>
            <a:miter lim="800000"/>
            <a:headEnd/>
            <a:tailEnd/>
          </a:ln>
        </p:spPr>
        <p:txBody>
          <a:bodyPr>
            <a:spAutoFit/>
          </a:bodyPr>
          <a:lstStyle/>
          <a:p>
            <a:pPr algn="ctr"/>
            <a:r>
              <a:rPr lang="en-US" sz="3800" b="1" dirty="0">
                <a:latin typeface="Calibri" pitchFamily="34" charset="0"/>
              </a:rPr>
              <a:t>NEXT WEEK…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1000"/>
                                        <p:tgtEl>
                                          <p:spTgt spid="8">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animEffect transition="in" filter="wipe(left)">
                                      <p:cBhvr>
                                        <p:cTn id="11" dur="1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2" cstate="print">
            <a:lum bright="-20000"/>
          </a:blip>
          <a:srcRect r="6571" b="11392"/>
          <a:stretch>
            <a:fillRect/>
          </a:stretch>
        </p:blipFill>
        <p:spPr bwMode="auto">
          <a:xfrm>
            <a:off x="0" y="685800"/>
            <a:ext cx="9144000" cy="6198751"/>
          </a:xfrm>
          <a:prstGeom prst="rect">
            <a:avLst/>
          </a:prstGeom>
          <a:noFill/>
          <a:ln w="9525">
            <a:noFill/>
            <a:miter lim="800000"/>
            <a:headEnd/>
            <a:tailEnd/>
          </a:ln>
          <a:effectLst/>
        </p:spPr>
      </p:pic>
      <p:sp>
        <p:nvSpPr>
          <p:cNvPr id="13" name="Title 12"/>
          <p:cNvSpPr>
            <a:spLocks noGrp="1"/>
          </p:cNvSpPr>
          <p:nvPr>
            <p:ph type="title"/>
          </p:nvPr>
        </p:nvSpPr>
        <p:spPr/>
        <p:txBody>
          <a:bodyPr>
            <a:normAutofit fontScale="90000"/>
          </a:bodyPr>
          <a:lstStyle/>
          <a:p>
            <a:endParaRPr lang="en-US" dirty="0"/>
          </a:p>
        </p:txBody>
      </p:sp>
      <p:sp>
        <p:nvSpPr>
          <p:cNvPr id="93188"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algn="l" fontAlgn="base">
              <a:spcBef>
                <a:spcPct val="0"/>
              </a:spcBef>
              <a:spcAft>
                <a:spcPct val="0"/>
              </a:spcAft>
            </a:pPr>
            <a:fld id="{5329C3E7-7038-407A-A9D5-C5F67869AA7C}" type="slidenum">
              <a:rPr lang="en-US" b="1">
                <a:solidFill>
                  <a:schemeClr val="tx1"/>
                </a:solidFill>
              </a:rPr>
              <a:pPr algn="l" fontAlgn="base">
                <a:spcBef>
                  <a:spcPct val="0"/>
                </a:spcBef>
                <a:spcAft>
                  <a:spcPct val="0"/>
                </a:spcAft>
              </a:pPr>
              <a:t>92</a:t>
            </a:fld>
            <a:endParaRPr lang="en-US" b="1" dirty="0">
              <a:solidFill>
                <a:schemeClr val="tx1"/>
              </a:solidFill>
            </a:endParaRPr>
          </a:p>
        </p:txBody>
      </p:sp>
      <p:sp>
        <p:nvSpPr>
          <p:cNvPr id="116738" name="TextBox 1"/>
          <p:cNvSpPr txBox="1">
            <a:spLocks noChangeArrowheads="1"/>
          </p:cNvSpPr>
          <p:nvPr/>
        </p:nvSpPr>
        <p:spPr bwMode="auto">
          <a:xfrm>
            <a:off x="0" y="1409338"/>
            <a:ext cx="9144000" cy="3631763"/>
          </a:xfrm>
          <a:prstGeom prst="rect">
            <a:avLst/>
          </a:prstGeom>
          <a:noFill/>
          <a:ln w="9525">
            <a:noFill/>
            <a:miter lim="800000"/>
            <a:headEnd/>
            <a:tailEnd/>
          </a:ln>
        </p:spPr>
        <p:txBody>
          <a:bodyPr wrap="square">
            <a:spAutoFit/>
          </a:bodyPr>
          <a:lstStyle/>
          <a:p>
            <a:pPr marL="225425" indent="-225425" algn="ctr" fontAlgn="auto">
              <a:spcBef>
                <a:spcPts val="0"/>
              </a:spcBef>
              <a:spcAft>
                <a:spcPts val="0"/>
              </a:spcAft>
              <a:defRPr/>
            </a:pPr>
            <a:endParaRPr lang="en-US" sz="4000" b="1" dirty="0">
              <a:solidFill>
                <a:srgbClr val="FFFF00"/>
              </a:solidFill>
              <a:effectLst>
                <a:outerShdw blurRad="38100" dist="38100" dir="2700000" algn="tl">
                  <a:srgbClr val="000000">
                    <a:alpha val="43137"/>
                  </a:srgbClr>
                </a:outerShdw>
              </a:effectLst>
              <a:latin typeface="Corbel" pitchFamily="34" charset="0"/>
              <a:cs typeface="+mn-cs"/>
            </a:endParaRPr>
          </a:p>
          <a:p>
            <a:pPr marL="225425" indent="-225425" algn="ctr" fontAlgn="auto">
              <a:spcBef>
                <a:spcPts val="0"/>
              </a:spcBef>
              <a:spcAft>
                <a:spcPts val="0"/>
              </a:spcAft>
              <a:defRPr/>
            </a:pPr>
            <a:endParaRPr lang="en-US" sz="4000" b="1" dirty="0">
              <a:solidFill>
                <a:srgbClr val="FFFF00"/>
              </a:solidFill>
              <a:effectLst>
                <a:outerShdw blurRad="38100" dist="38100" dir="2700000" algn="tl">
                  <a:srgbClr val="000000">
                    <a:alpha val="43137"/>
                  </a:srgbClr>
                </a:outerShdw>
              </a:effectLst>
              <a:latin typeface="Corbel" pitchFamily="34" charset="0"/>
              <a:cs typeface="+mn-cs"/>
            </a:endParaRPr>
          </a:p>
          <a:p>
            <a:pPr marL="225425" indent="-225425" algn="ctr" fontAlgn="auto">
              <a:spcBef>
                <a:spcPts val="0"/>
              </a:spcBef>
              <a:spcAft>
                <a:spcPts val="0"/>
              </a:spcAft>
              <a:defRPr/>
            </a:pPr>
            <a:r>
              <a:rPr lang="en-US" sz="4000" b="1" dirty="0">
                <a:solidFill>
                  <a:srgbClr val="FFFF00"/>
                </a:solidFill>
                <a:effectLst>
                  <a:outerShdw blurRad="38100" dist="38100" dir="2700000" algn="tl">
                    <a:srgbClr val="000000">
                      <a:alpha val="43137"/>
                    </a:srgbClr>
                  </a:outerShdw>
                </a:effectLst>
                <a:latin typeface="Corbel" pitchFamily="34" charset="0"/>
                <a:cs typeface="+mn-cs"/>
              </a:rPr>
              <a:t>All class material is</a:t>
            </a:r>
          </a:p>
          <a:p>
            <a:pPr marL="225425" indent="-225425" algn="ctr" fontAlgn="auto">
              <a:spcBef>
                <a:spcPts val="0"/>
              </a:spcBef>
              <a:spcAft>
                <a:spcPts val="0"/>
              </a:spcAft>
              <a:defRPr/>
            </a:pPr>
            <a:r>
              <a:rPr lang="en-US" sz="4000" b="1" dirty="0">
                <a:solidFill>
                  <a:srgbClr val="FFFF00"/>
                </a:solidFill>
                <a:effectLst>
                  <a:outerShdw blurRad="38100" dist="38100" dir="2700000" algn="tl">
                    <a:srgbClr val="000000">
                      <a:alpha val="43137"/>
                    </a:srgbClr>
                  </a:outerShdw>
                </a:effectLst>
                <a:latin typeface="Corbel" pitchFamily="34" charset="0"/>
                <a:cs typeface="+mn-cs"/>
              </a:rPr>
              <a:t>on our website at:</a:t>
            </a:r>
          </a:p>
          <a:p>
            <a:pPr marL="225425" indent="-225425" algn="ctr" fontAlgn="auto">
              <a:spcBef>
                <a:spcPts val="0"/>
              </a:spcBef>
              <a:spcAft>
                <a:spcPts val="0"/>
              </a:spcAft>
              <a:defRPr/>
            </a:pPr>
            <a:endParaRPr lang="en-US" sz="1600" b="1" dirty="0">
              <a:solidFill>
                <a:srgbClr val="FFFF00"/>
              </a:solidFill>
              <a:effectLst>
                <a:outerShdw blurRad="38100" dist="38100" dir="2700000" algn="tl">
                  <a:srgbClr val="000000">
                    <a:alpha val="43137"/>
                  </a:srgbClr>
                </a:outerShdw>
              </a:effectLst>
              <a:latin typeface="Corbel" pitchFamily="34" charset="0"/>
              <a:cs typeface="+mn-cs"/>
            </a:endParaRPr>
          </a:p>
          <a:p>
            <a:pPr marL="225425" indent="-225425" algn="ctr" fontAlgn="auto">
              <a:spcBef>
                <a:spcPts val="0"/>
              </a:spcBef>
              <a:spcAft>
                <a:spcPts val="0"/>
              </a:spcAft>
              <a:defRPr/>
            </a:pPr>
            <a:r>
              <a:rPr lang="en-US" sz="5400" b="1" dirty="0">
                <a:solidFill>
                  <a:schemeClr val="bg1"/>
                </a:solidFill>
                <a:effectLst>
                  <a:outerShdw blurRad="38100" dist="38100" dir="2700000" algn="tl">
                    <a:srgbClr val="000000">
                      <a:alpha val="43137"/>
                    </a:srgbClr>
                  </a:outerShdw>
                </a:effectLst>
                <a:latin typeface="Corbel" pitchFamily="34" charset="0"/>
                <a:cs typeface="+mn-cs"/>
              </a:rPr>
              <a:t>www.vagabondgeology.com</a:t>
            </a:r>
          </a:p>
        </p:txBody>
      </p:sp>
      <p:sp>
        <p:nvSpPr>
          <p:cNvPr id="93190" name="TextBox 4"/>
          <p:cNvSpPr txBox="1">
            <a:spLocks noChangeArrowheads="1"/>
          </p:cNvSpPr>
          <p:nvPr/>
        </p:nvSpPr>
        <p:spPr bwMode="auto">
          <a:xfrm>
            <a:off x="0" y="0"/>
            <a:ext cx="9144000" cy="677863"/>
          </a:xfrm>
          <a:prstGeom prst="rect">
            <a:avLst/>
          </a:prstGeom>
          <a:solidFill>
            <a:srgbClr val="FFFF00"/>
          </a:solidFill>
          <a:ln w="9525">
            <a:solidFill>
              <a:schemeClr val="bg1"/>
            </a:solidFill>
            <a:miter lim="800000"/>
            <a:headEnd/>
            <a:tailEnd/>
          </a:ln>
        </p:spPr>
        <p:txBody>
          <a:bodyPr>
            <a:spAutoFit/>
          </a:bodyPr>
          <a:lstStyle/>
          <a:p>
            <a:pPr algn="ctr"/>
            <a:r>
              <a:rPr lang="en-US" sz="3800" b="1" dirty="0">
                <a:latin typeface="Calibri" pitchFamily="34" charset="0"/>
              </a:rPr>
              <a:t>WANT TO SEE MORE…</a:t>
            </a:r>
          </a:p>
        </p:txBody>
      </p:sp>
      <p:grpSp>
        <p:nvGrpSpPr>
          <p:cNvPr id="2" name="Group 45"/>
          <p:cNvGrpSpPr>
            <a:grpSpLocks noChangeAspect="1"/>
          </p:cNvGrpSpPr>
          <p:nvPr/>
        </p:nvGrpSpPr>
        <p:grpSpPr>
          <a:xfrm>
            <a:off x="6639498" y="740579"/>
            <a:ext cx="2438400" cy="1678063"/>
            <a:chOff x="4495800" y="1676400"/>
            <a:chExt cx="3810000" cy="2621973"/>
          </a:xfrm>
        </p:grpSpPr>
        <p:pic>
          <p:nvPicPr>
            <p:cNvPr id="8" name="Picture 7" descr="christmas photo.jpg"/>
            <p:cNvPicPr>
              <a:picLocks noChangeAspect="1"/>
            </p:cNvPicPr>
            <p:nvPr/>
          </p:nvPicPr>
          <p:blipFill>
            <a:blip r:embed="rId3" cstate="print"/>
            <a:srcRect l="48842" t="5539" r="25675" b="48669"/>
            <a:stretch>
              <a:fillRect/>
            </a:stretch>
          </p:blipFill>
          <p:spPr>
            <a:xfrm>
              <a:off x="6096000" y="1676400"/>
              <a:ext cx="2209800" cy="2621973"/>
            </a:xfrm>
            <a:prstGeom prst="rect">
              <a:avLst/>
            </a:prstGeom>
            <a:ln w="50800">
              <a:noFill/>
            </a:ln>
          </p:spPr>
        </p:pic>
        <p:pic>
          <p:nvPicPr>
            <p:cNvPr id="9" name="Picture 8" descr="christmas photo.jpg"/>
            <p:cNvPicPr>
              <a:picLocks noChangeAspect="1"/>
            </p:cNvPicPr>
            <p:nvPr/>
          </p:nvPicPr>
          <p:blipFill>
            <a:blip r:embed="rId3" cstate="print"/>
            <a:srcRect l="18965" t="5539" r="58188" b="49213"/>
            <a:stretch>
              <a:fillRect/>
            </a:stretch>
          </p:blipFill>
          <p:spPr>
            <a:xfrm>
              <a:off x="4495800" y="1676400"/>
              <a:ext cx="1981200" cy="2590800"/>
            </a:xfrm>
            <a:prstGeom prst="rect">
              <a:avLst/>
            </a:prstGeom>
            <a:ln w="50800">
              <a:noFill/>
            </a:ln>
          </p:spPr>
        </p:pic>
        <p:sp>
          <p:nvSpPr>
            <p:cNvPr id="10" name="Rectangle 9"/>
            <p:cNvSpPr/>
            <p:nvPr/>
          </p:nvSpPr>
          <p:spPr>
            <a:xfrm>
              <a:off x="4495800" y="1676400"/>
              <a:ext cx="3810000" cy="25908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TextBox 10"/>
          <p:cNvSpPr txBox="1"/>
          <p:nvPr/>
        </p:nvSpPr>
        <p:spPr>
          <a:xfrm>
            <a:off x="3523562" y="1182676"/>
            <a:ext cx="3111818" cy="830997"/>
          </a:xfrm>
          <a:prstGeom prst="rect">
            <a:avLst/>
          </a:prstGeom>
          <a:noFill/>
        </p:spPr>
        <p:txBody>
          <a:bodyPr wrap="square" rtlCol="0">
            <a:spAutoFit/>
          </a:bodyPr>
          <a:lstStyle/>
          <a:p>
            <a:pPr algn="r"/>
            <a:r>
              <a:rPr lang="en-US" sz="2400" b="1" dirty="0">
                <a:solidFill>
                  <a:schemeClr val="bg1"/>
                </a:solidFill>
              </a:rPr>
              <a:t>Sandi &amp; Rocky</a:t>
            </a:r>
          </a:p>
          <a:p>
            <a:pPr algn="r"/>
            <a:r>
              <a:rPr lang="en-US" sz="2400" b="1" dirty="0">
                <a:solidFill>
                  <a:schemeClr val="bg1"/>
                </a:solidFill>
              </a:rPr>
              <a:t>The Vagabonds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93190"/>
                                        </p:tgtEl>
                                        <p:attrNameLst>
                                          <p:attrName>style.visibility</p:attrName>
                                        </p:attrNameLst>
                                      </p:cBhvr>
                                      <p:to>
                                        <p:strVal val="visible"/>
                                      </p:to>
                                    </p:set>
                                    <p:anim calcmode="lin" valueType="num">
                                      <p:cBhvr>
                                        <p:cTn id="7" dur="500" fill="hold"/>
                                        <p:tgtEl>
                                          <p:spTgt spid="93190"/>
                                        </p:tgtEl>
                                        <p:attrNameLst>
                                          <p:attrName>ppt_w</p:attrName>
                                        </p:attrNameLst>
                                      </p:cBhvr>
                                      <p:tavLst>
                                        <p:tav tm="0">
                                          <p:val>
                                            <p:fltVal val="0"/>
                                          </p:val>
                                        </p:tav>
                                        <p:tav tm="100000">
                                          <p:val>
                                            <p:strVal val="#ppt_w"/>
                                          </p:val>
                                        </p:tav>
                                      </p:tavLst>
                                    </p:anim>
                                    <p:anim calcmode="lin" valueType="num">
                                      <p:cBhvr>
                                        <p:cTn id="8" dur="500" fill="hold"/>
                                        <p:tgtEl>
                                          <p:spTgt spid="93190"/>
                                        </p:tgtEl>
                                        <p:attrNameLst>
                                          <p:attrName>ppt_h</p:attrName>
                                        </p:attrNameLst>
                                      </p:cBhvr>
                                      <p:tavLst>
                                        <p:tav tm="0">
                                          <p:val>
                                            <p:fltVal val="0"/>
                                          </p:val>
                                        </p:tav>
                                        <p:tav tm="100000">
                                          <p:val>
                                            <p:strVal val="#ppt_h"/>
                                          </p:val>
                                        </p:tav>
                                      </p:tavLst>
                                    </p:anim>
                                    <p:animEffect transition="in" filter="fade">
                                      <p:cBhvr>
                                        <p:cTn id="9" dur="500"/>
                                        <p:tgtEl>
                                          <p:spTgt spid="93190"/>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16738"/>
                                        </p:tgtEl>
                                        <p:attrNameLst>
                                          <p:attrName>style.visibility</p:attrName>
                                        </p:attrNameLst>
                                      </p:cBhvr>
                                      <p:to>
                                        <p:strVal val="visible"/>
                                      </p:to>
                                    </p:set>
                                    <p:anim calcmode="lin" valueType="num">
                                      <p:cBhvr>
                                        <p:cTn id="13" dur="500" fill="hold"/>
                                        <p:tgtEl>
                                          <p:spTgt spid="116738"/>
                                        </p:tgtEl>
                                        <p:attrNameLst>
                                          <p:attrName>ppt_w</p:attrName>
                                        </p:attrNameLst>
                                      </p:cBhvr>
                                      <p:tavLst>
                                        <p:tav tm="0">
                                          <p:val>
                                            <p:fltVal val="0"/>
                                          </p:val>
                                        </p:tav>
                                        <p:tav tm="100000">
                                          <p:val>
                                            <p:strVal val="#ppt_w"/>
                                          </p:val>
                                        </p:tav>
                                      </p:tavLst>
                                    </p:anim>
                                    <p:anim calcmode="lin" valueType="num">
                                      <p:cBhvr>
                                        <p:cTn id="14" dur="500" fill="hold"/>
                                        <p:tgtEl>
                                          <p:spTgt spid="116738"/>
                                        </p:tgtEl>
                                        <p:attrNameLst>
                                          <p:attrName>ppt_h</p:attrName>
                                        </p:attrNameLst>
                                      </p:cBhvr>
                                      <p:tavLst>
                                        <p:tav tm="0">
                                          <p:val>
                                            <p:fltVal val="0"/>
                                          </p:val>
                                        </p:tav>
                                        <p:tav tm="100000">
                                          <p:val>
                                            <p:strVal val="#ppt_h"/>
                                          </p:val>
                                        </p:tav>
                                      </p:tavLst>
                                    </p:anim>
                                    <p:animEffect transition="in" filter="fade">
                                      <p:cBhvr>
                                        <p:cTn id="15" dur="500"/>
                                        <p:tgtEl>
                                          <p:spTgt spid="116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8" grpId="0"/>
      <p:bldP spid="93190"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1655) Evangeline - YouTube - Google Chrome 2020-01-22 21-19-25.mp4">
            <a:hlinkClick r:id="" action="ppaction://media"/>
          </p:cNvPr>
          <p:cNvPicPr>
            <a:picLocks noRot="1" noChangeAspect="1"/>
          </p:cNvPicPr>
          <p:nvPr>
            <a:videoFile r:link="rId1"/>
          </p:nvPr>
        </p:nvPicPr>
        <p:blipFill>
          <a:blip r:embed="rId3" cstate="print"/>
          <a:stretch>
            <a:fillRect/>
          </a:stretch>
        </p:blipFill>
        <p:spPr>
          <a:xfrm>
            <a:off x="0" y="0"/>
            <a:ext cx="9144000" cy="6858000"/>
          </a:xfrm>
          <a:prstGeom prst="rect">
            <a:avLst/>
          </a:prstGeom>
        </p:spPr>
      </p:pic>
      <p:sp>
        <p:nvSpPr>
          <p:cNvPr id="2" name="Title 1"/>
          <p:cNvSpPr>
            <a:spLocks noGrp="1"/>
          </p:cNvSpPr>
          <p:nvPr>
            <p:ph type="title"/>
          </p:nvPr>
        </p:nvSpPr>
        <p:spPr/>
        <p:txBody>
          <a:bodyPr>
            <a:normAutofit fontScale="90000"/>
          </a:bodyPr>
          <a:lstStyle/>
          <a:p>
            <a:r>
              <a:rPr lang="en-US" dirty="0" smtClean="0"/>
              <a:t>IN CLOSING</a:t>
            </a:r>
            <a:endParaRPr lang="en-US" dirty="0"/>
          </a:p>
        </p:txBody>
      </p:sp>
      <p:sp>
        <p:nvSpPr>
          <p:cNvPr id="4" name="Rectangle 3"/>
          <p:cNvSpPr/>
          <p:nvPr/>
        </p:nvSpPr>
        <p:spPr>
          <a:xfrm>
            <a:off x="0" y="6488668"/>
            <a:ext cx="9144000" cy="369332"/>
          </a:xfrm>
          <a:prstGeom prst="rect">
            <a:avLst/>
          </a:prstGeom>
        </p:spPr>
        <p:txBody>
          <a:bodyPr wrap="square">
            <a:spAutoFit/>
          </a:bodyPr>
          <a:lstStyle/>
          <a:p>
            <a:r>
              <a:rPr lang="en-US" dirty="0" smtClean="0">
                <a:hlinkClick r:id="rId4"/>
              </a:rPr>
              <a:t>https://www.youtube.com/watch?v=r0t04TVrzS0&amp;ab_channel=DonnieBulliard</a:t>
            </a:r>
            <a:endParaRPr lang="en-US" dirty="0"/>
          </a:p>
        </p:txBody>
      </p:sp>
      <p:sp>
        <p:nvSpPr>
          <p:cNvPr id="5" name="Rectangle 4"/>
          <p:cNvSpPr/>
          <p:nvPr/>
        </p:nvSpPr>
        <p:spPr>
          <a:xfrm>
            <a:off x="0" y="609600"/>
            <a:ext cx="9144000" cy="1569660"/>
          </a:xfrm>
          <a:prstGeom prst="rect">
            <a:avLst/>
          </a:prstGeom>
        </p:spPr>
        <p:txBody>
          <a:bodyPr wrap="square">
            <a:spAutoFit/>
          </a:bodyPr>
          <a:lstStyle/>
          <a:p>
            <a:pPr algn="ctr"/>
            <a:r>
              <a:rPr lang="en-US" sz="3200" dirty="0">
                <a:solidFill>
                  <a:schemeClr val="bg1"/>
                </a:solidFill>
              </a:rPr>
              <a:t>Expulsion of the Acadians enshrined in Longfellow's Poem, </a:t>
            </a:r>
            <a:r>
              <a:rPr lang="en-US" sz="3200" dirty="0" smtClean="0">
                <a:solidFill>
                  <a:schemeClr val="bg1"/>
                </a:solidFill>
              </a:rPr>
              <a:t>Evangeline, and is set in 1755 </a:t>
            </a:r>
            <a:r>
              <a:rPr lang="en-US" sz="3200" dirty="0">
                <a:solidFill>
                  <a:schemeClr val="bg1"/>
                </a:solidFill>
              </a:rPr>
              <a:t>when the British </a:t>
            </a:r>
            <a:r>
              <a:rPr lang="en-US" sz="3200" dirty="0" smtClean="0">
                <a:solidFill>
                  <a:schemeClr val="bg1"/>
                </a:solidFill>
              </a:rPr>
              <a:t>forced the </a:t>
            </a:r>
            <a:r>
              <a:rPr lang="en-US" sz="3200" dirty="0">
                <a:solidFill>
                  <a:schemeClr val="bg1"/>
                </a:solidFill>
              </a:rPr>
              <a:t>Acadians </a:t>
            </a:r>
            <a:r>
              <a:rPr lang="en-US" sz="3200" dirty="0" smtClean="0">
                <a:solidFill>
                  <a:schemeClr val="bg1"/>
                </a:solidFill>
              </a:rPr>
              <a:t>out of Nova Scotia. </a:t>
            </a:r>
            <a:endParaRPr lang="en-US" sz="3200" dirty="0">
              <a:solidFill>
                <a:schemeClr val="bg1"/>
              </a:solidFill>
            </a:endParaRPr>
          </a:p>
        </p:txBody>
      </p:sp>
      <p:grpSp>
        <p:nvGrpSpPr>
          <p:cNvPr id="3" name="Group 8"/>
          <p:cNvGrpSpPr/>
          <p:nvPr/>
        </p:nvGrpSpPr>
        <p:grpSpPr>
          <a:xfrm>
            <a:off x="7696200" y="5486400"/>
            <a:ext cx="1447800" cy="1371600"/>
            <a:chOff x="7696200" y="5486400"/>
            <a:chExt cx="1447800" cy="1371600"/>
          </a:xfrm>
        </p:grpSpPr>
        <p:pic>
          <p:nvPicPr>
            <p:cNvPr id="7171" name="Picture 3"/>
            <p:cNvPicPr>
              <a:picLocks noChangeAspect="1" noChangeArrowheads="1"/>
            </p:cNvPicPr>
            <p:nvPr/>
          </p:nvPicPr>
          <p:blipFill>
            <a:blip r:embed="rId5" cstate="print"/>
            <a:srcRect r="41126"/>
            <a:stretch>
              <a:fillRect/>
            </a:stretch>
          </p:blipFill>
          <p:spPr bwMode="auto">
            <a:xfrm>
              <a:off x="7696200" y="5486400"/>
              <a:ext cx="1295400" cy="276225"/>
            </a:xfrm>
            <a:prstGeom prst="rect">
              <a:avLst/>
            </a:prstGeom>
            <a:noFill/>
            <a:ln w="9525">
              <a:noFill/>
              <a:miter lim="800000"/>
              <a:headEnd/>
              <a:tailEnd/>
            </a:ln>
          </p:spPr>
        </p:pic>
        <p:pic>
          <p:nvPicPr>
            <p:cNvPr id="7172" name="Picture 4"/>
            <p:cNvPicPr>
              <a:picLocks noChangeAspect="1" noChangeArrowheads="1"/>
            </p:cNvPicPr>
            <p:nvPr/>
          </p:nvPicPr>
          <p:blipFill>
            <a:blip r:embed="rId6" cstate="print"/>
            <a:srcRect/>
            <a:stretch>
              <a:fillRect/>
            </a:stretch>
          </p:blipFill>
          <p:spPr bwMode="auto">
            <a:xfrm>
              <a:off x="7715250" y="5743575"/>
              <a:ext cx="1428750" cy="1114425"/>
            </a:xfrm>
            <a:prstGeom prst="rect">
              <a:avLst/>
            </a:prstGeom>
            <a:noFill/>
            <a:ln w="9525">
              <a:noFill/>
              <a:miter lim="800000"/>
              <a:headEnd/>
              <a:tailEnd/>
            </a:ln>
          </p:spPr>
        </p:pic>
        <p:sp>
          <p:nvSpPr>
            <p:cNvPr id="8" name="Rectangle 7"/>
            <p:cNvSpPr/>
            <p:nvPr/>
          </p:nvSpPr>
          <p:spPr>
            <a:xfrm>
              <a:off x="8934450" y="5486400"/>
              <a:ext cx="20955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10"/>
          <p:cNvGrpSpPr/>
          <p:nvPr/>
        </p:nvGrpSpPr>
        <p:grpSpPr>
          <a:xfrm>
            <a:off x="1833563" y="2133600"/>
            <a:ext cx="5024437" cy="4201731"/>
            <a:chOff x="1828800" y="1676400"/>
            <a:chExt cx="5476875" cy="4658931"/>
          </a:xfrm>
        </p:grpSpPr>
        <p:pic>
          <p:nvPicPr>
            <p:cNvPr id="7170" name="Picture 2">
              <a:hlinkClick r:id="rId7" action="ppaction://hlinkfile"/>
            </p:cNvPr>
            <p:cNvPicPr>
              <a:picLocks noChangeAspect="1" noChangeArrowheads="1"/>
            </p:cNvPicPr>
            <p:nvPr/>
          </p:nvPicPr>
          <p:blipFill>
            <a:blip r:embed="rId8" cstate="print"/>
            <a:srcRect/>
            <a:stretch>
              <a:fillRect/>
            </a:stretch>
          </p:blipFill>
          <p:spPr bwMode="auto">
            <a:xfrm>
              <a:off x="1828800" y="2209800"/>
              <a:ext cx="5476875" cy="4125531"/>
            </a:xfrm>
            <a:prstGeom prst="rect">
              <a:avLst/>
            </a:prstGeom>
            <a:noFill/>
            <a:ln w="9525">
              <a:noFill/>
              <a:miter lim="800000"/>
              <a:headEnd/>
              <a:tailEnd/>
            </a:ln>
          </p:spPr>
        </p:pic>
        <p:pic>
          <p:nvPicPr>
            <p:cNvPr id="7173" name="Picture 5">
              <a:hlinkClick r:id="rId9" action="ppaction://hlinkfile"/>
            </p:cNvPr>
            <p:cNvPicPr>
              <a:picLocks noChangeAspect="1" noChangeArrowheads="1"/>
            </p:cNvPicPr>
            <p:nvPr/>
          </p:nvPicPr>
          <p:blipFill>
            <a:blip r:embed="rId10" cstate="print"/>
            <a:srcRect/>
            <a:stretch>
              <a:fillRect/>
            </a:stretch>
          </p:blipFill>
          <p:spPr bwMode="auto">
            <a:xfrm>
              <a:off x="1828800" y="1676400"/>
              <a:ext cx="2362200" cy="539026"/>
            </a:xfrm>
            <a:prstGeom prst="rect">
              <a:avLst/>
            </a:prstGeom>
            <a:noFill/>
            <a:ln w="9525">
              <a:noFill/>
              <a:miter lim="800000"/>
              <a:headEnd/>
              <a:tailEnd/>
            </a:ln>
          </p:spPr>
        </p:pic>
      </p:grpSp>
      <p:sp>
        <p:nvSpPr>
          <p:cNvPr id="13" name="Rectangle 12"/>
          <p:cNvSpPr/>
          <p:nvPr/>
        </p:nvSpPr>
        <p:spPr>
          <a:xfrm>
            <a:off x="3124200" y="3581400"/>
            <a:ext cx="9144000" cy="369332"/>
          </a:xfrm>
          <a:prstGeom prst="rect">
            <a:avLst/>
          </a:prstGeom>
        </p:spPr>
        <p:txBody>
          <a:bodyPr wrap="square">
            <a:spAutoFit/>
          </a:bodyPr>
          <a:lstStyle/>
          <a:p>
            <a:endParaRPr lang="en-US" dirty="0">
              <a:solidFill>
                <a:schemeClr val="bg1"/>
              </a:solidFill>
            </a:endParaRPr>
          </a:p>
        </p:txBody>
      </p:sp>
      <p:sp>
        <p:nvSpPr>
          <p:cNvPr id="14" name="Rectangle 13"/>
          <p:cNvSpPr/>
          <p:nvPr/>
        </p:nvSpPr>
        <p:spPr>
          <a:xfrm>
            <a:off x="0" y="1143000"/>
            <a:ext cx="9144000" cy="584775"/>
          </a:xfrm>
          <a:prstGeom prst="rect">
            <a:avLst/>
          </a:prstGeom>
        </p:spPr>
        <p:txBody>
          <a:bodyPr wrap="square">
            <a:spAutoFit/>
          </a:bodyPr>
          <a:lstStyle/>
          <a:p>
            <a:pPr algn="ctr"/>
            <a:r>
              <a:rPr lang="en-US" sz="3200" dirty="0" smtClean="0">
                <a:solidFill>
                  <a:schemeClr val="bg1"/>
                </a:solidFill>
              </a:rPr>
              <a:t>This video is in French with English sub-titles.</a:t>
            </a:r>
            <a:endParaRPr lang="en-US" sz="3200" dirty="0">
              <a:solidFill>
                <a:schemeClr val="bg1"/>
              </a:solidFill>
            </a:endParaRPr>
          </a:p>
        </p:txBody>
      </p:sp>
      <p:sp>
        <p:nvSpPr>
          <p:cNvPr id="15" name="Rectangle 14"/>
          <p:cNvSpPr/>
          <p:nvPr/>
        </p:nvSpPr>
        <p:spPr>
          <a:xfrm>
            <a:off x="0" y="609600"/>
            <a:ext cx="9144000" cy="1077218"/>
          </a:xfrm>
          <a:prstGeom prst="rect">
            <a:avLst/>
          </a:prstGeom>
        </p:spPr>
        <p:txBody>
          <a:bodyPr wrap="square">
            <a:spAutoFit/>
          </a:bodyPr>
          <a:lstStyle/>
          <a:p>
            <a:pPr algn="ctr"/>
            <a:r>
              <a:rPr lang="en-US" sz="3200" dirty="0" smtClean="0">
                <a:solidFill>
                  <a:schemeClr val="bg1"/>
                </a:solidFill>
              </a:rPr>
              <a:t>The story begins with </a:t>
            </a:r>
            <a:r>
              <a:rPr lang="en-US" sz="3200" dirty="0" err="1" smtClean="0">
                <a:solidFill>
                  <a:schemeClr val="bg1"/>
                </a:solidFill>
              </a:rPr>
              <a:t>Emmeline</a:t>
            </a:r>
            <a:r>
              <a:rPr lang="en-US" sz="3200" dirty="0" smtClean="0">
                <a:solidFill>
                  <a:schemeClr val="bg1"/>
                </a:solidFill>
              </a:rPr>
              <a:t> </a:t>
            </a:r>
            <a:r>
              <a:rPr lang="en-US" sz="3200" dirty="0" err="1" smtClean="0">
                <a:solidFill>
                  <a:schemeClr val="bg1"/>
                </a:solidFill>
              </a:rPr>
              <a:t>LaBiche's</a:t>
            </a:r>
            <a:r>
              <a:rPr lang="en-US" sz="3200" dirty="0" smtClean="0">
                <a:solidFill>
                  <a:schemeClr val="bg1"/>
                </a:solidFill>
              </a:rPr>
              <a:t> (Evangeline) wedding day.</a:t>
            </a:r>
            <a:endParaRPr lang="en-US" sz="3200" dirty="0">
              <a:solidFill>
                <a:schemeClr val="bg1"/>
              </a:solidFill>
            </a:endParaRPr>
          </a:p>
        </p:txBody>
      </p:sp>
      <p:sp>
        <p:nvSpPr>
          <p:cNvPr id="16" name="Rectangle 15"/>
          <p:cNvSpPr/>
          <p:nvPr/>
        </p:nvSpPr>
        <p:spPr>
          <a:xfrm>
            <a:off x="0" y="609600"/>
            <a:ext cx="9144000" cy="1077218"/>
          </a:xfrm>
          <a:prstGeom prst="rect">
            <a:avLst/>
          </a:prstGeom>
        </p:spPr>
        <p:txBody>
          <a:bodyPr wrap="square">
            <a:spAutoFit/>
          </a:bodyPr>
          <a:lstStyle/>
          <a:p>
            <a:pPr algn="ctr"/>
            <a:r>
              <a:rPr lang="en-US" sz="3200" dirty="0" smtClean="0">
                <a:solidFill>
                  <a:schemeClr val="bg1"/>
                </a:solidFill>
              </a:rPr>
              <a:t>It is a very moving video depicting Longfellow’s poem which highlights the plight of the Acadian people</a:t>
            </a:r>
            <a:endParaRPr lang="en-US" sz="3200" dirty="0">
              <a:solidFill>
                <a:schemeClr val="bg1"/>
              </a:solidFill>
            </a:endParaRPr>
          </a:p>
        </p:txBody>
      </p:sp>
      <p:sp>
        <p:nvSpPr>
          <p:cNvPr id="18" name="Rectangle 17"/>
          <p:cNvSpPr/>
          <p:nvPr/>
        </p:nvSpPr>
        <p:spPr>
          <a:xfrm>
            <a:off x="0" y="609600"/>
            <a:ext cx="9144000" cy="1077218"/>
          </a:xfrm>
          <a:prstGeom prst="rect">
            <a:avLst/>
          </a:prstGeom>
        </p:spPr>
        <p:txBody>
          <a:bodyPr wrap="square">
            <a:spAutoFit/>
          </a:bodyPr>
          <a:lstStyle/>
          <a:p>
            <a:pPr algn="ctr"/>
            <a:r>
              <a:rPr lang="en-US" sz="3200" dirty="0" smtClean="0">
                <a:solidFill>
                  <a:schemeClr val="bg1"/>
                </a:solidFill>
              </a:rPr>
              <a:t>A couple are singled out; a couple deeply in love, who are caught up in the drama of the times. </a:t>
            </a:r>
            <a:endParaRPr lang="en-US" sz="3200" dirty="0">
              <a:solidFill>
                <a:schemeClr val="bg1"/>
              </a:solidFill>
            </a:endParaRPr>
          </a:p>
        </p:txBody>
      </p:sp>
      <p:sp>
        <p:nvSpPr>
          <p:cNvPr id="19" name="Rectangle 18"/>
          <p:cNvSpPr/>
          <p:nvPr/>
        </p:nvSpPr>
        <p:spPr>
          <a:xfrm>
            <a:off x="0" y="1143000"/>
            <a:ext cx="9144000" cy="584775"/>
          </a:xfrm>
          <a:prstGeom prst="rect">
            <a:avLst/>
          </a:prstGeom>
        </p:spPr>
        <p:txBody>
          <a:bodyPr wrap="square">
            <a:spAutoFit/>
          </a:bodyPr>
          <a:lstStyle/>
          <a:p>
            <a:pPr algn="ctr"/>
            <a:r>
              <a:rPr lang="en-US" sz="3200" dirty="0" smtClean="0">
                <a:solidFill>
                  <a:schemeClr val="bg1"/>
                </a:solidFill>
              </a:rPr>
              <a:t>Let’s see this legendary tale unfold…</a:t>
            </a:r>
            <a:endParaRPr lang="en-US" sz="3200" dirty="0">
              <a:solidFill>
                <a:schemeClr val="bg1"/>
              </a:solidFill>
            </a:endParaRPr>
          </a:p>
        </p:txBody>
      </p:sp>
      <p:sp>
        <p:nvSpPr>
          <p:cNvPr id="20" name="Rectangle 19"/>
          <p:cNvSpPr/>
          <p:nvPr/>
        </p:nvSpPr>
        <p:spPr>
          <a:xfrm>
            <a:off x="0" y="1066800"/>
            <a:ext cx="9144000" cy="584775"/>
          </a:xfrm>
          <a:prstGeom prst="rect">
            <a:avLst/>
          </a:prstGeom>
        </p:spPr>
        <p:txBody>
          <a:bodyPr wrap="square">
            <a:spAutoFit/>
          </a:bodyPr>
          <a:lstStyle/>
          <a:p>
            <a:pPr algn="ctr"/>
            <a:r>
              <a:rPr lang="en-US" sz="3200" dirty="0" smtClean="0">
                <a:solidFill>
                  <a:schemeClr val="bg1"/>
                </a:solidFill>
              </a:rPr>
              <a:t>Music &amp; Song are by Canadian singer Marie-Jo </a:t>
            </a:r>
            <a:r>
              <a:rPr lang="en-US" sz="3200" dirty="0" err="1" smtClean="0">
                <a:solidFill>
                  <a:schemeClr val="bg1"/>
                </a:solidFill>
              </a:rPr>
              <a:t>Th</a:t>
            </a:r>
            <a:r>
              <a:rPr lang="en-US" sz="3200" dirty="0" err="1" smtClean="0">
                <a:solidFill>
                  <a:schemeClr val="bg1"/>
                </a:solidFill>
                <a:latin typeface="Calibri"/>
                <a:cs typeface="Calibri"/>
              </a:rPr>
              <a:t>ério</a:t>
            </a:r>
            <a:endParaRPr lang="en-US" sz="3200" dirty="0">
              <a:solidFill>
                <a:schemeClr val="bg1"/>
              </a:solidFill>
            </a:endParaRPr>
          </a:p>
        </p:txBody>
      </p:sp>
      <p:sp>
        <p:nvSpPr>
          <p:cNvPr id="22" name="Rectangle 21"/>
          <p:cNvSpPr/>
          <p:nvPr/>
        </p:nvSpPr>
        <p:spPr>
          <a:xfrm>
            <a:off x="4572000" y="1524000"/>
            <a:ext cx="4800600" cy="2062103"/>
          </a:xfrm>
          <a:prstGeom prst="rect">
            <a:avLst/>
          </a:prstGeom>
        </p:spPr>
        <p:txBody>
          <a:bodyPr wrap="square">
            <a:spAutoFit/>
          </a:bodyPr>
          <a:lstStyle/>
          <a:p>
            <a:pPr algn="ctr"/>
            <a:r>
              <a:rPr lang="en-US" sz="3200" dirty="0">
                <a:solidFill>
                  <a:schemeClr val="bg1"/>
                </a:solidFill>
              </a:rPr>
              <a:t>(Evangeline is pronounced in French </a:t>
            </a:r>
            <a:r>
              <a:rPr lang="en-US" sz="3200" dirty="0" smtClean="0">
                <a:solidFill>
                  <a:schemeClr val="bg1"/>
                </a:solidFill>
              </a:rPr>
              <a:t>like</a:t>
            </a:r>
          </a:p>
          <a:p>
            <a:pPr algn="ctr"/>
            <a:r>
              <a:rPr lang="en-US" sz="3200" dirty="0" smtClean="0">
                <a:solidFill>
                  <a:schemeClr val="bg1"/>
                </a:solidFill>
              </a:rPr>
              <a:t>“</a:t>
            </a:r>
            <a:r>
              <a:rPr lang="en-US" sz="3200" dirty="0">
                <a:solidFill>
                  <a:schemeClr val="bg1"/>
                </a:solidFill>
              </a:rPr>
              <a:t>e-VON-</a:t>
            </a:r>
            <a:r>
              <a:rPr lang="en-US" sz="3200" dirty="0" err="1">
                <a:solidFill>
                  <a:schemeClr val="bg1"/>
                </a:solidFill>
              </a:rPr>
              <a:t>ga</a:t>
            </a:r>
            <a:r>
              <a:rPr lang="en-US" sz="3200" dirty="0">
                <a:solidFill>
                  <a:schemeClr val="bg1"/>
                </a:solidFill>
              </a:rPr>
              <a:t>-lean-a</a:t>
            </a:r>
            <a:r>
              <a:rPr lang="en-US" sz="3200" dirty="0" smtClean="0">
                <a:solidFill>
                  <a:schemeClr val="bg1"/>
                </a:solidFill>
              </a:rPr>
              <a:t>” </a:t>
            </a:r>
          </a:p>
          <a:p>
            <a:pPr algn="ctr"/>
            <a:r>
              <a:rPr lang="en-US" sz="3200" dirty="0" smtClean="0">
                <a:solidFill>
                  <a:schemeClr val="bg1"/>
                </a:solidFill>
              </a:rPr>
              <a:t>in the song)</a:t>
            </a:r>
            <a:endParaRPr lang="en-US" sz="32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par>
                                <p:cTn id="12" presetID="22" presetClass="entr" presetSubtype="1"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up)">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par>
                                <p:cTn id="19" presetID="22" presetClass="entr" presetSubtype="1"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up)">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20"/>
                                        </p:tgtEl>
                                        <p:attrNameLst>
                                          <p:attrName>style.visibility</p:attrName>
                                        </p:attrNameLst>
                                      </p:cBhvr>
                                      <p:to>
                                        <p:strVal val="hidden"/>
                                      </p:to>
                                    </p:set>
                                  </p:childTnLst>
                                </p:cTn>
                              </p:par>
                              <p:par>
                                <p:cTn id="26" presetID="22" presetClass="entr" presetSubtype="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up)">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6"/>
                                        </p:tgtEl>
                                        <p:attrNameLst>
                                          <p:attrName>style.visibility</p:attrName>
                                        </p:attrNameLst>
                                      </p:cBhvr>
                                      <p:to>
                                        <p:strVal val="hidden"/>
                                      </p:to>
                                    </p:set>
                                  </p:childTnLst>
                                </p:cTn>
                              </p:par>
                              <p:par>
                                <p:cTn id="33" presetID="22" presetClass="entr" presetSubtype="1"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up)">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18"/>
                                        </p:tgtEl>
                                        <p:attrNameLst>
                                          <p:attrName>style.visibility</p:attrName>
                                        </p:attrNameLst>
                                      </p:cBhvr>
                                      <p:to>
                                        <p:strVal val="hidden"/>
                                      </p:to>
                                    </p:set>
                                  </p:childTnLst>
                                </p:cTn>
                              </p:par>
                              <p:par>
                                <p:cTn id="40" presetID="22" presetClass="entr" presetSubtype="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up)">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5"/>
                                        </p:tgtEl>
                                        <p:attrNameLst>
                                          <p:attrName>style.visibility</p:attrName>
                                        </p:attrNameLst>
                                      </p:cBhvr>
                                      <p:to>
                                        <p:strVal val="hidden"/>
                                      </p:to>
                                    </p:set>
                                  </p:childTnLst>
                                </p:cTn>
                              </p:par>
                              <p:par>
                                <p:cTn id="47" presetID="22" presetClass="entr" presetSubtype="1"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up)">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19"/>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2000"/>
                                        <p:tgtEl>
                                          <p:spTgt spid="2"/>
                                        </p:tgtEl>
                                      </p:cBhvr>
                                    </p:animEffect>
                                    <p:set>
                                      <p:cBhvr>
                                        <p:cTn id="56" dur="1" fill="hold">
                                          <p:stCondLst>
                                            <p:cond delay="1999"/>
                                          </p:stCondLst>
                                        </p:cTn>
                                        <p:tgtEl>
                                          <p:spTgt spid="2"/>
                                        </p:tgtEl>
                                        <p:attrNameLst>
                                          <p:attrName>style.visibility</p:attrName>
                                        </p:attrNameLst>
                                      </p:cBhvr>
                                      <p:to>
                                        <p:strVal val="hidden"/>
                                      </p:to>
                                    </p:set>
                                  </p:childTnLst>
                                </p:cTn>
                              </p:par>
                            </p:childTnLst>
                          </p:cTn>
                        </p:par>
                        <p:par>
                          <p:cTn id="57" fill="hold">
                            <p:stCondLst>
                              <p:cond delay="2000"/>
                            </p:stCondLst>
                            <p:childTnLst>
                              <p:par>
                                <p:cTn id="58" presetID="10" presetClass="entr" presetSubtype="0" fill="hold" grpId="0" nodeType="after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10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2000"/>
                                        <p:tgtEl>
                                          <p:spTgt spid="22"/>
                                        </p:tgtEl>
                                      </p:cBhvr>
                                    </p:animEffect>
                                    <p:set>
                                      <p:cBhvr>
                                        <p:cTn id="65" dur="1" fill="hold">
                                          <p:stCondLst>
                                            <p:cond delay="1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2" presetClass="mediacall" presetSubtype="0" fill="hold" nodeType="clickEffect">
                                  <p:stCondLst>
                                    <p:cond delay="0"/>
                                  </p:stCondLst>
                                  <p:childTnLst>
                                    <p:cmd type="call" cmd="togglePause">
                                      <p:cBhvr>
                                        <p:cTn id="70" dur="1" fill="hold"/>
                                        <p:tgtEl>
                                          <p:spTgt spid="21"/>
                                        </p:tgtEl>
                                      </p:cBhvr>
                                    </p:cmd>
                                  </p:childTnLst>
                                </p:cTn>
                              </p:par>
                            </p:childTnLst>
                          </p:cTn>
                        </p:par>
                      </p:childTnLst>
                    </p:cTn>
                  </p:par>
                </p:childTnLst>
              </p:cTn>
              <p:nextCondLst>
                <p:cond evt="onClick" delay="0">
                  <p:tgtEl>
                    <p:spTgt spid="21"/>
                  </p:tgtEl>
                </p:cond>
              </p:nextCondLst>
            </p:seq>
            <p:video>
              <p:cMediaNode>
                <p:cTn id="71" fill="hold" display="0">
                  <p:stCondLst>
                    <p:cond delay="indefinite"/>
                  </p:stCondLst>
                  <p:endCondLst>
                    <p:cond evt="onNext" delay="0">
                      <p:tgtEl>
                        <p:sldTgt/>
                      </p:tgtEl>
                    </p:cond>
                    <p:cond evt="onPrev" delay="0">
                      <p:tgtEl>
                        <p:sldTgt/>
                      </p:tgtEl>
                    </p:cond>
                  </p:endCondLst>
                </p:cTn>
                <p:tgtEl>
                  <p:spTgt spid="21"/>
                </p:tgtEl>
              </p:cMediaNode>
            </p:video>
          </p:childTnLst>
        </p:cTn>
      </p:par>
    </p:tnLst>
    <p:bldLst>
      <p:bldP spid="2" grpId="0" animBg="1"/>
      <p:bldP spid="5" grpId="0"/>
      <p:bldP spid="5" grpId="1"/>
      <p:bldP spid="14" grpId="0"/>
      <p:bldP spid="14" grpId="1"/>
      <p:bldP spid="15" grpId="0"/>
      <p:bldP spid="15" grpId="1"/>
      <p:bldP spid="16" grpId="0"/>
      <p:bldP spid="16" grpId="1"/>
      <p:bldP spid="18" grpId="0"/>
      <p:bldP spid="18" grpId="1"/>
      <p:bldP spid="19" grpId="0"/>
      <p:bldP spid="19" grpId="1"/>
      <p:bldP spid="20" grpId="0"/>
      <p:bldP spid="20" grpId="1"/>
      <p:bldP spid="22" grpId="0"/>
      <p:bldP spid="22" grpId="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endParaRPr lang="en-US" dirty="0"/>
          </a:p>
        </p:txBody>
      </p:sp>
      <p:sp>
        <p:nvSpPr>
          <p:cNvPr id="2" name="Slide Number Placeholder 1"/>
          <p:cNvSpPr>
            <a:spLocks noGrp="1"/>
          </p:cNvSpPr>
          <p:nvPr>
            <p:ph type="sldNum" sz="quarter" idx="12"/>
          </p:nvPr>
        </p:nvSpPr>
        <p:spPr/>
        <p:txBody>
          <a:bodyPr/>
          <a:lstStyle/>
          <a:p>
            <a:fld id="{90B4C22B-F94B-47BB-B82D-9BDF0893D61B}" type="slidenum">
              <a:rPr lang="en-US" smtClean="0"/>
              <a:pPr/>
              <a:t>94</a:t>
            </a:fld>
            <a:endParaRPr lang="en-US" dirty="0"/>
          </a:p>
        </p:txBody>
      </p:sp>
      <p:sp>
        <p:nvSpPr>
          <p:cNvPr id="3" name="TextBox 2"/>
          <p:cNvSpPr txBox="1"/>
          <p:nvPr/>
        </p:nvSpPr>
        <p:spPr>
          <a:xfrm>
            <a:off x="1440025" y="2705725"/>
            <a:ext cx="6263950" cy="1446550"/>
          </a:xfrm>
          <a:prstGeom prst="rect">
            <a:avLst/>
          </a:prstGeom>
          <a:noFill/>
        </p:spPr>
        <p:txBody>
          <a:bodyPr wrap="square" rtlCol="0">
            <a:spAutoFit/>
          </a:bodyPr>
          <a:lstStyle/>
          <a:p>
            <a:pPr algn="ctr"/>
            <a:r>
              <a:rPr lang="en-US" sz="8800" b="1" dirty="0" smtClean="0"/>
              <a:t>QUESTIONS?</a:t>
            </a:r>
            <a:endParaRPr lang="en-US" sz="3200" b="1" dirty="0" smtClean="0"/>
          </a:p>
        </p:txBody>
      </p:sp>
      <p:sp useBgFill="1">
        <p:nvSpPr>
          <p:cNvPr id="5" name="TextBox 4"/>
          <p:cNvSpPr txBox="1"/>
          <p:nvPr/>
        </p:nvSpPr>
        <p:spPr>
          <a:xfrm>
            <a:off x="0" y="0"/>
            <a:ext cx="9144000" cy="769441"/>
          </a:xfrm>
          <a:prstGeom prst="rect">
            <a:avLst/>
          </a:prstGeom>
        </p:spPr>
        <p:txBody>
          <a:bodyPr wrap="square" rtlCol="0">
            <a:spAutoFit/>
          </a:bodyPr>
          <a:lstStyle/>
          <a:p>
            <a:pPr algn="ctr"/>
            <a:r>
              <a:rPr lang="en-US" sz="4400" b="1" dirty="0" smtClean="0">
                <a:solidFill>
                  <a:srgbClr val="002060"/>
                </a:solidFill>
              </a:rPr>
              <a:t>Session 2: French Migration to Acadie</a:t>
            </a:r>
          </a:p>
        </p:txBody>
      </p:sp>
      <p:sp>
        <p:nvSpPr>
          <p:cNvPr id="6" name="TextBox 3"/>
          <p:cNvSpPr txBox="1">
            <a:spLocks noChangeArrowheads="1"/>
          </p:cNvSpPr>
          <p:nvPr/>
        </p:nvSpPr>
        <p:spPr bwMode="auto">
          <a:xfrm>
            <a:off x="0" y="732764"/>
            <a:ext cx="9144000" cy="646331"/>
          </a:xfrm>
          <a:prstGeom prst="rect">
            <a:avLst/>
          </a:prstGeom>
          <a:solidFill>
            <a:srgbClr val="FFFF00"/>
          </a:solidFill>
          <a:ln w="9525">
            <a:noFill/>
            <a:miter lim="800000"/>
            <a:headEnd/>
            <a:tailEnd/>
          </a:ln>
        </p:spPr>
        <p:txBody>
          <a:bodyPr>
            <a:spAutoFit/>
          </a:bodyPr>
          <a:lstStyle/>
          <a:p>
            <a:pPr algn="ctr" fontAlgn="auto">
              <a:spcBef>
                <a:spcPts val="0"/>
              </a:spcBef>
              <a:spcAft>
                <a:spcPts val="0"/>
              </a:spcAft>
              <a:defRPr/>
            </a:pPr>
            <a:r>
              <a:rPr lang="en-US" sz="3600" b="1" dirty="0" smtClean="0"/>
              <a:t>1600-1717 </a:t>
            </a:r>
            <a:endParaRPr lang="en-US" sz="3600" b="1" dirty="0">
              <a:cs typeface="+mn-cs"/>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endParaRPr lang="en-US" dirty="0"/>
          </a:p>
        </p:txBody>
      </p:sp>
      <p:sp>
        <p:nvSpPr>
          <p:cNvPr id="2" name="Slide Number Placeholder 1"/>
          <p:cNvSpPr>
            <a:spLocks noGrp="1"/>
          </p:cNvSpPr>
          <p:nvPr>
            <p:ph type="sldNum" sz="quarter" idx="12"/>
          </p:nvPr>
        </p:nvSpPr>
        <p:spPr/>
        <p:txBody>
          <a:bodyPr/>
          <a:lstStyle/>
          <a:p>
            <a:fld id="{90B4C22B-F94B-47BB-B82D-9BDF0893D61B}" type="slidenum">
              <a:rPr lang="en-US" smtClean="0"/>
              <a:pPr/>
              <a:t>95</a:t>
            </a:fld>
            <a:endParaRPr lang="en-US" dirty="0"/>
          </a:p>
        </p:txBody>
      </p:sp>
      <p:sp>
        <p:nvSpPr>
          <p:cNvPr id="3" name="TextBox 2"/>
          <p:cNvSpPr txBox="1"/>
          <p:nvPr/>
        </p:nvSpPr>
        <p:spPr>
          <a:xfrm>
            <a:off x="3365770" y="2057400"/>
            <a:ext cx="5778230" cy="4154984"/>
          </a:xfrm>
          <a:prstGeom prst="rect">
            <a:avLst/>
          </a:prstGeom>
          <a:noFill/>
        </p:spPr>
        <p:txBody>
          <a:bodyPr wrap="square" rtlCol="0">
            <a:spAutoFit/>
          </a:bodyPr>
          <a:lstStyle/>
          <a:p>
            <a:pPr algn="ctr"/>
            <a:r>
              <a:rPr lang="en-US" sz="8800" b="1" dirty="0" smtClean="0"/>
              <a:t>Thank you for your attention</a:t>
            </a:r>
          </a:p>
        </p:txBody>
      </p:sp>
      <p:sp>
        <p:nvSpPr>
          <p:cNvPr id="5" name="TextBox 4"/>
          <p:cNvSpPr txBox="1"/>
          <p:nvPr/>
        </p:nvSpPr>
        <p:spPr>
          <a:xfrm>
            <a:off x="0" y="0"/>
            <a:ext cx="9144000" cy="707886"/>
          </a:xfrm>
          <a:prstGeom prst="rect">
            <a:avLst/>
          </a:prstGeom>
          <a:solidFill>
            <a:srgbClr val="FFFF00"/>
          </a:solidFill>
          <a:ln w="25400">
            <a:solidFill>
              <a:schemeClr val="tx1"/>
            </a:solidFill>
          </a:ln>
        </p:spPr>
        <p:txBody>
          <a:bodyPr wrap="square" rtlCol="0">
            <a:spAutoFit/>
          </a:bodyPr>
          <a:lstStyle/>
          <a:p>
            <a:pPr algn="ctr"/>
            <a:r>
              <a:rPr lang="en-US" sz="4000" b="1" dirty="0" smtClean="0"/>
              <a:t>WEBSITE:  www.VagabondGeology.com</a:t>
            </a:r>
          </a:p>
        </p:txBody>
      </p:sp>
      <p:pic>
        <p:nvPicPr>
          <p:cNvPr id="1026" name="Picture 2" descr="C:\Users\romer\AppData\Local\Microsoft\Windows\INetCache\IE\A8PXRSHW\thank-you[1].jpg"/>
          <p:cNvPicPr>
            <a:picLocks noChangeAspect="1" noChangeArrowheads="1"/>
          </p:cNvPicPr>
          <p:nvPr/>
        </p:nvPicPr>
        <p:blipFill>
          <a:blip r:embed="rId2" cstate="print"/>
          <a:srcRect/>
          <a:stretch>
            <a:fillRect/>
          </a:stretch>
        </p:blipFill>
        <p:spPr bwMode="auto">
          <a:xfrm>
            <a:off x="0" y="990600"/>
            <a:ext cx="3352800" cy="2235200"/>
          </a:xfrm>
          <a:prstGeom prst="rect">
            <a:avLst/>
          </a:prstGeom>
          <a:noFill/>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extBox 1"/>
          <p:cNvSpPr txBox="1"/>
          <p:nvPr/>
        </p:nvSpPr>
        <p:spPr>
          <a:xfrm>
            <a:off x="0" y="723126"/>
            <a:ext cx="9144000" cy="37918073"/>
          </a:xfrm>
          <a:prstGeom prst="rect">
            <a:avLst/>
          </a:prstGeom>
        </p:spPr>
        <p:txBody>
          <a:bodyPr wrap="square" rtlCol="0">
            <a:spAutoFit/>
          </a:bodyPr>
          <a:lstStyle/>
          <a:p>
            <a:pPr algn="ctr"/>
            <a:r>
              <a:rPr lang="en-US" b="1" dirty="0"/>
              <a:t>REFERENCES</a:t>
            </a:r>
          </a:p>
          <a:p>
            <a:endParaRPr lang="en-US" u="sng" dirty="0">
              <a:hlinkClick r:id="rId3"/>
            </a:endParaRPr>
          </a:p>
          <a:p>
            <a:r>
              <a:rPr lang="en-US" sz="2000" b="1" dirty="0"/>
              <a:t>			BOOKS</a:t>
            </a:r>
          </a:p>
          <a:p>
            <a:r>
              <a:rPr lang="en-US" sz="2000" u="sng" dirty="0"/>
              <a:t>Acadian Redemption: From Beausoleil Broussard to the Queen’s Royal Proclamation</a:t>
            </a:r>
          </a:p>
          <a:p>
            <a:r>
              <a:rPr lang="en-US" sz="2000" dirty="0"/>
              <a:t>	Warren Perrin, Andrepont Publishing, 2004</a:t>
            </a:r>
          </a:p>
          <a:p>
            <a:r>
              <a:rPr lang="en-US" sz="2000" u="sng" dirty="0"/>
              <a:t>Acadie Then and Now</a:t>
            </a:r>
            <a:r>
              <a:rPr lang="en-US" sz="2000" dirty="0"/>
              <a:t>   Warren &amp; Mary Perrin &amp; Phil Comeau, </a:t>
            </a:r>
          </a:p>
          <a:p>
            <a:r>
              <a:rPr lang="en-US" sz="2000" dirty="0"/>
              <a:t>	Andrepont Publishing, 2014</a:t>
            </a:r>
          </a:p>
          <a:p>
            <a:r>
              <a:rPr lang="en-US" sz="2000" u="sng" dirty="0"/>
              <a:t>Cajun Families of the Atchafalaya </a:t>
            </a:r>
            <a:r>
              <a:rPr lang="en-US" sz="2000" dirty="0"/>
              <a:t>  Greg Guirard, Friesens of Canada, 1989</a:t>
            </a:r>
          </a:p>
          <a:p>
            <a:r>
              <a:rPr lang="en-US" sz="2000" u="sng" dirty="0"/>
              <a:t>Evangeline, a Tale of Acadie</a:t>
            </a:r>
            <a:r>
              <a:rPr lang="en-US" sz="2000" dirty="0"/>
              <a:t>  Henry Wadsworth Longfellow, </a:t>
            </a:r>
          </a:p>
          <a:p>
            <a:r>
              <a:rPr lang="en-US" sz="2000" dirty="0"/>
              <a:t>	Nimbus Publishing, 2003</a:t>
            </a:r>
          </a:p>
          <a:p>
            <a:r>
              <a:rPr lang="en-US" sz="2000" u="sng" dirty="0"/>
              <a:t>The Founding of New Acadia, the Beginnings of Acadian Life in Louisiana</a:t>
            </a:r>
          </a:p>
          <a:p>
            <a:r>
              <a:rPr lang="en-US" sz="2000" dirty="0"/>
              <a:t>	Carl Brasseaux, Louisiana State University Press, 1987</a:t>
            </a:r>
          </a:p>
          <a:p>
            <a:r>
              <a:rPr lang="en-US" sz="2000" u="sng" dirty="0"/>
              <a:t>If They Could Talk, Acadiana’s Buildings &amp; Their Biographies</a:t>
            </a:r>
            <a:r>
              <a:rPr lang="en-US" sz="2000" dirty="0"/>
              <a:t>   Mario Mamalakis, 	Lafayette Centennial Commission, 1983</a:t>
            </a:r>
          </a:p>
          <a:p>
            <a:r>
              <a:rPr lang="en-US" sz="2000" u="sng" dirty="0"/>
              <a:t>They Tasted Bayou Water</a:t>
            </a:r>
            <a:r>
              <a:rPr lang="en-US" sz="2000" dirty="0"/>
              <a:t>  Maurine Bergerie,  Firebird Press, 2000</a:t>
            </a:r>
          </a:p>
          <a:p>
            <a:endParaRPr lang="en-US" sz="2000" b="1" dirty="0"/>
          </a:p>
          <a:p>
            <a:r>
              <a:rPr lang="en-US" sz="2000" b="1" dirty="0"/>
              <a:t>			CD MUSIC</a:t>
            </a:r>
          </a:p>
          <a:p>
            <a:r>
              <a:rPr lang="en-US" sz="2000" i="1" dirty="0"/>
              <a:t>Afternoon in Paris,  </a:t>
            </a:r>
            <a:r>
              <a:rPr lang="en-US" sz="2000" dirty="0"/>
              <a:t>Compass Productions 2005</a:t>
            </a:r>
          </a:p>
          <a:p>
            <a:r>
              <a:rPr lang="en-US" sz="2000" i="1" dirty="0"/>
              <a:t>Bayou Deluxe – Best of Michael Doucet &amp; Beausoleil,  </a:t>
            </a:r>
            <a:r>
              <a:rPr lang="en-US" sz="2000" dirty="0"/>
              <a:t>Rhino Records 1993</a:t>
            </a:r>
          </a:p>
          <a:p>
            <a:r>
              <a:rPr lang="en-US" sz="2000" i="1" dirty="0"/>
              <a:t>Boudreau &amp; Tibodeau</a:t>
            </a:r>
            <a:r>
              <a:rPr lang="en-US" sz="2000" dirty="0"/>
              <a:t>, Mel Poitier, Cajun Heritage Productions  1997</a:t>
            </a:r>
          </a:p>
          <a:p>
            <a:r>
              <a:rPr lang="en-US" sz="2000" i="1" dirty="0"/>
              <a:t>A History of the Cajuns</a:t>
            </a:r>
            <a:r>
              <a:rPr lang="en-US" sz="2000" dirty="0"/>
              <a:t>, Swallow Publications  2003</a:t>
            </a:r>
          </a:p>
          <a:p>
            <a:r>
              <a:rPr lang="en-US" sz="2000" i="1" dirty="0"/>
              <a:t>Ma Petite Femme,  </a:t>
            </a:r>
            <a:r>
              <a:rPr lang="en-US" sz="2000" dirty="0"/>
              <a:t>Lee Benoit, Old Man Records, 2005</a:t>
            </a:r>
          </a:p>
          <a:p>
            <a:r>
              <a:rPr lang="en-US" sz="2000" i="1" dirty="0"/>
              <a:t>Feet Don’t Fail Me Now</a:t>
            </a:r>
            <a:r>
              <a:rPr lang="en-US" sz="2000" dirty="0"/>
              <a:t>,  Rockin’ Dopsie &amp; Zydeco Twisters,  AIM  1995</a:t>
            </a:r>
          </a:p>
          <a:p>
            <a:r>
              <a:rPr lang="en-US" sz="2000" i="1" dirty="0"/>
              <a:t>Roots of Cajun</a:t>
            </a:r>
            <a:r>
              <a:rPr lang="en-US" sz="2000" dirty="0"/>
              <a:t>, Master Song 2000</a:t>
            </a:r>
          </a:p>
          <a:p>
            <a:r>
              <a:rPr lang="en-US" sz="2000" i="1" dirty="0"/>
              <a:t>I’m a Woman</a:t>
            </a:r>
            <a:r>
              <a:rPr lang="en-US" sz="2000" dirty="0"/>
              <a:t>, Rosie Ledet, Maison de Soul Records, 1999</a:t>
            </a:r>
          </a:p>
          <a:p>
            <a:endParaRPr lang="en-US" sz="2000" b="1" dirty="0"/>
          </a:p>
          <a:p>
            <a:r>
              <a:rPr lang="en-US" sz="2000" b="1" dirty="0"/>
              <a:t>			DVD VIDEOS</a:t>
            </a:r>
          </a:p>
          <a:p>
            <a:r>
              <a:rPr lang="en-US" sz="2000" i="1" dirty="0"/>
              <a:t>Against the Tide: The Cajun People of Louisiana, </a:t>
            </a:r>
            <a:r>
              <a:rPr lang="en-US" sz="2000" dirty="0"/>
              <a:t>Louisiana Public Broadcasting</a:t>
            </a:r>
          </a:p>
          <a:p>
            <a:r>
              <a:rPr lang="en-US" sz="2000" i="1" dirty="0"/>
              <a:t>Atchafalaya Swamp Revisited with Bill Rodman, </a:t>
            </a:r>
            <a:r>
              <a:rPr lang="en-US" sz="2000" dirty="0"/>
              <a:t>Louisiana Public Broadcasting</a:t>
            </a:r>
          </a:p>
          <a:p>
            <a:r>
              <a:rPr lang="en-US" sz="2000" i="1" dirty="0"/>
              <a:t>Danser Avec Nous, </a:t>
            </a:r>
            <a:r>
              <a:rPr lang="en-US" sz="2000" dirty="0"/>
              <a:t>Cal and Lou Courville, 2003</a:t>
            </a:r>
          </a:p>
          <a:p>
            <a:r>
              <a:rPr lang="en-US" sz="2000" i="1" dirty="0"/>
              <a:t>Grand-Pre’,  </a:t>
            </a:r>
            <a:r>
              <a:rPr lang="en-US" sz="2000" dirty="0"/>
              <a:t>Society for Promotion of Grand Pre, www.grand-pre.com</a:t>
            </a:r>
          </a:p>
          <a:p>
            <a:r>
              <a:rPr lang="en-US" sz="2000" i="1" dirty="0"/>
              <a:t>Where Tide and River Collide,  </a:t>
            </a:r>
            <a:r>
              <a:rPr lang="en-US" sz="2000" dirty="0"/>
              <a:t>www.centralnovascotia.com</a:t>
            </a:r>
          </a:p>
          <a:p>
            <a:endParaRPr lang="en-US" sz="2000" b="1" dirty="0"/>
          </a:p>
          <a:p>
            <a:r>
              <a:rPr lang="en-US" sz="2000" b="1" dirty="0"/>
              <a:t>			CONTACTS</a:t>
            </a:r>
          </a:p>
          <a:p>
            <a:r>
              <a:rPr lang="en-US" sz="2000" dirty="0"/>
              <a:t>Warren Perrin,  Acadian Museum  203 S. Broadway Erath, Louisiana</a:t>
            </a:r>
          </a:p>
          <a:p>
            <a:r>
              <a:rPr lang="en-US" sz="2000" dirty="0"/>
              <a:t>		</a:t>
            </a:r>
            <a:r>
              <a:rPr lang="en-US" sz="2000" dirty="0">
                <a:hlinkClick r:id="rId4"/>
              </a:rPr>
              <a:t>Perrin@plddo.com</a:t>
            </a:r>
            <a:r>
              <a:rPr lang="en-US" sz="2000" dirty="0"/>
              <a:t>,  337-233-5832</a:t>
            </a:r>
          </a:p>
          <a:p>
            <a:r>
              <a:rPr lang="en-US" sz="2000" dirty="0"/>
              <a:t> Deanna Soriez, Acadian Museum  203 S. Broadway Erath, Louisiana </a:t>
            </a:r>
          </a:p>
          <a:p>
            <a:endParaRPr lang="en-US" sz="2000" b="1" dirty="0"/>
          </a:p>
          <a:p>
            <a:r>
              <a:rPr lang="en-US" sz="2000" b="1" dirty="0"/>
              <a:t>			MUSEUMS</a:t>
            </a:r>
          </a:p>
          <a:p>
            <a:r>
              <a:rPr lang="en-US" sz="2000" i="1" dirty="0"/>
              <a:t>Acadian Culture Center of Jean Lafitte National Historic Park, </a:t>
            </a:r>
            <a:r>
              <a:rPr lang="en-US" sz="2000" dirty="0"/>
              <a:t>501 Fisher Road,</a:t>
            </a:r>
          </a:p>
          <a:p>
            <a:r>
              <a:rPr lang="en-US" sz="2000" dirty="0"/>
              <a:t>	 Lafayette, Louisiana</a:t>
            </a:r>
            <a:endParaRPr lang="en-US" sz="2000" i="1" dirty="0"/>
          </a:p>
          <a:p>
            <a:r>
              <a:rPr lang="en-US" sz="2000" i="1" dirty="0"/>
              <a:t>Acadian Museum, </a:t>
            </a:r>
            <a:r>
              <a:rPr lang="fr-FR" sz="2000" dirty="0"/>
              <a:t>23 Main Dr E, Miscouche, Prince Edward Island, Canada</a:t>
            </a:r>
            <a:endParaRPr lang="fr-FR" sz="2000" i="1" dirty="0"/>
          </a:p>
          <a:p>
            <a:r>
              <a:rPr lang="fr-FR" sz="2000" i="1" dirty="0"/>
              <a:t>Acadian Museum, </a:t>
            </a:r>
            <a:r>
              <a:rPr lang="en-US" sz="2000" i="1" dirty="0"/>
              <a:t>203 South Broadway St.  Erath, Louisiana </a:t>
            </a:r>
            <a:endParaRPr lang="fr-FR" sz="2000" i="1" dirty="0"/>
          </a:p>
          <a:p>
            <a:r>
              <a:rPr lang="fr-FR" sz="2000" i="1" dirty="0"/>
              <a:t>Acadian Village, </a:t>
            </a:r>
            <a:r>
              <a:rPr lang="fr-FR" sz="2000" dirty="0"/>
              <a:t>200 Greenleaf Drive  Lafayette, Louisiana </a:t>
            </a:r>
          </a:p>
          <a:p>
            <a:r>
              <a:rPr lang="fr-FR" sz="2000" i="1" dirty="0"/>
              <a:t>Capitol Park Museum,  </a:t>
            </a:r>
            <a:r>
              <a:rPr lang="fr-FR" sz="2000" dirty="0"/>
              <a:t>660 N. Fourth St. Baton Rouge, Louisiana</a:t>
            </a:r>
          </a:p>
          <a:p>
            <a:r>
              <a:rPr lang="fr-FR" sz="2000" i="1" dirty="0"/>
              <a:t>Musée Acadien, </a:t>
            </a:r>
            <a:r>
              <a:rPr lang="fr-FR" sz="2000" dirty="0"/>
              <a:t>University of Moncton 18, avenue Antonine-Maillet, Moncton, Ca</a:t>
            </a:r>
          </a:p>
          <a:p>
            <a:r>
              <a:rPr lang="fr-FR" sz="2000" i="1" dirty="0"/>
              <a:t>Grand-Pré National Historic Site</a:t>
            </a:r>
            <a:r>
              <a:rPr lang="fr-FR" sz="2000" dirty="0"/>
              <a:t>, 2205 Grand Pré Rd, Grand Pré, Nova Scotia, Canada</a:t>
            </a:r>
          </a:p>
          <a:p>
            <a:r>
              <a:rPr lang="fr-FR" sz="2000" i="1" dirty="0"/>
              <a:t>Prairie Acadian Cultural Center, </a:t>
            </a:r>
            <a:r>
              <a:rPr lang="fr-FR" sz="2000" dirty="0"/>
              <a:t>250 Park Ave, Eunice, Louisiana</a:t>
            </a:r>
          </a:p>
          <a:p>
            <a:r>
              <a:rPr lang="fr-FR" sz="2000" i="1" dirty="0"/>
              <a:t>Vermillonville Heritage &amp; Folklife Park, </a:t>
            </a:r>
            <a:r>
              <a:rPr lang="en-US" sz="2000" dirty="0"/>
              <a:t>300 Fisher Road, Lafayette, Louisiana</a:t>
            </a:r>
            <a:endParaRPr lang="fr-FR" sz="2000" dirty="0"/>
          </a:p>
          <a:p>
            <a:endParaRPr lang="en-US" sz="2000" b="1" dirty="0"/>
          </a:p>
          <a:p>
            <a:r>
              <a:rPr lang="en-US" sz="2000" b="1" dirty="0"/>
              <a:t>			WEBSITES</a:t>
            </a:r>
          </a:p>
          <a:p>
            <a:r>
              <a:rPr lang="en-US" sz="1400" u="sng" dirty="0">
                <a:hlinkClick r:id="rId5"/>
              </a:rPr>
              <a:t>www.en.wikipedia.org/wiki/Huguenots </a:t>
            </a:r>
            <a:r>
              <a:rPr lang="en-US" sz="1400" dirty="0"/>
              <a:t> </a:t>
            </a:r>
          </a:p>
          <a:p>
            <a:r>
              <a:rPr lang="en-US" sz="1400" u="sng" dirty="0">
                <a:hlinkClick r:id="rId6"/>
              </a:rPr>
              <a:t>www.en.wikipedia.org/wiki/Jacques_Cartier </a:t>
            </a:r>
            <a:r>
              <a:rPr lang="en-US" sz="1400" dirty="0"/>
              <a:t> </a:t>
            </a:r>
          </a:p>
          <a:p>
            <a:r>
              <a:rPr lang="en-US" sz="1400" u="sng" dirty="0">
                <a:hlinkClick r:id="rId7"/>
              </a:rPr>
              <a:t>www.en.wikipedia.org/wiki/John_Cabot </a:t>
            </a:r>
            <a:r>
              <a:rPr lang="en-US" sz="1400" dirty="0"/>
              <a:t> </a:t>
            </a:r>
          </a:p>
          <a:p>
            <a:r>
              <a:rPr lang="en-US" sz="1400" u="sng" dirty="0">
                <a:hlinkClick r:id="rId8"/>
              </a:rPr>
              <a:t>www.en.wikipedia.org/wiki/Mi%EA%9E%8Ckmaq </a:t>
            </a:r>
            <a:r>
              <a:rPr lang="en-US" sz="1400" dirty="0"/>
              <a:t> </a:t>
            </a:r>
          </a:p>
          <a:p>
            <a:r>
              <a:rPr lang="en-US" sz="1400" u="sng" dirty="0">
                <a:hlinkClick r:id="rId9"/>
              </a:rPr>
              <a:t>www.en.wikipedia.org/wiki/Pierre_Dugua,_Sieur_de_Mons </a:t>
            </a:r>
            <a:r>
              <a:rPr lang="en-US" sz="1400" dirty="0"/>
              <a:t> </a:t>
            </a:r>
          </a:p>
          <a:p>
            <a:r>
              <a:rPr lang="en-US" sz="1400" u="sng" dirty="0">
                <a:hlinkClick r:id="rId10"/>
              </a:rPr>
              <a:t>www.en.wikipedia.org/wiki/Religion_in_France </a:t>
            </a:r>
            <a:r>
              <a:rPr lang="en-US" sz="1400" dirty="0"/>
              <a:t> </a:t>
            </a:r>
          </a:p>
          <a:p>
            <a:r>
              <a:rPr lang="en-US" sz="1400" u="sng" dirty="0">
                <a:hlinkClick r:id="rId11"/>
              </a:rPr>
              <a:t>www.en.wikipedia.org/wiki/St._Lawrence_Iroquoians </a:t>
            </a:r>
            <a:r>
              <a:rPr lang="en-US" sz="1400" dirty="0"/>
              <a:t> </a:t>
            </a:r>
          </a:p>
          <a:p>
            <a:r>
              <a:rPr lang="en-US" sz="1400" u="sng" dirty="0">
                <a:hlinkClick r:id="rId12"/>
              </a:rPr>
              <a:t>www.en.wikipedia.org/wiki/Timeline_of_First_Nations_history </a:t>
            </a:r>
            <a:r>
              <a:rPr lang="en-US" sz="1400" dirty="0"/>
              <a:t> </a:t>
            </a:r>
          </a:p>
          <a:p>
            <a:r>
              <a:rPr lang="en-US" sz="1400" u="sng" dirty="0">
                <a:hlinkClick r:id="rId13"/>
              </a:rPr>
              <a:t>www.everyculture.com/multi/A-Br/Acadians.html </a:t>
            </a:r>
            <a:r>
              <a:rPr lang="en-US" sz="1400" dirty="0"/>
              <a:t> </a:t>
            </a:r>
          </a:p>
          <a:p>
            <a:r>
              <a:rPr lang="en-US" sz="1400" u="sng" dirty="0">
                <a:hlinkClick r:id="rId14"/>
              </a:rPr>
              <a:t>www.heritage.nf.ca/articles/aboriginal/beothuk.php </a:t>
            </a:r>
            <a:r>
              <a:rPr lang="en-US" sz="1400" dirty="0"/>
              <a:t> </a:t>
            </a:r>
          </a:p>
          <a:p>
            <a:r>
              <a:rPr lang="en-US" sz="1400" u="sng" dirty="0">
                <a:hlinkClick r:id="rId15"/>
              </a:rPr>
              <a:t>www.heritage.nf.ca/articles/aboriginal/mikmaq-history.php </a:t>
            </a:r>
            <a:r>
              <a:rPr lang="en-US" sz="1400" dirty="0"/>
              <a:t> </a:t>
            </a:r>
          </a:p>
          <a:p>
            <a:r>
              <a:rPr lang="en-US" sz="1400" u="sng" dirty="0">
                <a:hlinkClick r:id="rId16"/>
              </a:rPr>
              <a:t>www.historymuseum.ca/cmc/exhibitions/aborig/fp/fpz3c01e.html </a:t>
            </a:r>
            <a:endParaRPr lang="en-US" sz="1400" u="sng" dirty="0"/>
          </a:p>
          <a:p>
            <a:r>
              <a:rPr lang="en-US" sz="1400" dirty="0"/>
              <a:t> </a:t>
            </a:r>
            <a:r>
              <a:rPr lang="en-US" sz="1400" u="sng" dirty="0">
                <a:hlinkClick r:id="rId17"/>
              </a:rPr>
              <a:t>www.hosted.learnquebec.ca/societies/societies/mikmaq-around-1980/the-mikmaq-gaspes-first-settlers/ </a:t>
            </a:r>
            <a:r>
              <a:rPr lang="en-US" sz="1400" dirty="0"/>
              <a:t> </a:t>
            </a:r>
            <a:r>
              <a:rPr lang="en-US" sz="1400" u="sng" dirty="0">
                <a:hlinkClick r:id="rId18"/>
              </a:rPr>
              <a:t>www.inquestiatimes.blogspot.com/2013/04/acadian-prehistory-medieval-religion.html </a:t>
            </a:r>
            <a:r>
              <a:rPr lang="en-US" sz="1400" dirty="0"/>
              <a:t> </a:t>
            </a:r>
          </a:p>
          <a:p>
            <a:r>
              <a:rPr lang="en-US" sz="1400" u="sng" dirty="0">
                <a:hlinkClick r:id="rId19"/>
              </a:rPr>
              <a:t>www.mikmaweydebert.ca/home/ancestors-live-here/debert/an-ice-age-world/ </a:t>
            </a:r>
            <a:r>
              <a:rPr lang="en-US" sz="1400" dirty="0"/>
              <a:t> </a:t>
            </a:r>
          </a:p>
          <a:p>
            <a:r>
              <a:rPr lang="en-US" sz="1400" u="sng" dirty="0">
                <a:hlinkClick r:id="rId20"/>
              </a:rPr>
              <a:t>www.mikmaweydebert.ca/home/ancestors-live-here/debert/understanding-and-protecting-the-sites/ </a:t>
            </a:r>
            <a:r>
              <a:rPr lang="en-US" sz="1400" dirty="0"/>
              <a:t> </a:t>
            </a:r>
          </a:p>
          <a:p>
            <a:r>
              <a:rPr lang="en-US" sz="1400" u="sng" dirty="0">
                <a:hlinkClick r:id="rId21"/>
              </a:rPr>
              <a:t>www.mikmaweydebert.ca/home/wp-content/uploads/2015/06/Mikmawel_Tan_Telikinamuemk_Final_Online.pdf </a:t>
            </a:r>
            <a:r>
              <a:rPr lang="en-US" sz="1400" dirty="0"/>
              <a:t> </a:t>
            </a:r>
            <a:r>
              <a:rPr lang="en-US" sz="1400" u="sng" dirty="0">
                <a:hlinkClick r:id="rId22"/>
              </a:rPr>
              <a:t>www.n.wikipedia.org/wiki/Timeline_of_First_Nations_history </a:t>
            </a:r>
            <a:r>
              <a:rPr lang="en-US" sz="1400" dirty="0"/>
              <a:t> </a:t>
            </a:r>
          </a:p>
          <a:p>
            <a:r>
              <a:rPr lang="en-US" sz="1400" u="sng" dirty="0">
                <a:hlinkClick r:id="rId23"/>
              </a:rPr>
              <a:t>www.nationalhumanitiescenter.org/pds/amerbegin/contact/text4/norse.pdf </a:t>
            </a:r>
            <a:r>
              <a:rPr lang="en-US" sz="1400" dirty="0"/>
              <a:t> </a:t>
            </a:r>
          </a:p>
          <a:p>
            <a:r>
              <a:rPr lang="en-US" sz="1400" u="sng" dirty="0">
                <a:hlinkClick r:id="rId24"/>
              </a:rPr>
              <a:t>www.novascotia.ca/abor/aboriginal-people/community-info/ </a:t>
            </a:r>
            <a:r>
              <a:rPr lang="en-US" sz="1400" dirty="0"/>
              <a:t> </a:t>
            </a:r>
            <a:r>
              <a:rPr lang="en-US" sz="1400" u="sng" dirty="0">
                <a:hlinkClick r:id="rId25"/>
              </a:rPr>
              <a:t>www.novascotia.ca/museum/mikmaq/default.asp?section=thumb&amp;page=17&amp;region=&amp;period= </a:t>
            </a:r>
            <a:r>
              <a:rPr lang="en-US" sz="1400" dirty="0"/>
              <a:t> </a:t>
            </a:r>
          </a:p>
          <a:p>
            <a:r>
              <a:rPr lang="en-US" sz="1400" u="sng" dirty="0">
                <a:hlinkClick r:id="rId26"/>
              </a:rPr>
              <a:t>www.poets.org/poem/evangeline-tale-acadie </a:t>
            </a:r>
            <a:r>
              <a:rPr lang="en-US" sz="1400" dirty="0"/>
              <a:t> </a:t>
            </a:r>
            <a:r>
              <a:rPr lang="en-US" sz="1400" u="sng" dirty="0">
                <a:hlinkClick r:id="rId27"/>
              </a:rPr>
              <a:t>www.quora.com/Where-did-French-Acadians-originally-come-from </a:t>
            </a:r>
            <a:r>
              <a:rPr lang="en-US" sz="1400" dirty="0"/>
              <a:t> </a:t>
            </a:r>
            <a:r>
              <a:rPr lang="en-US" sz="1400" u="sng" dirty="0">
                <a:hlinkClick r:id="rId28"/>
              </a:rPr>
              <a:t>www.thecanadianencyclopedia.ca/en/article/aboriginal-people-eastern-woodlands </a:t>
            </a:r>
            <a:r>
              <a:rPr lang="en-US" sz="1400" dirty="0"/>
              <a:t> </a:t>
            </a:r>
          </a:p>
          <a:p>
            <a:r>
              <a:rPr lang="en-US" sz="1400" u="sng" dirty="0">
                <a:hlinkClick r:id="rId29"/>
              </a:rPr>
              <a:t>www.thecanadianencyclopedia.ca/en/article/beothuk </a:t>
            </a:r>
            <a:r>
              <a:rPr lang="en-US" sz="1400" dirty="0"/>
              <a:t> </a:t>
            </a:r>
          </a:p>
          <a:p>
            <a:r>
              <a:rPr lang="en-US" sz="1400" u="sng" dirty="0">
                <a:hlinkClick r:id="rId30"/>
              </a:rPr>
              <a:t>www.thecanadianencyclopedia.ca/en/article/history-of-acadia </a:t>
            </a:r>
            <a:r>
              <a:rPr lang="en-US" sz="1400" dirty="0"/>
              <a:t> </a:t>
            </a:r>
          </a:p>
          <a:p>
            <a:r>
              <a:rPr lang="en-US" sz="1400" u="sng" dirty="0">
                <a:hlinkClick r:id="rId31"/>
              </a:rPr>
              <a:t>www.thecanadianencyclopedia.ca/en/article/micmac-mikmaq </a:t>
            </a:r>
            <a:r>
              <a:rPr lang="en-US" sz="1400" dirty="0"/>
              <a:t> </a:t>
            </a:r>
          </a:p>
          <a:p>
            <a:r>
              <a:rPr lang="en-US" sz="1400" u="sng" dirty="0">
                <a:hlinkClick r:id="rId32"/>
              </a:rPr>
              <a:t>www.thecanadianencyclopedia.ca/en/article/pierre-du-gua-de-monts </a:t>
            </a:r>
            <a:r>
              <a:rPr lang="en-US" sz="1400" dirty="0"/>
              <a:t> </a:t>
            </a:r>
          </a:p>
          <a:p>
            <a:r>
              <a:rPr lang="en-US" sz="1400" u="sng" dirty="0">
                <a:hlinkClick r:id="rId33"/>
              </a:rPr>
              <a:t>www.utpjournals.press/doi/abs/10.3138/9616-83R9-8772-1G2J </a:t>
            </a:r>
            <a:r>
              <a:rPr lang="en-US" sz="1400" dirty="0"/>
              <a:t> </a:t>
            </a:r>
          </a:p>
          <a:p>
            <a:r>
              <a:rPr lang="en-US" sz="1400" u="sng" dirty="0">
                <a:hlinkClick r:id="rId34"/>
              </a:rPr>
              <a:t>www.youtube.com/watch?v=cpvNH3jLuJA </a:t>
            </a:r>
            <a:endParaRPr lang="en-US" sz="1400" u="sng" dirty="0"/>
          </a:p>
          <a:p>
            <a:r>
              <a:rPr lang="en-US" sz="1400" u="sng" dirty="0">
                <a:hlinkClick r:id="rId35"/>
              </a:rPr>
              <a:t>http://1755.ca/perrin/perrin.htm</a:t>
            </a:r>
            <a:r>
              <a:rPr lang="en-US" sz="1400" dirty="0"/>
              <a:t> </a:t>
            </a:r>
            <a:r>
              <a:rPr lang="en-US" sz="1400" u="sng" dirty="0">
                <a:hlinkClick r:id="rId36"/>
              </a:rPr>
              <a:t>http://geo.msu.edu/extra/geogmich/french_explorers.html</a:t>
            </a:r>
            <a:r>
              <a:rPr lang="en-US" sz="1400" dirty="0"/>
              <a:t> </a:t>
            </a:r>
            <a:r>
              <a:rPr lang="en-US" sz="1400" u="sng" dirty="0">
                <a:hlinkClick r:id="rId37"/>
              </a:rPr>
              <a:t>http://homes.chass.utoronto.ca/~echist/lecnotes/hi4_am.htm</a:t>
            </a:r>
            <a:r>
              <a:rPr lang="en-US" sz="1400" dirty="0"/>
              <a:t> </a:t>
            </a:r>
            <a:r>
              <a:rPr lang="en-US" sz="1400" u="sng" dirty="0">
                <a:hlinkClick r:id="rId38"/>
              </a:rPr>
              <a:t>http://inquestiatimes.blogspot.com/2013/04/acadian-prehistory-medieval-religion.html</a:t>
            </a:r>
            <a:r>
              <a:rPr lang="en-US" sz="1400" dirty="0"/>
              <a:t> </a:t>
            </a:r>
            <a:r>
              <a:rPr lang="en-US" sz="1400" u="sng" dirty="0">
                <a:hlinkClick r:id="rId39"/>
              </a:rPr>
              <a:t>http://memory.loc.gov/cgi-bin/map_item.pl?data=/home/www/data/gmd/gmd3/g3321/g3321p/np000002.sid&amp;style=gmd&amp;itemLink=D?gmd:3:./temp/~ammem_YXlj::@@@mdb=aaodyssey,gmd,fmuever,mmorse,upboverbib&amp;title=Map%20of%20the%20northeast%20coast%20of%20North%20America,%201607,%20drawn%20by%20Samuel%20de%20Champlain%20%3a%20a%20facsimile%20from%20the%20Library%20of%20Congress</a:t>
            </a:r>
            <a:r>
              <a:rPr lang="en-US" sz="1400" dirty="0"/>
              <a:t> </a:t>
            </a:r>
            <a:r>
              <a:rPr lang="en-US" sz="1400" u="sng" dirty="0">
                <a:hlinkClick r:id="rId40"/>
              </a:rPr>
              <a:t>http://numerique.banq.qc.ca/ressources/details/cart?id=0005278852</a:t>
            </a:r>
            <a:r>
              <a:rPr lang="en-US" sz="1400" dirty="0"/>
              <a:t> </a:t>
            </a:r>
            <a:r>
              <a:rPr lang="en-US" sz="1400" u="sng" dirty="0">
                <a:hlinkClick r:id="rId41"/>
              </a:rPr>
              <a:t>http://portroyalhistory.org/</a:t>
            </a:r>
            <a:r>
              <a:rPr lang="en-US" sz="1400" dirty="0"/>
              <a:t> </a:t>
            </a:r>
            <a:r>
              <a:rPr lang="en-US" sz="1400" u="sng" dirty="0">
                <a:hlinkClick r:id="rId42"/>
              </a:rPr>
              <a:t>http://www.acadian-cajun.com/colorig.htm</a:t>
            </a:r>
            <a:r>
              <a:rPr lang="en-US" sz="1400" dirty="0"/>
              <a:t> </a:t>
            </a:r>
            <a:r>
              <a:rPr lang="en-US" sz="1400" u="sng" dirty="0">
                <a:hlinkClick r:id="rId43"/>
              </a:rPr>
              <a:t>http://www.acadian-cajun.com/stcroix.htm</a:t>
            </a:r>
            <a:r>
              <a:rPr lang="en-US" sz="1400" dirty="0"/>
              <a:t> </a:t>
            </a:r>
            <a:r>
              <a:rPr lang="en-US" sz="1400" u="sng" dirty="0">
                <a:hlinkClick r:id="rId44"/>
              </a:rPr>
              <a:t>http://www.acadian-home.org/frames.html</a:t>
            </a:r>
            <a:r>
              <a:rPr lang="en-US" sz="1400" dirty="0"/>
              <a:t> </a:t>
            </a:r>
            <a:r>
              <a:rPr lang="en-US" sz="1400" u="sng" dirty="0">
                <a:hlinkClick r:id="rId45"/>
              </a:rPr>
              <a:t>http://www.axl.cefan.ulaval.ca/francophonie/Acadie-frontieres.htm</a:t>
            </a:r>
            <a:r>
              <a:rPr lang="en-US" sz="1400" dirty="0"/>
              <a:t> </a:t>
            </a:r>
            <a:r>
              <a:rPr lang="en-US" sz="1400" u="sng" dirty="0">
                <a:hlinkClick r:id="rId46"/>
              </a:rPr>
              <a:t>http://www.axl.cefan.ulaval.ca/francophonie/Nlle-France-Acadie.htm</a:t>
            </a:r>
            <a:r>
              <a:rPr lang="en-US" sz="1400" dirty="0"/>
              <a:t> </a:t>
            </a:r>
            <a:r>
              <a:rPr lang="en-US" sz="1400" u="sng" dirty="0">
                <a:hlinkClick r:id="rId47"/>
              </a:rPr>
              <a:t>http://www.biographi.ca/en/bio/du_gua_de_monts_pierre_1E.html</a:t>
            </a:r>
            <a:r>
              <a:rPr lang="en-US" sz="1400" dirty="0"/>
              <a:t> </a:t>
            </a:r>
            <a:r>
              <a:rPr lang="en-US" sz="1400" u="sng" dirty="0">
                <a:hlinkClick r:id="rId48"/>
              </a:rPr>
              <a:t>http://www.biographi.ca/en/bio/grave_du_pont_francois_1E.html</a:t>
            </a:r>
            <a:r>
              <a:rPr lang="en-US" sz="1400" dirty="0"/>
              <a:t> </a:t>
            </a:r>
            <a:r>
              <a:rPr lang="en-US" sz="1400" u="sng" dirty="0">
                <a:hlinkClick r:id="rId49"/>
              </a:rPr>
              <a:t>http://www.biographi.ca/en/bio/razilly_isaac_de_1E.html</a:t>
            </a:r>
            <a:r>
              <a:rPr lang="en-US" sz="1400" dirty="0"/>
              <a:t> </a:t>
            </a:r>
            <a:r>
              <a:rPr lang="en-US" sz="1400" u="sng" dirty="0">
                <a:hlinkClick r:id="rId50"/>
              </a:rPr>
              <a:t>http://www.landscapeofgrandpre.ca/the-acadians-and-the-creation-of-the-dykeland-1680ndash1755.html</a:t>
            </a:r>
            <a:r>
              <a:rPr lang="en-US" sz="1400" dirty="0"/>
              <a:t> </a:t>
            </a:r>
            <a:r>
              <a:rPr lang="en-US" sz="1400" u="sng" dirty="0">
                <a:hlinkClick r:id="rId51"/>
              </a:rPr>
              <a:t>http://www.lexicolatry.com/2013_06_01_archive.html</a:t>
            </a:r>
            <a:r>
              <a:rPr lang="en-US" sz="1400" dirty="0"/>
              <a:t> </a:t>
            </a:r>
            <a:r>
              <a:rPr lang="en-US" sz="1400" u="sng" dirty="0">
                <a:hlinkClick r:id="rId52"/>
              </a:rPr>
              <a:t>http://www.pngmart.com/image/3204</a:t>
            </a:r>
            <a:r>
              <a:rPr lang="en-US" sz="1400" dirty="0"/>
              <a:t> </a:t>
            </a:r>
            <a:r>
              <a:rPr lang="en-US" sz="1400" u="sng" dirty="0">
                <a:hlinkClick r:id="rId53"/>
              </a:rPr>
              <a:t>http://www.portroyal.org/201/Port-Royal-History</a:t>
            </a:r>
            <a:r>
              <a:rPr lang="en-US" sz="1400" dirty="0"/>
              <a:t> </a:t>
            </a:r>
            <a:r>
              <a:rPr lang="en-US" sz="1400" u="sng" dirty="0">
                <a:hlinkClick r:id="rId54"/>
              </a:rPr>
              <a:t>http://www.uppercanadahistory.ca/finna/finna6a.html</a:t>
            </a:r>
            <a:r>
              <a:rPr lang="en-US" sz="1400" dirty="0"/>
              <a:t> </a:t>
            </a:r>
            <a:r>
              <a:rPr lang="en-US" sz="1400" u="sng" dirty="0">
                <a:hlinkClick r:id="rId55"/>
              </a:rPr>
              <a:t>https://acadian.org/picard.html</a:t>
            </a:r>
            <a:r>
              <a:rPr lang="en-US" sz="1400" dirty="0"/>
              <a:t> </a:t>
            </a:r>
            <a:r>
              <a:rPr lang="en-US" sz="1400" u="sng" dirty="0">
                <a:hlinkClick r:id="rId56"/>
              </a:rPr>
              <a:t>https://commons.wikimedia.org/wiki/Category:Old_maps_of_New_France</a:t>
            </a:r>
            <a:r>
              <a:rPr lang="en-US" sz="1400" dirty="0"/>
              <a:t> </a:t>
            </a:r>
            <a:r>
              <a:rPr lang="en-US" sz="1400" u="sng" dirty="0">
                <a:hlinkClick r:id="rId57"/>
              </a:rPr>
              <a:t>https://dictionary.reverso.net/french-english/</a:t>
            </a:r>
            <a:r>
              <a:rPr lang="en-US" sz="1400" dirty="0"/>
              <a:t> </a:t>
            </a:r>
            <a:r>
              <a:rPr lang="en-US" sz="1400" u="sng" dirty="0">
                <a:hlinkClick r:id="rId58"/>
              </a:rPr>
              <a:t>https://en.wikipedia.org/wiki/Acadia</a:t>
            </a:r>
            <a:r>
              <a:rPr lang="en-US" sz="1400" dirty="0"/>
              <a:t> </a:t>
            </a:r>
            <a:r>
              <a:rPr lang="en-US" sz="1400" u="sng" dirty="0">
                <a:hlinkClick r:id="rId59"/>
              </a:rPr>
              <a:t>https://en.wikipedia.org/wiki/Acadian_Civil_War</a:t>
            </a:r>
            <a:r>
              <a:rPr lang="en-US" sz="1400" dirty="0"/>
              <a:t> </a:t>
            </a:r>
            <a:r>
              <a:rPr lang="en-US" sz="1400" u="sng" dirty="0">
                <a:hlinkClick r:id="rId60"/>
              </a:rPr>
              <a:t>https://en.wikipedia.org/wiki/Beaver_Wars</a:t>
            </a:r>
            <a:r>
              <a:rPr lang="en-US" sz="1400" dirty="0"/>
              <a:t> </a:t>
            </a:r>
            <a:r>
              <a:rPr lang="en-US" sz="1400" u="sng" dirty="0">
                <a:hlinkClick r:id="rId61"/>
              </a:rPr>
              <a:t>https://en.wikipedia.org/wiki/Cajuns</a:t>
            </a:r>
            <a:r>
              <a:rPr lang="en-US" sz="1400" dirty="0"/>
              <a:t> </a:t>
            </a:r>
            <a:r>
              <a:rPr lang="en-US" sz="1400" u="sng" dirty="0">
                <a:hlinkClick r:id="rId61"/>
              </a:rPr>
              <a:t>https://en.wikipedia.org/wiki/Cajuns#cite_note-13</a:t>
            </a:r>
            <a:r>
              <a:rPr lang="en-US" sz="1400" dirty="0"/>
              <a:t> </a:t>
            </a:r>
            <a:r>
              <a:rPr lang="en-US" sz="1400" u="sng" dirty="0">
                <a:hlinkClick r:id="rId62"/>
              </a:rPr>
              <a:t>https://en.wikipedia.org/wiki/Canada_(New_France)</a:t>
            </a:r>
            <a:r>
              <a:rPr lang="en-US" sz="1400" dirty="0"/>
              <a:t> </a:t>
            </a:r>
            <a:r>
              <a:rPr lang="en-US" sz="1400" u="sng" dirty="0">
                <a:hlinkClick r:id="rId63"/>
              </a:rPr>
              <a:t>https://en.wikipedia.org/wiki/Charles_de_Menou_d%27Aulnay</a:t>
            </a:r>
            <a:r>
              <a:rPr lang="en-US" sz="1400" dirty="0"/>
              <a:t> </a:t>
            </a:r>
            <a:r>
              <a:rPr lang="en-US" sz="1400" u="sng" dirty="0">
                <a:hlinkClick r:id="rId64"/>
              </a:rPr>
              <a:t>https://en.wikipedia.org/wiki/Charles_de_Saint-%C3%89tienne_de_la_Tour</a:t>
            </a:r>
            <a:r>
              <a:rPr lang="en-US" sz="1400" dirty="0"/>
              <a:t> </a:t>
            </a:r>
            <a:r>
              <a:rPr lang="en-US" sz="1400" u="sng" dirty="0">
                <a:hlinkClick r:id="rId65"/>
              </a:rPr>
              <a:t>https://en.wikipedia.org/wiki/Charles_Lawrence_(British_Army_officer)</a:t>
            </a:r>
            <a:r>
              <a:rPr lang="en-US" sz="1400" dirty="0"/>
              <a:t> </a:t>
            </a:r>
            <a:r>
              <a:rPr lang="en-US" sz="1400" u="sng" dirty="0">
                <a:hlinkClick r:id="rId66"/>
              </a:rPr>
              <a:t>https://en.wikipedia.org/wiki/Colonial_empire</a:t>
            </a:r>
            <a:r>
              <a:rPr lang="en-US" sz="1400" dirty="0"/>
              <a:t> </a:t>
            </a:r>
            <a:r>
              <a:rPr lang="en-US" sz="1400" u="sng" dirty="0">
                <a:hlinkClick r:id="rId67"/>
              </a:rPr>
              <a:t>https://en.wikipedia.org/wiki/Dummer%27s_War</a:t>
            </a:r>
            <a:r>
              <a:rPr lang="en-US" sz="1400" dirty="0"/>
              <a:t> </a:t>
            </a:r>
            <a:r>
              <a:rPr lang="en-US" sz="1400" u="sng" dirty="0">
                <a:hlinkClick r:id="rId68"/>
              </a:rPr>
              <a:t>https://en.wikipedia.org/wiki/Empire</a:t>
            </a:r>
            <a:r>
              <a:rPr lang="en-US" sz="1400" dirty="0"/>
              <a:t> </a:t>
            </a:r>
            <a:r>
              <a:rPr lang="en-US" sz="1400" u="sng" dirty="0">
                <a:hlinkClick r:id="rId68"/>
              </a:rPr>
              <a:t>https://en.wikipedia.org/wiki/Empire#/media/File:Modern_Empires.svg</a:t>
            </a:r>
            <a:r>
              <a:rPr lang="en-US" sz="1400" dirty="0"/>
              <a:t> </a:t>
            </a:r>
            <a:r>
              <a:rPr lang="en-US" sz="1400" u="sng" dirty="0">
                <a:hlinkClick r:id="rId69"/>
              </a:rPr>
              <a:t>https://en.wikipedia.org/wiki/Expulsion_of_the_Acadians</a:t>
            </a:r>
            <a:r>
              <a:rPr lang="en-US" sz="1400" dirty="0"/>
              <a:t> </a:t>
            </a:r>
            <a:r>
              <a:rPr lang="en-US" sz="1400" u="sng" dirty="0">
                <a:hlinkClick r:id="rId70"/>
              </a:rPr>
              <a:t>https://en.wikipedia.org/wiki/Father_Le_Loutre%27s_War</a:t>
            </a:r>
            <a:r>
              <a:rPr lang="en-US" sz="1400" dirty="0"/>
              <a:t> </a:t>
            </a:r>
            <a:r>
              <a:rPr lang="en-US" sz="1400" u="sng" dirty="0">
                <a:hlinkClick r:id="rId71"/>
              </a:rPr>
              <a:t>https://en.wikipedia.org/wiki/Fort_Pentagouet</a:t>
            </a:r>
            <a:r>
              <a:rPr lang="en-US" sz="1400" dirty="0"/>
              <a:t> </a:t>
            </a:r>
            <a:r>
              <a:rPr lang="en-US" sz="1400" u="sng" dirty="0">
                <a:hlinkClick r:id="rId72"/>
              </a:rPr>
              <a:t>https://en.wikipedia.org/wiki/Fran%C3%A7ois_Grav%C3%A9_Du_Pont</a:t>
            </a:r>
            <a:r>
              <a:rPr lang="en-US" sz="1400" dirty="0"/>
              <a:t> </a:t>
            </a:r>
            <a:r>
              <a:rPr lang="en-US" sz="1400" u="sng" dirty="0">
                <a:hlinkClick r:id="rId73"/>
              </a:rPr>
              <a:t>https://en.wikipedia.org/wiki/France%E2%80%93United_Kingdom_relations</a:t>
            </a:r>
            <a:r>
              <a:rPr lang="en-US" sz="1400" dirty="0"/>
              <a:t> </a:t>
            </a:r>
            <a:r>
              <a:rPr lang="en-US" sz="1400" u="sng" dirty="0">
                <a:hlinkClick r:id="rId74"/>
              </a:rPr>
              <a:t>https://en.wikipedia.org/wiki/French_and_Indian_War</a:t>
            </a:r>
            <a:r>
              <a:rPr lang="en-US" sz="1400" dirty="0"/>
              <a:t> </a:t>
            </a:r>
            <a:r>
              <a:rPr lang="en-US" sz="1400" u="sng" dirty="0">
                <a:hlinkClick r:id="rId75"/>
              </a:rPr>
              <a:t>https://en.wikipedia.org/wiki/Grand_Banks_of_Newfoundland#/media/File:Grand_Banks.png</a:t>
            </a:r>
            <a:r>
              <a:rPr lang="en-US" sz="1400" dirty="0"/>
              <a:t> </a:t>
            </a:r>
            <a:r>
              <a:rPr lang="en-US" sz="1400" u="sng" dirty="0">
                <a:hlinkClick r:id="rId76"/>
              </a:rPr>
              <a:t>https://en.wikipedia.org/wiki/History_of_Nova_Scotia</a:t>
            </a:r>
            <a:r>
              <a:rPr lang="en-US" sz="1400" dirty="0"/>
              <a:t> </a:t>
            </a:r>
            <a:r>
              <a:rPr lang="en-US" sz="1400" u="sng" dirty="0">
                <a:hlinkClick r:id="rId77"/>
              </a:rPr>
              <a:t>https://en.wikipedia.org/wiki/History_of_the_Acadians</a:t>
            </a:r>
            <a:r>
              <a:rPr lang="en-US" sz="1400" dirty="0"/>
              <a:t> </a:t>
            </a:r>
            <a:r>
              <a:rPr lang="en-US" sz="1400" u="sng" dirty="0">
                <a:hlinkClick r:id="rId78"/>
              </a:rPr>
              <a:t>https://en.wikipedia.org/wiki/Huguenot_rebellions</a:t>
            </a:r>
            <a:r>
              <a:rPr lang="en-US" sz="1400" dirty="0"/>
              <a:t> </a:t>
            </a:r>
            <a:r>
              <a:rPr lang="en-US" sz="1400" u="sng" dirty="0">
                <a:hlinkClick r:id="rId79"/>
              </a:rPr>
              <a:t>https://en.wikipedia.org/wiki/Jamestown,_Virginia</a:t>
            </a:r>
            <a:r>
              <a:rPr lang="en-US" sz="1400" dirty="0"/>
              <a:t> </a:t>
            </a:r>
            <a:r>
              <a:rPr lang="en-US" sz="1400" u="sng" dirty="0">
                <a:hlinkClick r:id="rId80"/>
              </a:rPr>
              <a:t>https://en.wikipedia.org/wiki/Jean_Ribault</a:t>
            </a:r>
            <a:r>
              <a:rPr lang="en-US" sz="1400" dirty="0"/>
              <a:t> </a:t>
            </a:r>
            <a:r>
              <a:rPr lang="en-US" sz="1400" u="sng" dirty="0">
                <a:hlinkClick r:id="rId81"/>
              </a:rPr>
              <a:t>https://en.wikipedia.org/wiki/Joseph_Broussard</a:t>
            </a:r>
            <a:r>
              <a:rPr lang="en-US" sz="1400" dirty="0"/>
              <a:t> </a:t>
            </a:r>
            <a:r>
              <a:rPr lang="en-US" sz="1400" u="sng" dirty="0">
                <a:hlinkClick r:id="rId82"/>
              </a:rPr>
              <a:t>https://en.wikipedia.org/wiki/Louis_H%C3%A9bert</a:t>
            </a:r>
            <a:r>
              <a:rPr lang="en-US" sz="1400" dirty="0"/>
              <a:t> </a:t>
            </a:r>
            <a:r>
              <a:rPr lang="en-US" sz="1400" u="sng" dirty="0">
                <a:hlinkClick r:id="rId83"/>
              </a:rPr>
              <a:t>https://en.wikipedia.org/wiki/Penobscot_Bay</a:t>
            </a:r>
            <a:r>
              <a:rPr lang="en-US" sz="1400" dirty="0"/>
              <a:t> </a:t>
            </a:r>
            <a:r>
              <a:rPr lang="en-US" sz="1400" u="sng" dirty="0">
                <a:hlinkClick r:id="rId84"/>
              </a:rPr>
              <a:t>https://en.wikipedia.org/wiki/Port-Royal_(Acadia)</a:t>
            </a:r>
            <a:r>
              <a:rPr lang="en-US" sz="1400" dirty="0"/>
              <a:t> </a:t>
            </a:r>
            <a:r>
              <a:rPr lang="en-US" sz="1400" u="sng" dirty="0">
                <a:hlinkClick r:id="rId85"/>
              </a:rPr>
              <a:t>https://en.wikipedia.org/wiki/Seven_Years%27_War</a:t>
            </a:r>
            <a:r>
              <a:rPr lang="en-US" sz="1400" dirty="0"/>
              <a:t> </a:t>
            </a:r>
            <a:r>
              <a:rPr lang="en-US" sz="1400" u="sng" dirty="0">
                <a:hlinkClick r:id="rId86"/>
              </a:rPr>
              <a:t>https://en.wikipedia.org/wiki/Siege_of_Louisbourg_(1758)</a:t>
            </a:r>
            <a:r>
              <a:rPr lang="en-US" sz="1400" dirty="0"/>
              <a:t> </a:t>
            </a:r>
            <a:r>
              <a:rPr lang="en-US" sz="1400" u="sng" dirty="0">
                <a:hlinkClick r:id="rId87"/>
              </a:rPr>
              <a:t>https://en.wikipedia.org/wiki/St._Augustine,_Florida</a:t>
            </a:r>
            <a:r>
              <a:rPr lang="en-US" sz="1400" dirty="0"/>
              <a:t> </a:t>
            </a:r>
            <a:r>
              <a:rPr lang="en-US" sz="1400" u="sng" dirty="0">
                <a:hlinkClick r:id="rId88"/>
              </a:rPr>
              <a:t>https://en.wikipedia.org/wiki/St._John%27s,_Newfoundland_and_Labrador</a:t>
            </a:r>
            <a:r>
              <a:rPr lang="en-US" sz="1400" dirty="0"/>
              <a:t> </a:t>
            </a:r>
            <a:r>
              <a:rPr lang="en-US" sz="1400" u="sng" dirty="0">
                <a:hlinkClick r:id="rId89"/>
              </a:rPr>
              <a:t>https://en.wikipedia.org/wiki/Timeline_of_the_European_colonization_of_North_America</a:t>
            </a:r>
            <a:r>
              <a:rPr lang="en-US" sz="1400" dirty="0"/>
              <a:t> </a:t>
            </a:r>
            <a:r>
              <a:rPr lang="en-US" sz="1400" u="sng" dirty="0">
                <a:hlinkClick r:id="rId90"/>
              </a:rPr>
              <a:t>https://fr.wikipedia.org/wiki/Acadie_(Nouvelle-France)</a:t>
            </a:r>
            <a:r>
              <a:rPr lang="en-US" sz="1400" dirty="0"/>
              <a:t> </a:t>
            </a:r>
            <a:r>
              <a:rPr lang="en-US" sz="1400" u="sng" dirty="0">
                <a:hlinkClick r:id="rId91"/>
              </a:rPr>
              <a:t>https://fr.wikipedia.org/wiki/Charles_de_Menou_d%27Aulnay</a:t>
            </a:r>
            <a:r>
              <a:rPr lang="en-US" sz="1400" dirty="0"/>
              <a:t> </a:t>
            </a:r>
            <a:r>
              <a:rPr lang="en-US" sz="1400" u="sng" dirty="0">
                <a:hlinkClick r:id="rId92"/>
              </a:rPr>
              <a:t>https://fr.wikipedia.org/wiki/Fichier:French_possessions_in_the_Americas_(1534-1803).png</a:t>
            </a:r>
            <a:r>
              <a:rPr lang="en-US" sz="1400" dirty="0"/>
              <a:t> </a:t>
            </a:r>
            <a:r>
              <a:rPr lang="en-US" sz="1400" u="sng" dirty="0">
                <a:hlinkClick r:id="rId93"/>
              </a:rPr>
              <a:t>https://fr.wikipedia.org/wiki/Isaac_de_Razilly</a:t>
            </a:r>
            <a:r>
              <a:rPr lang="en-US" sz="1400" dirty="0"/>
              <a:t> </a:t>
            </a:r>
            <a:r>
              <a:rPr lang="en-US" sz="1400" u="sng" dirty="0">
                <a:hlinkClick r:id="rId94"/>
              </a:rPr>
              <a:t>https://fr.wikipedia.org/wiki/New_Minas_(Nouvelle-%C3%89cosse)</a:t>
            </a:r>
            <a:r>
              <a:rPr lang="en-US" sz="1400" dirty="0"/>
              <a:t> </a:t>
            </a:r>
            <a:r>
              <a:rPr lang="en-US" sz="1400" u="sng" dirty="0">
                <a:hlinkClick r:id="rId95"/>
              </a:rPr>
              <a:t>https://fr.wikipedia.org/wiki/Tadoussac</a:t>
            </a:r>
            <a:r>
              <a:rPr lang="en-US" sz="1400" dirty="0"/>
              <a:t> </a:t>
            </a:r>
            <a:r>
              <a:rPr lang="en-US" sz="1400" u="sng" dirty="0">
                <a:hlinkClick r:id="rId96"/>
              </a:rPr>
              <a:t>https://fr.wikipedia.org/wiki/Vall%C3%A9e_d%27Annapolis</a:t>
            </a:r>
            <a:r>
              <a:rPr lang="en-US" sz="1400" dirty="0"/>
              <a:t> </a:t>
            </a:r>
            <a:r>
              <a:rPr lang="en-US" sz="1400" u="sng" dirty="0">
                <a:hlinkClick r:id="rId97"/>
              </a:rPr>
              <a:t>https://ici.radio-canada.ca/recherche?pageNumber=1&amp;q=aboiteau&amp;sort=-relevance</a:t>
            </a:r>
            <a:r>
              <a:rPr lang="en-US" sz="1400" dirty="0"/>
              <a:t> </a:t>
            </a:r>
            <a:r>
              <a:rPr lang="en-US" sz="1400" u="sng" dirty="0">
                <a:hlinkClick r:id="rId98"/>
              </a:rPr>
              <a:t>https://images.radio-canada.ca/v1/ici-premiere/perso/hdp-aboiteaux-1.jpg</a:t>
            </a:r>
            <a:r>
              <a:rPr lang="en-US" sz="1400" dirty="0"/>
              <a:t> </a:t>
            </a:r>
            <a:r>
              <a:rPr lang="en-US" sz="1400" u="sng" dirty="0">
                <a:hlinkClick r:id="rId99"/>
              </a:rPr>
              <a:t>https://newfranceblog.wordpress.com/</a:t>
            </a:r>
            <a:r>
              <a:rPr lang="en-US" sz="1400" dirty="0"/>
              <a:t> </a:t>
            </a:r>
            <a:r>
              <a:rPr lang="en-US" sz="1400" u="sng" dirty="0">
                <a:hlinkClick r:id="rId100"/>
              </a:rPr>
              <a:t>https://novascotia.ca/agri/documents/Background-of-Dykelands.pdf</a:t>
            </a:r>
            <a:r>
              <a:rPr lang="en-US" sz="1400" dirty="0"/>
              <a:t> </a:t>
            </a:r>
            <a:r>
              <a:rPr lang="en-US" sz="1400" u="sng" dirty="0">
                <a:hlinkClick r:id="rId101"/>
              </a:rPr>
              <a:t>https://novascotia.ca/agri/programs-and-services/industry-protection/#marshlands</a:t>
            </a:r>
            <a:r>
              <a:rPr lang="en-US" sz="1400" dirty="0"/>
              <a:t> </a:t>
            </a:r>
            <a:r>
              <a:rPr lang="en-US" sz="1400" u="sng" dirty="0">
                <a:hlinkClick r:id="rId102"/>
              </a:rPr>
              <a:t>https://novascotia.ca/natr/wildlife/habitats/dykelands/</a:t>
            </a:r>
            <a:r>
              <a:rPr lang="en-US" sz="1400" dirty="0"/>
              <a:t> </a:t>
            </a:r>
            <a:r>
              <a:rPr lang="en-US" sz="1400" u="sng" dirty="0">
                <a:hlinkClick r:id="rId103"/>
              </a:rPr>
              <a:t>https://opentextbc.ca/preconfederation/chapter/4-2-acadia/</a:t>
            </a:r>
            <a:r>
              <a:rPr lang="en-US" sz="1400" dirty="0"/>
              <a:t> </a:t>
            </a:r>
            <a:r>
              <a:rPr lang="en-US" sz="1400" u="sng" dirty="0">
                <a:hlinkClick r:id="rId104"/>
              </a:rPr>
              <a:t>https://opentextbc.ca/preconfederation/chapter/4-8-louisiana-and-the-pays-den-haut/</a:t>
            </a:r>
            <a:r>
              <a:rPr lang="en-US" sz="1400" dirty="0"/>
              <a:t> </a:t>
            </a:r>
            <a:r>
              <a:rPr lang="en-US" sz="1400" u="sng" dirty="0">
                <a:hlinkClick r:id="rId105"/>
              </a:rPr>
              <a:t>https://riadzany.blogspot.com/2009/08/moorish-corsairs-history-of-sale.html</a:t>
            </a:r>
            <a:r>
              <a:rPr lang="en-US" sz="1400" dirty="0"/>
              <a:t> </a:t>
            </a:r>
            <a:r>
              <a:rPr lang="en-US" sz="1400" u="sng" dirty="0">
                <a:hlinkClick r:id="rId106"/>
              </a:rPr>
              <a:t>https://smu.ca/academics/departments/geography-faculty-and-staff.html</a:t>
            </a:r>
            <a:r>
              <a:rPr lang="en-US" sz="1400" dirty="0"/>
              <a:t> </a:t>
            </a:r>
            <a:r>
              <a:rPr lang="en-US" sz="1400" u="sng" dirty="0">
                <a:hlinkClick r:id="rId107"/>
              </a:rPr>
              <a:t>https://txpub.usgs.gov/DSS/streamer/web/</a:t>
            </a:r>
            <a:r>
              <a:rPr lang="en-US" sz="1400" dirty="0"/>
              <a:t> </a:t>
            </a:r>
            <a:r>
              <a:rPr lang="en-US" sz="1400" u="sng" dirty="0">
                <a:hlinkClick r:id="rId108"/>
              </a:rPr>
              <a:t>https://tylerdechamplain.weebly.com/timeline.html</a:t>
            </a:r>
            <a:r>
              <a:rPr lang="en-US" sz="1400" dirty="0"/>
              <a:t> </a:t>
            </a:r>
            <a:r>
              <a:rPr lang="en-US" sz="1400" u="sng" dirty="0">
                <a:hlinkClick r:id="rId109"/>
              </a:rPr>
              <a:t>https://umaine.edu/canam/publications/st-croix/acadian-deportation-migration-resettlement/</a:t>
            </a:r>
            <a:r>
              <a:rPr lang="en-US" sz="1400" dirty="0"/>
              <a:t> </a:t>
            </a:r>
            <a:r>
              <a:rPr lang="en-US" sz="1400" u="sng" dirty="0">
                <a:hlinkClick r:id="rId110"/>
              </a:rPr>
              <a:t>https://umaine.edu/canam/publications/st-croix/champlain-and-the-settlement-of-acadia-1604-1607/</a:t>
            </a:r>
            <a:r>
              <a:rPr lang="en-US" sz="1400" dirty="0"/>
              <a:t> </a:t>
            </a:r>
            <a:r>
              <a:rPr lang="en-US" sz="1400" u="sng" dirty="0">
                <a:hlinkClick r:id="rId111"/>
              </a:rPr>
              <a:t>https://umaine.edu/canam/wp-content/uploads/sites/149/2009/10/Acadia-1750.jpg</a:t>
            </a:r>
            <a:r>
              <a:rPr lang="en-US" sz="1400" dirty="0"/>
              <a:t> </a:t>
            </a:r>
            <a:r>
              <a:rPr lang="en-US" sz="1400" u="sng" dirty="0">
                <a:hlinkClick r:id="rId112"/>
              </a:rPr>
              <a:t>https://www.acadian.org/genealogy/families/trahan/</a:t>
            </a:r>
            <a:r>
              <a:rPr lang="en-US" sz="1400" dirty="0"/>
              <a:t> </a:t>
            </a:r>
            <a:r>
              <a:rPr lang="en-US" sz="1400" u="sng" dirty="0">
                <a:hlinkClick r:id="rId113"/>
              </a:rPr>
              <a:t>https://www.acadienouvelle.com/actualites/2017/10/19/piece-daboiteau-tricentenaire-exposee-a-lu-de-m/</a:t>
            </a:r>
            <a:r>
              <a:rPr lang="en-US" sz="1400" dirty="0"/>
              <a:t> </a:t>
            </a:r>
            <a:r>
              <a:rPr lang="en-US" sz="1400" u="sng" dirty="0">
                <a:hlinkClick r:id="rId114"/>
              </a:rPr>
              <a:t>https://www.ancient-origins.net/history-important-events/trailing-mayflower-iconic-ship-pilgrim-voyage-new-world-005954</a:t>
            </a:r>
            <a:r>
              <a:rPr lang="en-US" sz="1400" dirty="0"/>
              <a:t> </a:t>
            </a:r>
            <a:r>
              <a:rPr lang="en-US" sz="1400" u="sng" dirty="0">
                <a:hlinkClick r:id="rId115"/>
              </a:rPr>
              <a:t>https://www.britannica.com/biography/Charles-La-Tour</a:t>
            </a:r>
            <a:r>
              <a:rPr lang="en-US" sz="1400" dirty="0"/>
              <a:t> </a:t>
            </a:r>
            <a:r>
              <a:rPr lang="en-US" sz="1400" u="sng" dirty="0">
                <a:hlinkClick r:id="rId116"/>
              </a:rPr>
              <a:t>https://www.cbc.ca/acadian/timeline.html</a:t>
            </a:r>
            <a:r>
              <a:rPr lang="en-US" sz="1400" dirty="0"/>
              <a:t> </a:t>
            </a:r>
            <a:r>
              <a:rPr lang="en-US" sz="1400" u="sng" dirty="0">
                <a:hlinkClick r:id="rId117"/>
              </a:rPr>
              <a:t>https://www.cbc.ca/news/canada/new-brunswick/aboiteau-acadian-university-moncton-1.4361016</a:t>
            </a:r>
            <a:r>
              <a:rPr lang="en-US" sz="1400" dirty="0"/>
              <a:t> </a:t>
            </a:r>
            <a:r>
              <a:rPr lang="en-US" sz="1400" u="sng" dirty="0">
                <a:hlinkClick r:id="rId118"/>
              </a:rPr>
              <a:t>https://www.cwjefferys.ca/fishing-boats-17th-and-18th-centuries</a:t>
            </a:r>
            <a:r>
              <a:rPr lang="en-US" sz="1400" dirty="0"/>
              <a:t> </a:t>
            </a:r>
            <a:r>
              <a:rPr lang="en-US" sz="1400" u="sng" dirty="0">
                <a:hlinkClick r:id="rId119"/>
              </a:rPr>
              <a:t>https://www.facebook.com/photo.php?fbid=10213702281225337&amp;set=gm.2721276904601113&amp;type=3&amp;theater&amp;ifg=1</a:t>
            </a:r>
            <a:r>
              <a:rPr lang="en-US" sz="1400" dirty="0"/>
              <a:t> </a:t>
            </a:r>
            <a:r>
              <a:rPr lang="en-US" sz="1400" u="sng" dirty="0">
                <a:hlinkClick r:id="rId120"/>
              </a:rPr>
              <a:t>https://www.lcbp.org/</a:t>
            </a:r>
            <a:r>
              <a:rPr lang="en-US" sz="1400" dirty="0"/>
              <a:t> </a:t>
            </a:r>
            <a:r>
              <a:rPr lang="en-US" sz="1400" u="sng" dirty="0">
                <a:hlinkClick r:id="rId121"/>
              </a:rPr>
              <a:t>https://www.mainehistory.org/PDF/poem_Evangeline.pdf</a:t>
            </a:r>
            <a:r>
              <a:rPr lang="en-US" sz="1400" dirty="0"/>
              <a:t> </a:t>
            </a:r>
            <a:r>
              <a:rPr lang="en-US" sz="1400" u="sng" dirty="0">
                <a:hlinkClick r:id="rId122"/>
              </a:rPr>
              <a:t>https://www.medschool.lsuhsc.edu/genetics_center/louisiana/article_cajunhistory.htm</a:t>
            </a:r>
            <a:r>
              <a:rPr lang="en-US" sz="1400" dirty="0"/>
              <a:t> </a:t>
            </a:r>
            <a:r>
              <a:rPr lang="en-US" sz="1400" u="sng" dirty="0">
                <a:hlinkClick r:id="rId123"/>
              </a:rPr>
              <a:t>https://www.sizes.com/units/arpent-quebec.htm</a:t>
            </a:r>
            <a:r>
              <a:rPr lang="en-US" sz="1400" dirty="0"/>
              <a:t> </a:t>
            </a:r>
            <a:r>
              <a:rPr lang="en-US" sz="1400" u="sng" dirty="0">
                <a:hlinkClick r:id="rId124"/>
              </a:rPr>
              <a:t>https://www.slideshare.net/trco78638/acadian-culture-and-cajun-music</a:t>
            </a:r>
            <a:r>
              <a:rPr lang="en-US" sz="1400" dirty="0"/>
              <a:t> </a:t>
            </a:r>
            <a:r>
              <a:rPr lang="en-US" sz="1400" u="sng" dirty="0">
                <a:hlinkClick r:id="rId125"/>
              </a:rPr>
              <a:t>https://www.thecanadianencyclopedia.ca/en/article/isaac-de-razilly</a:t>
            </a:r>
            <a:r>
              <a:rPr lang="en-US" sz="1400" dirty="0"/>
              <a:t> </a:t>
            </a:r>
            <a:r>
              <a:rPr lang="en-US" sz="1400" u="sng" dirty="0">
                <a:hlinkClick r:id="rId126"/>
              </a:rPr>
              <a:t>https://www.thecanadianencyclopedia.ca/en/article/port-royal</a:t>
            </a:r>
            <a:r>
              <a:rPr lang="en-US" sz="1400" dirty="0"/>
              <a:t> </a:t>
            </a:r>
            <a:r>
              <a:rPr lang="en-US" sz="1400" u="sng" dirty="0">
                <a:hlinkClick r:id="rId127"/>
              </a:rPr>
              <a:t>https://www.thestar.com/news/insight/2017/10/14/how-champlain-put-eastern-canada-on-the-map.html</a:t>
            </a:r>
            <a:r>
              <a:rPr lang="en-US" sz="1400" dirty="0"/>
              <a:t> </a:t>
            </a:r>
            <a:r>
              <a:rPr lang="en-US" sz="1400" u="sng" dirty="0">
                <a:hlinkClick r:id="rId128"/>
              </a:rPr>
              <a:t>https://www.timetoast.com/timelines/exploration-and-colonization-5e31f2b1-c820-49c6-bddb-137e2c8d820c</a:t>
            </a:r>
            <a:r>
              <a:rPr lang="en-US" sz="1400" dirty="0"/>
              <a:t> </a:t>
            </a:r>
            <a:r>
              <a:rPr lang="en-US" sz="1400" u="sng" dirty="0">
                <a:hlinkClick r:id="rId129"/>
              </a:rPr>
              <a:t>https://www.youtube.com/watch?v=CksFykEMEbI&amp;feature=share&amp;fbclid=IwAR2eZkRF8l5F0omOCuvKPvWaZxixICzKP0pjXtnZ57rjI_o2Jm0IWJ_ZGl0&amp;ab_channel=KatieReesandPelican212</a:t>
            </a:r>
            <a:r>
              <a:rPr lang="en-US" sz="1400" dirty="0"/>
              <a:t> </a:t>
            </a:r>
            <a:r>
              <a:rPr lang="en-US" sz="1400" u="sng" dirty="0">
                <a:hlinkClick r:id="rId130"/>
              </a:rPr>
              <a:t>https://www.youtube.com/watch?v=ddmp0hMLT8o&amp;ab_channel=JasonM%C3%A9lan%C3%A7on</a:t>
            </a:r>
            <a:r>
              <a:rPr lang="en-US" sz="1400" dirty="0"/>
              <a:t> </a:t>
            </a:r>
            <a:r>
              <a:rPr lang="en-US" sz="1400" u="sng" dirty="0">
                <a:hlinkClick r:id="rId131"/>
              </a:rPr>
              <a:t>https://www.youtube.com/watch?v=ihwnTAFgaOA&amp;ab_channel=Eileen</a:t>
            </a:r>
            <a:r>
              <a:rPr lang="en-US" sz="1400" dirty="0"/>
              <a:t> </a:t>
            </a:r>
            <a:r>
              <a:rPr lang="en-US" sz="1400" u="sng" dirty="0">
                <a:hlinkClick r:id="rId132"/>
              </a:rPr>
              <a:t>https://www.youtube.com/watch?v=J4QtS_n49GU&amp;ab_channel=PopFranco8090</a:t>
            </a:r>
            <a:r>
              <a:rPr lang="en-US" sz="1400" dirty="0"/>
              <a:t> </a:t>
            </a:r>
            <a:r>
              <a:rPr lang="en-US" sz="1400" u="sng" dirty="0">
                <a:hlinkClick r:id="rId133"/>
              </a:rPr>
              <a:t>https://www.youtube.com/watch?v=KbjrUAl3yBs&amp;ab_channel=LearnLiberty</a:t>
            </a:r>
            <a:r>
              <a:rPr lang="en-US" sz="1400" dirty="0"/>
              <a:t> </a:t>
            </a:r>
            <a:r>
              <a:rPr lang="en-US" sz="1400" u="sng" dirty="0">
                <a:hlinkClick r:id="rId134"/>
              </a:rPr>
              <a:t>https://www.youtube.com/watch?v=PcxeH-SW5-0&amp;ab_channel=WandaHaugen</a:t>
            </a:r>
            <a:r>
              <a:rPr lang="en-US" sz="1400" dirty="0"/>
              <a:t> </a:t>
            </a:r>
            <a:r>
              <a:rPr lang="en-US" sz="1400" u="sng" dirty="0">
                <a:hlinkClick r:id="rId135"/>
              </a:rPr>
              <a:t>https://www.youtube.com/watch?v=r0t04TVrzS0&amp;ab_channel=DonnieBulliard</a:t>
            </a:r>
            <a:r>
              <a:rPr lang="en-US" sz="1400" dirty="0"/>
              <a:t> </a:t>
            </a:r>
            <a:r>
              <a:rPr lang="en-US" sz="1400" u="sng" dirty="0">
                <a:hlinkClick r:id="rId136"/>
              </a:rPr>
              <a:t>https://www.youtube.com/watch?v=xaAMCDvpOn8&amp;fbclid=IwAR31PSC-AxUdj8j0BZ4OW5ujb93QTRWuBHyYRcsthFXrSv162fxtt1yjTRo&amp;ab_channel=RayBreaux</a:t>
            </a:r>
            <a:endParaRPr lang="en-US" sz="1400" b="1" dirty="0"/>
          </a:p>
          <a:p>
            <a:endParaRPr lang="en-US" sz="1400" b="1" dirty="0">
              <a:hlinkClick r:id="rId3"/>
            </a:endParaRPr>
          </a:p>
        </p:txBody>
      </p:sp>
      <p:sp>
        <p:nvSpPr>
          <p:cNvPr id="3" name="TextBox 2"/>
          <p:cNvSpPr txBox="1"/>
          <p:nvPr/>
        </p:nvSpPr>
        <p:spPr>
          <a:xfrm>
            <a:off x="0" y="0"/>
            <a:ext cx="9144000" cy="707886"/>
          </a:xfrm>
          <a:prstGeom prst="rect">
            <a:avLst/>
          </a:prstGeom>
          <a:solidFill>
            <a:srgbClr val="FFFF00"/>
          </a:solidFill>
        </p:spPr>
        <p:txBody>
          <a:bodyPr wrap="square" rtlCol="0">
            <a:spAutoFit/>
          </a:bodyPr>
          <a:lstStyle/>
          <a:p>
            <a:pPr algn="ctr"/>
            <a:r>
              <a:rPr lang="en-US" sz="4000" b="1" dirty="0"/>
              <a:t>WEBSITE:  www.VagabondGeology.com</a:t>
            </a:r>
          </a:p>
        </p:txBody>
      </p:sp>
      <p:sp>
        <p:nvSpPr>
          <p:cNvPr id="13" name="Slide Number Placeholder 12"/>
          <p:cNvSpPr>
            <a:spLocks noGrp="1"/>
          </p:cNvSpPr>
          <p:nvPr>
            <p:ph type="sldNum" sz="quarter" idx="12"/>
          </p:nvPr>
        </p:nvSpPr>
        <p:spPr/>
        <p:txBody>
          <a:bodyPr/>
          <a:lstStyle/>
          <a:p>
            <a:fld id="{20BEC8AB-F95D-4C3E-99A3-CB9DFD4C2F2D}" type="slidenum">
              <a:rPr lang="en-US" smtClean="0"/>
              <a:pPr/>
              <a:t>96</a:t>
            </a:fld>
            <a:endParaRPr lang="en-US"/>
          </a:p>
        </p:txBody>
      </p:sp>
      <p:pic>
        <p:nvPicPr>
          <p:cNvPr id="14" name="Class 3-Piano Solo #1 RF.mp3">
            <a:hlinkClick r:id="" action="ppaction://media"/>
          </p:cNvPr>
          <p:cNvPicPr>
            <a:picLocks noChangeAspect="1"/>
          </p:cNvPicPr>
          <p:nvPr>
            <a:audioFile r:link="rId1"/>
            <p:extLst>
              <p:ext uri="{DAA4B4D4-6D71-4841-9C94-3DE7FCFB9230}">
                <p14:media xmlns:p14="http://schemas.microsoft.com/office/powerpoint/2010/main" xmlns="" r:link="rId137"/>
              </p:ext>
            </p:extLst>
          </p:nvPr>
        </p:nvPicPr>
        <p:blipFill>
          <a:blip r:embed="rId138" cstate="print"/>
          <a:stretch>
            <a:fillRect/>
          </a:stretch>
        </p:blipFill>
        <p:spPr>
          <a:xfrm>
            <a:off x="9509125" y="5089525"/>
            <a:ext cx="244475" cy="2444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07024" fill="hold"/>
                                        <p:tgtEl>
                                          <p:spTgt spid="14"/>
                                        </p:tgtEl>
                                      </p:cBhvr>
                                    </p:cmd>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childTnLst>
                                </p:cTn>
                              </p:par>
                              <p:par>
                                <p:cTn id="15" presetID="64" presetClass="path" presetSubtype="0" accel="50000" decel="50000" fill="hold" grpId="1" nodeType="withEffect">
                                  <p:stCondLst>
                                    <p:cond delay="4000"/>
                                  </p:stCondLst>
                                  <p:childTnLst>
                                    <p:animMotion origin="layout" path="M 0 0.00416 L 0.00833 -2.74769 " pathEditMode="relative" rAng="0" ptsTypes="AA">
                                      <p:cBhvr>
                                        <p:cTn id="16" dur="40000" fill="hold"/>
                                        <p:tgtEl>
                                          <p:spTgt spid="2"/>
                                        </p:tgtEl>
                                        <p:attrNameLst>
                                          <p:attrName>ppt_x</p:attrName>
                                          <p:attrName>ppt_y</p:attrName>
                                        </p:attrNameLst>
                                      </p:cBhvr>
                                      <p:rCtr x="4" y="-1376"/>
                                    </p:animMotion>
                                  </p:childTnLst>
                                </p:cTn>
                              </p:par>
                              <p:par>
                                <p:cTn id="17" presetID="10" presetClass="exit" presetSubtype="0" fill="hold" grpId="2" nodeType="withEffect">
                                  <p:stCondLst>
                                    <p:cond delay="42000"/>
                                  </p:stCondLst>
                                  <p:childTnLst>
                                    <p:animEffect transition="out" filter="fade">
                                      <p:cBhvr>
                                        <p:cTn id="18" dur="2000"/>
                                        <p:tgtEl>
                                          <p:spTgt spid="2"/>
                                        </p:tgtEl>
                                      </p:cBhvr>
                                    </p:animEffect>
                                    <p:set>
                                      <p:cBhvr>
                                        <p:cTn id="19"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p:cTn id="20"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bldLst>
      <p:bldP spid="2" grpId="0" animBg="1"/>
      <p:bldP spid="2" grpId="1" animBg="1"/>
      <p:bldP spid="2" grpId="2" animBg="1"/>
      <p:bldP spid="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endParaRPr lang="en-US" dirty="0"/>
          </a:p>
        </p:txBody>
      </p:sp>
      <p:sp>
        <p:nvSpPr>
          <p:cNvPr id="2" name="Slide Number Placeholder 1"/>
          <p:cNvSpPr>
            <a:spLocks noGrp="1"/>
          </p:cNvSpPr>
          <p:nvPr>
            <p:ph type="sldNum" sz="quarter" idx="12"/>
          </p:nvPr>
        </p:nvSpPr>
        <p:spPr/>
        <p:txBody>
          <a:bodyPr/>
          <a:lstStyle/>
          <a:p>
            <a:fld id="{90B4C22B-F94B-47BB-B82D-9BDF0893D61B}" type="slidenum">
              <a:rPr lang="en-US" smtClean="0"/>
              <a:pPr/>
              <a:t>97</a:t>
            </a:fld>
            <a:endParaRPr lang="en-US" dirty="0"/>
          </a:p>
        </p:txBody>
      </p:sp>
      <p:sp>
        <p:nvSpPr>
          <p:cNvPr id="3" name="TextBox 2"/>
          <p:cNvSpPr txBox="1"/>
          <p:nvPr/>
        </p:nvSpPr>
        <p:spPr>
          <a:xfrm>
            <a:off x="1660851" y="2459504"/>
            <a:ext cx="5778230" cy="1938992"/>
          </a:xfrm>
          <a:prstGeom prst="rect">
            <a:avLst/>
          </a:prstGeom>
          <a:noFill/>
        </p:spPr>
        <p:txBody>
          <a:bodyPr wrap="square" rtlCol="0">
            <a:spAutoFit/>
          </a:bodyPr>
          <a:lstStyle/>
          <a:p>
            <a:pPr algn="ctr"/>
            <a:r>
              <a:rPr lang="en-US" sz="8800" b="1" dirty="0"/>
              <a:t>End of talk</a:t>
            </a:r>
          </a:p>
          <a:p>
            <a:pPr algn="ctr"/>
            <a:r>
              <a:rPr lang="en-US" sz="3200" b="1" dirty="0"/>
              <a:t>Extra slides follow</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USE OF COPYRIGHTED MATERIALS</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9372600" y="1524000"/>
            <a:ext cx="6775450" cy="3486150"/>
          </a:xfrm>
          <a:prstGeom prst="rect">
            <a:avLst/>
          </a:prstGeom>
          <a:noFill/>
          <a:ln w="9525">
            <a:noFill/>
            <a:miter lim="800000"/>
            <a:headEnd/>
            <a:tailEnd/>
          </a:ln>
        </p:spPr>
      </p:pic>
      <p:sp>
        <p:nvSpPr>
          <p:cNvPr id="4" name="TextBox 3"/>
          <p:cNvSpPr txBox="1"/>
          <p:nvPr/>
        </p:nvSpPr>
        <p:spPr>
          <a:xfrm>
            <a:off x="381000" y="914400"/>
            <a:ext cx="8382000" cy="4955203"/>
          </a:xfrm>
          <a:prstGeom prst="rect">
            <a:avLst/>
          </a:prstGeom>
          <a:solidFill>
            <a:schemeClr val="tx1"/>
          </a:solidFill>
        </p:spPr>
        <p:txBody>
          <a:bodyPr wrap="square" rtlCol="0">
            <a:spAutoFit/>
          </a:bodyPr>
          <a:lstStyle/>
          <a:p>
            <a:pPr algn="ctr"/>
            <a:r>
              <a:rPr lang="en-US" sz="2800" dirty="0" smtClean="0">
                <a:solidFill>
                  <a:schemeClr val="bg1"/>
                </a:solidFill>
              </a:rPr>
              <a:t>FAIR USE NOTICE</a:t>
            </a:r>
          </a:p>
          <a:p>
            <a:endParaRPr lang="en-US" dirty="0" smtClean="0">
              <a:solidFill>
                <a:schemeClr val="bg1"/>
              </a:solidFill>
            </a:endParaRPr>
          </a:p>
          <a:p>
            <a:r>
              <a:rPr lang="en-US" dirty="0" smtClean="0">
                <a:solidFill>
                  <a:schemeClr val="bg1"/>
                </a:solidFill>
              </a:rPr>
              <a:t>This lecture may make use of copyrighted material the use of which has not always been specifically authorized by the copyright owner.  This constitutes a “fair use” of any such copyrighted material as provided for in Section 107 of the US Copyright law.</a:t>
            </a:r>
          </a:p>
          <a:p>
            <a:endParaRPr lang="en-US" dirty="0" smtClean="0">
              <a:solidFill>
                <a:schemeClr val="bg1"/>
              </a:solidFill>
            </a:endParaRPr>
          </a:p>
          <a:p>
            <a:r>
              <a:rPr lang="en-US" dirty="0" smtClean="0">
                <a:solidFill>
                  <a:schemeClr val="bg1"/>
                </a:solidFill>
              </a:rPr>
              <a:t>In accordance with Title 17 U.S.C., Section 107, the material in this lecture is offered publicly and without profit, to our class attendees and to the public users of the internet for comment and nonprofit educational and informational purposes.</a:t>
            </a:r>
          </a:p>
          <a:p>
            <a:endParaRPr lang="en-US" dirty="0" smtClean="0">
              <a:solidFill>
                <a:schemeClr val="bg1"/>
              </a:solidFill>
            </a:endParaRPr>
          </a:p>
          <a:p>
            <a:r>
              <a:rPr lang="en-US" dirty="0" smtClean="0">
                <a:solidFill>
                  <a:schemeClr val="bg1"/>
                </a:solidFill>
              </a:rPr>
              <a:t>Copyright Disclaimer Under Section 107 of the Copyright Act 1976, allowance is made for “fair use” for purposes such as criticism, comment, news reporting, teaching, scholarship, and research. Fair use is a use permitted. No copyright(s) is/are claimed. The content is given for Study, Research, and Education purposes.</a:t>
            </a:r>
          </a:p>
          <a:p>
            <a:endParaRPr lang="en-US" dirty="0" smtClean="0">
              <a:solidFill>
                <a:schemeClr val="bg1"/>
              </a:solidFill>
            </a:endParaRPr>
          </a:p>
          <a:p>
            <a:r>
              <a:rPr lang="en-US" dirty="0" smtClean="0">
                <a:solidFill>
                  <a:schemeClr val="bg1"/>
                </a:solidFill>
              </a:rPr>
              <a:t>The lecturer(s) gains no profit from included content, so it falls under “Fair Use” guidelines: https://www.copyright.gov/title17/92chap1.html#107</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800"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17193</TotalTime>
  <Words>6151</Words>
  <Application>Microsoft Office PowerPoint</Application>
  <PresentationFormat>On-screen Show (4:3)</PresentationFormat>
  <Paragraphs>1392</Paragraphs>
  <Slides>98</Slides>
  <Notes>71</Notes>
  <HiddenSlides>4</HiddenSlides>
  <MMClips>3</MMClips>
  <ScaleCrop>false</ScaleCrop>
  <HeadingPairs>
    <vt:vector size="4" baseType="variant">
      <vt:variant>
        <vt:lpstr>Theme</vt:lpstr>
      </vt:variant>
      <vt:variant>
        <vt:i4>1</vt:i4>
      </vt:variant>
      <vt:variant>
        <vt:lpstr>Slide Titles</vt:lpstr>
      </vt:variant>
      <vt:variant>
        <vt:i4>98</vt:i4>
      </vt:variant>
    </vt:vector>
  </HeadingPairs>
  <TitlesOfParts>
    <vt:vector size="99" baseType="lpstr">
      <vt:lpstr>Office Theme</vt:lpstr>
      <vt:lpstr>Slide 1</vt:lpstr>
      <vt:lpstr>Slide 2</vt:lpstr>
      <vt:lpstr>Slide 3</vt:lpstr>
      <vt:lpstr>Slide 4</vt:lpstr>
      <vt:lpstr>Slide 5</vt:lpstr>
      <vt:lpstr>AN OVERVIEW</vt:lpstr>
      <vt:lpstr>Slide 7</vt:lpstr>
      <vt:lpstr>NEW FRANCE GEOPOLITICAL SETTING - EUROPEANS</vt:lpstr>
      <vt:lpstr>NEW FRANCE GEOPOLITICAL SETTING - EUROPEANS</vt:lpstr>
      <vt:lpstr>ACADIA: 1604-1755</vt:lpstr>
      <vt:lpstr>8-ACADIA: 1710-1726 (16)</vt:lpstr>
      <vt:lpstr>8-ACADIA: 1710-1726 (16)</vt:lpstr>
      <vt:lpstr>8-ACADIA: 1710-1726 (16)</vt:lpstr>
      <vt:lpstr>8-ACADIA: 1710-1726 (16)</vt:lpstr>
      <vt:lpstr>8-ACADIA: 1710-1726 (16)</vt:lpstr>
      <vt:lpstr>8-ACADIA: 1710-1726 (16)</vt:lpstr>
      <vt:lpstr>8-ACADIA: 1710-1726 (16)</vt:lpstr>
      <vt:lpstr>Slide 18</vt:lpstr>
      <vt:lpstr>EVOLVING TRANSITION: FROM FRENCH TO ACADIEN</vt:lpstr>
      <vt:lpstr>EVOLVING TRANSITION: FROM FRENCH TO ACADIEN</vt:lpstr>
      <vt:lpstr>THOUGHTS ON THE ACADIANS</vt:lpstr>
      <vt:lpstr>1-ACADIA: 1604-1607</vt:lpstr>
      <vt:lpstr>8-ACADIA: 1710-1726 (16)</vt:lpstr>
      <vt:lpstr>Slide 24</vt:lpstr>
      <vt:lpstr>MILITARY OVERVIEW</vt:lpstr>
      <vt:lpstr>Slide 26</vt:lpstr>
      <vt:lpstr>MILITARY OVERVIEW - Wabanaki Confederacy</vt:lpstr>
      <vt:lpstr>Slide 28</vt:lpstr>
      <vt:lpstr>Slide 29</vt:lpstr>
      <vt:lpstr>Slide 30</vt:lpstr>
      <vt:lpstr>Slide 31</vt:lpstr>
      <vt:lpstr>Slide 32</vt:lpstr>
      <vt:lpstr>Slide 33</vt:lpstr>
      <vt:lpstr>MILITARY OVERVIEW - JOSEPH BROUSSARD</vt:lpstr>
      <vt:lpstr>MILITARY OVERVIEW - JOSEPH BROUSSARD</vt:lpstr>
      <vt:lpstr>MILITARY OVERVIEW - JOSEPH BROUSSARD</vt:lpstr>
      <vt:lpstr>MILITARY OVERVIEW - ENGAGEMENTS</vt:lpstr>
      <vt:lpstr>REASONS FOR MILITARY ACTION</vt:lpstr>
      <vt:lpstr>REASONS FOR MILITARY ACTION</vt:lpstr>
      <vt:lpstr>REASONS FOR MILITARY ACTION</vt:lpstr>
      <vt:lpstr>MILITARY OVERVIEW – ESCALATING ACTION</vt:lpstr>
      <vt:lpstr>MILITARY OVERVIEW - ENGAGEMENTS</vt:lpstr>
      <vt:lpstr>Slide 43</vt:lpstr>
      <vt:lpstr>8-ACADIA: 1710-1726 (16)</vt:lpstr>
      <vt:lpstr>8-ACADIA: 1710-1726 (16)</vt:lpstr>
      <vt:lpstr>8-ACADIA: 1710-1726 (16)</vt:lpstr>
      <vt:lpstr>8-ACADIA: 1710-1726 (16)</vt:lpstr>
      <vt:lpstr>8-ACADIA: 1710-1726 (16)</vt:lpstr>
      <vt:lpstr>8-ACADIA: 1710-1726 (16)</vt:lpstr>
      <vt:lpstr>9-ACADIA: 1727-1747 (20)</vt:lpstr>
      <vt:lpstr>9-ACADIA: 1727-1747 (20)</vt:lpstr>
      <vt:lpstr>9-ACADIA: 1727-1747 (20)</vt:lpstr>
      <vt:lpstr>9-ACADIA: 1727-1747 (20)</vt:lpstr>
      <vt:lpstr>9-ACADIA: 1727-1747 (20)</vt:lpstr>
      <vt:lpstr>9-ACADIA: 1727-1747 (20)</vt:lpstr>
      <vt:lpstr>9-ACADIA: 1727-1747 (20)</vt:lpstr>
      <vt:lpstr>9-ACADIA: 1727-1747 (20)</vt:lpstr>
      <vt:lpstr>9-ACADIA: 1727-1747 (20)</vt:lpstr>
      <vt:lpstr>10-ACADIA: 1748-1755 (7)</vt:lpstr>
      <vt:lpstr>MILITARY BASES IN ACADIA (NOVA SCOTIA)</vt:lpstr>
      <vt:lpstr>MILITARY BASES IN ACADIA</vt:lpstr>
      <vt:lpstr>MILITARY BASES IN ACADIA</vt:lpstr>
      <vt:lpstr>10-ACADIA: 1748-1755 (7)</vt:lpstr>
      <vt:lpstr>10-ACADIA: 1748-1755 (7)</vt:lpstr>
      <vt:lpstr>10-ACADIA: 1748-1755 (7)</vt:lpstr>
      <vt:lpstr>10-ACADIA: 1748-1755 (7)</vt:lpstr>
      <vt:lpstr>10-ACADIA: 1748-1755 (7)</vt:lpstr>
      <vt:lpstr>10-ACADIA: 1748-1755 (7)</vt:lpstr>
      <vt:lpstr>10-ACADIA: 1748-1755 (7)</vt:lpstr>
      <vt:lpstr>10-ACADIA: 1748-1755 (7)</vt:lpstr>
      <vt:lpstr>10-ACADIA: 1748-1755 (7)</vt:lpstr>
      <vt:lpstr>10-ACADIA: 1748-1755 (7)</vt:lpstr>
      <vt:lpstr>10-ACADIA: 1748-1755 (7)</vt:lpstr>
      <vt:lpstr>10-ACADIA: 1748-1755 (7)</vt:lpstr>
      <vt:lpstr>10-ACADIA: 1748-1755 (7)</vt:lpstr>
      <vt:lpstr>10-ACADIA: 1748-1755 (7)</vt:lpstr>
      <vt:lpstr>10-ACADIA: 1748-1755 (7)</vt:lpstr>
      <vt:lpstr>10-ACADIA: 1748-1755 (7)</vt:lpstr>
      <vt:lpstr>MAJOR CHARLES LAWRENCE – NEW GOVERNOR</vt:lpstr>
      <vt:lpstr>Slide 80</vt:lpstr>
      <vt:lpstr>Slide 81</vt:lpstr>
      <vt:lpstr>Slide 82</vt:lpstr>
      <vt:lpstr>Slide 83</vt:lpstr>
      <vt:lpstr>Slide 84</vt:lpstr>
      <vt:lpstr>Slide 85</vt:lpstr>
      <vt:lpstr>Slide 86</vt:lpstr>
      <vt:lpstr>Slide 87</vt:lpstr>
      <vt:lpstr>Slide 88</vt:lpstr>
      <vt:lpstr>Slide 89</vt:lpstr>
      <vt:lpstr>ENDING</vt:lpstr>
      <vt:lpstr>Slide 91</vt:lpstr>
      <vt:lpstr>Slide 92</vt:lpstr>
      <vt:lpstr>IN CLOSING</vt:lpstr>
      <vt:lpstr>Slide 94</vt:lpstr>
      <vt:lpstr>Slide 95</vt:lpstr>
      <vt:lpstr>Slide 96</vt:lpstr>
      <vt:lpstr>Slide 97</vt:lpstr>
      <vt:lpstr>USE OF COPYRIGHTED MATERIALS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SIEGE OF LOUISBOURG 1758</dc:title>
  <dc:creator>romerrr</dc:creator>
  <cp:lastModifiedBy>Rocky Romero</cp:lastModifiedBy>
  <cp:revision>40</cp:revision>
  <dcterms:created xsi:type="dcterms:W3CDTF">2020-01-23T23:46:16Z</dcterms:created>
  <dcterms:modified xsi:type="dcterms:W3CDTF">2022-02-09T04:09:48Z</dcterms:modified>
</cp:coreProperties>
</file>